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63" r:id="rId2"/>
    <p:sldId id="266" r:id="rId3"/>
    <p:sldId id="334" r:id="rId4"/>
    <p:sldId id="310" r:id="rId5"/>
    <p:sldId id="268" r:id="rId6"/>
    <p:sldId id="269" r:id="rId7"/>
    <p:sldId id="270" r:id="rId8"/>
    <p:sldId id="271" r:id="rId9"/>
    <p:sldId id="272" r:id="rId10"/>
    <p:sldId id="308" r:id="rId11"/>
    <p:sldId id="274" r:id="rId12"/>
    <p:sldId id="312" r:id="rId13"/>
    <p:sldId id="313" r:id="rId14"/>
    <p:sldId id="335" r:id="rId15"/>
    <p:sldId id="275" r:id="rId16"/>
    <p:sldId id="306" r:id="rId17"/>
    <p:sldId id="277" r:id="rId18"/>
    <p:sldId id="278" r:id="rId19"/>
    <p:sldId id="279" r:id="rId20"/>
    <p:sldId id="280" r:id="rId21"/>
    <p:sldId id="281" r:id="rId22"/>
    <p:sldId id="336" r:id="rId23"/>
    <p:sldId id="315" r:id="rId24"/>
    <p:sldId id="314" r:id="rId25"/>
    <p:sldId id="282" r:id="rId26"/>
    <p:sldId id="283" r:id="rId27"/>
    <p:sldId id="284" r:id="rId28"/>
    <p:sldId id="285" r:id="rId29"/>
    <p:sldId id="286" r:id="rId30"/>
    <p:sldId id="287" r:id="rId31"/>
    <p:sldId id="316" r:id="rId32"/>
    <p:sldId id="317" r:id="rId33"/>
    <p:sldId id="318" r:id="rId34"/>
    <p:sldId id="319" r:id="rId35"/>
    <p:sldId id="321" r:id="rId36"/>
    <p:sldId id="288" r:id="rId37"/>
    <p:sldId id="307" r:id="rId38"/>
    <p:sldId id="290" r:id="rId39"/>
    <p:sldId id="291" r:id="rId40"/>
    <p:sldId id="292" r:id="rId41"/>
    <p:sldId id="293" r:id="rId42"/>
    <p:sldId id="320" r:id="rId43"/>
    <p:sldId id="322" r:id="rId44"/>
    <p:sldId id="323" r:id="rId45"/>
    <p:sldId id="324" r:id="rId46"/>
    <p:sldId id="325" r:id="rId47"/>
    <p:sldId id="294" r:id="rId48"/>
    <p:sldId id="295" r:id="rId49"/>
    <p:sldId id="296" r:id="rId50"/>
    <p:sldId id="297" r:id="rId51"/>
    <p:sldId id="309" r:id="rId52"/>
    <p:sldId id="299" r:id="rId53"/>
    <p:sldId id="327" r:id="rId54"/>
    <p:sldId id="328" r:id="rId55"/>
    <p:sldId id="331" r:id="rId56"/>
    <p:sldId id="329" r:id="rId57"/>
    <p:sldId id="330" r:id="rId58"/>
    <p:sldId id="300" r:id="rId59"/>
    <p:sldId id="301" r:id="rId60"/>
    <p:sldId id="302" r:id="rId61"/>
    <p:sldId id="303" r:id="rId62"/>
    <p:sldId id="326" r:id="rId63"/>
    <p:sldId id="305" r:id="rId64"/>
  </p:sldIdLst>
  <p:sldSz cx="10972800" cy="6172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810"/>
    <a:srgbClr val="FFFF99"/>
    <a:srgbClr val="FF6699"/>
    <a:srgbClr val="000000"/>
    <a:srgbClr val="FFFFFF"/>
    <a:srgbClr val="B9E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2" y="-72"/>
      </p:cViewPr>
      <p:guideLst>
        <p:guide orient="horz" pos="194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7631C0-A930-4E07-9452-3E241FC2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2D8C-4B88-485D-B37B-D5DFE6E3499E}" type="datetimeFigureOut">
              <a:rPr lang="en-US" smtClean="0"/>
              <a:pPr/>
              <a:t>10/19/2009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42A9-5E4F-40EE-946E-14C7235D7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8" tIns="45711" rIns="91418" bIns="4571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6195" tIns="43099" rIns="86195" bIns="430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944D-814F-46A9-85E9-7F36FC439A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2C2E-CB07-464E-ABFE-F0E5C01D015B}" type="slidenum">
              <a:rPr lang="en-US"/>
              <a:pPr/>
              <a:t>61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5938"/>
            <a:ext cx="4572000" cy="25717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947" y="3256141"/>
            <a:ext cx="7320107" cy="3085940"/>
          </a:xfrm>
        </p:spPr>
        <p:txBody>
          <a:bodyPr lIns="93367" tIns="46684" rIns="93367" bIns="466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947" y="3256141"/>
            <a:ext cx="7320107" cy="308806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2825" y="511175"/>
            <a:ext cx="4578350" cy="2574925"/>
          </a:xfrm>
          <a:ln/>
        </p:spPr>
      </p:sp>
      <p:sp>
        <p:nvSpPr>
          <p:cNvPr id="349186" name="Rectangle 3"/>
          <p:cNvSpPr>
            <a:spLocks noGrp="1"/>
          </p:cNvSpPr>
          <p:nvPr>
            <p:ph type="body" idx="1"/>
          </p:nvPr>
        </p:nvSpPr>
        <p:spPr>
          <a:xfrm>
            <a:off x="911947" y="3256141"/>
            <a:ext cx="7320107" cy="3090195"/>
          </a:xfrm>
        </p:spPr>
        <p:txBody>
          <a:bodyPr lIns="93376" tIns="46688" rIns="93376" bIns="4668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7"/>
          <p:cNvSpPr txBox="1">
            <a:spLocks noGrp="1" noChangeArrowheads="1"/>
          </p:cNvSpPr>
          <p:nvPr/>
        </p:nvSpPr>
        <p:spPr bwMode="auto">
          <a:xfrm>
            <a:off x="5179284" y="6514408"/>
            <a:ext cx="3960627" cy="34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1" tIns="49520" rIns="99041" bIns="49520" anchor="b"/>
          <a:lstStyle/>
          <a:p>
            <a:pPr algn="r" defTabSz="992188"/>
            <a:fld id="{ABAE6C12-B7C8-412B-AA51-29D9A7E8B39E}" type="slidenum">
              <a:rPr lang="en-US" sz="1200">
                <a:solidFill>
                  <a:schemeClr val="tx1"/>
                </a:solidFill>
              </a:rPr>
              <a:pPr algn="r" defTabSz="992188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947" y="3256141"/>
            <a:ext cx="7320107" cy="308806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>
              <a:solidFill>
                <a:srgbClr val="73B900"/>
              </a:solidFill>
            </a:endParaRPr>
          </a:p>
          <a:p>
            <a:r>
              <a:rPr lang="en-US" dirty="0" smtClean="0">
                <a:solidFill>
                  <a:srgbClr val="73B900"/>
                </a:solidFill>
              </a:rPr>
              <a:t>CUDA is an architecture with a number of entry points.</a:t>
            </a:r>
          </a:p>
          <a:p>
            <a:endParaRPr lang="en-US" dirty="0" smtClean="0">
              <a:solidFill>
                <a:srgbClr val="73B900"/>
              </a:solidFill>
            </a:endParaRPr>
          </a:p>
          <a:p>
            <a:r>
              <a:rPr lang="en-US" dirty="0" smtClean="0">
                <a:solidFill>
                  <a:srgbClr val="73B900"/>
                </a:solidFill>
              </a:rPr>
              <a:t>Today, developers are programming in C for CUDA.  Using NVIDIA compilers.  Programming language support for Fortran and other languages is coming soon.</a:t>
            </a:r>
          </a:p>
          <a:p>
            <a:endParaRPr lang="en-US" dirty="0" smtClean="0">
              <a:solidFill>
                <a:srgbClr val="73B900"/>
              </a:solidFill>
            </a:endParaRPr>
          </a:p>
          <a:p>
            <a:r>
              <a:rPr lang="en-US" dirty="0" smtClean="0">
                <a:solidFill>
                  <a:srgbClr val="73B900"/>
                </a:solidFill>
              </a:rPr>
              <a:t>Also, CUDA supports emerging API programming standards such as </a:t>
            </a:r>
            <a:r>
              <a:rPr lang="en-US" dirty="0" err="1" smtClean="0">
                <a:solidFill>
                  <a:srgbClr val="73B900"/>
                </a:solidFill>
              </a:rPr>
              <a:t>OpenCL</a:t>
            </a:r>
            <a:r>
              <a:rPr lang="en-US" dirty="0" smtClean="0">
                <a:solidFill>
                  <a:srgbClr val="73B900"/>
                </a:solidFill>
              </a:rPr>
              <a:t>.  Because the </a:t>
            </a:r>
            <a:r>
              <a:rPr lang="en-US" dirty="0" err="1" smtClean="0">
                <a:solidFill>
                  <a:srgbClr val="73B900"/>
                </a:solidFill>
              </a:rPr>
              <a:t>OpenCL</a:t>
            </a:r>
            <a:r>
              <a:rPr lang="en-US" dirty="0" smtClean="0">
                <a:solidFill>
                  <a:srgbClr val="73B900"/>
                </a:solidFill>
              </a:rPr>
              <a:t> and CUDA constructs for parallelism are so similar, applications written in C can easily be ported to </a:t>
            </a:r>
            <a:r>
              <a:rPr lang="en-US" dirty="0" err="1" smtClean="0">
                <a:solidFill>
                  <a:srgbClr val="73B900"/>
                </a:solidFill>
              </a:rPr>
              <a:t>OpenCL</a:t>
            </a:r>
            <a:r>
              <a:rPr lang="en-US" dirty="0" smtClean="0">
                <a:solidFill>
                  <a:srgbClr val="73B900"/>
                </a:solidFill>
              </a:rPr>
              <a:t> if desired.  </a:t>
            </a:r>
            <a:r>
              <a:rPr lang="en-US" dirty="0" err="1" smtClean="0">
                <a:solidFill>
                  <a:srgbClr val="73B900"/>
                </a:solidFill>
              </a:rPr>
              <a:t>OpenCL</a:t>
            </a:r>
            <a:r>
              <a:rPr lang="en-US" dirty="0" smtClean="0">
                <a:solidFill>
                  <a:srgbClr val="73B900"/>
                </a:solidFill>
              </a:rPr>
              <a:t> applications sit on top of the CUDA architecture.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90EA5-ADCB-461F-896C-96EB70B286F0}" type="slidenum">
              <a:rPr lang="en-US"/>
              <a:pPr/>
              <a:t>13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04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ECDDB-04AA-442D-97C9-229AA44A103F}" type="slidenum">
              <a:rPr lang="en-US"/>
              <a:pPr/>
              <a:t>15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5938"/>
            <a:ext cx="4572000" cy="257175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947" y="3256141"/>
            <a:ext cx="7320107" cy="3085940"/>
          </a:xfrm>
        </p:spPr>
        <p:txBody>
          <a:bodyPr lIns="93367" tIns="46684" rIns="93367" bIns="466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0468F-C6DC-4C85-ADA6-227244DF5089}" type="slidenum">
              <a:rPr lang="en-US"/>
              <a:pPr/>
              <a:t>16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10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Rectangle 7"/>
          <p:cNvSpPr txBox="1">
            <a:spLocks noGrp="1" noChangeArrowheads="1"/>
          </p:cNvSpPr>
          <p:nvPr/>
        </p:nvSpPr>
        <p:spPr bwMode="auto">
          <a:xfrm>
            <a:off x="5179284" y="6514408"/>
            <a:ext cx="3962673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B97EEE22-34E0-44DF-9B70-E40C24F6EED6}" type="slidenum">
              <a:rPr lang="en-US" sz="1300">
                <a:solidFill>
                  <a:schemeClr val="tx1"/>
                </a:solidFill>
              </a:rPr>
              <a:pPr algn="r" defTabSz="990600"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655" y="3257204"/>
            <a:ext cx="6706691" cy="3085941"/>
          </a:xfrm>
          <a:noFill/>
          <a:ln w="9525"/>
        </p:spPr>
        <p:txBody>
          <a:bodyPr lIns="99048" tIns="49524" rIns="99048" bIns="4952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3" name="Rectangle 7"/>
          <p:cNvSpPr txBox="1">
            <a:spLocks noGrp="1" noChangeArrowheads="1"/>
          </p:cNvSpPr>
          <p:nvPr/>
        </p:nvSpPr>
        <p:spPr bwMode="auto">
          <a:xfrm>
            <a:off x="5179284" y="6514408"/>
            <a:ext cx="3962673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77540716-6BE9-49CA-ACA1-187963109E0C}" type="slidenum">
              <a:rPr lang="en-US" sz="1300">
                <a:solidFill>
                  <a:schemeClr val="tx1"/>
                </a:solidFill>
              </a:rPr>
              <a:pPr algn="r" defTabSz="990600"/>
              <a:t>20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655" y="3257204"/>
            <a:ext cx="6706691" cy="3085941"/>
          </a:xfrm>
          <a:noFill/>
          <a:ln w="9525"/>
        </p:spPr>
        <p:txBody>
          <a:bodyPr lIns="99048" tIns="49524" rIns="99048" bIns="4952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188" y="52451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3447270"/>
            <a:ext cx="5191312" cy="1097825"/>
          </a:xfrm>
        </p:spPr>
        <p:txBody>
          <a:bodyPr/>
          <a:lstStyle>
            <a:lvl1pPr algn="ctr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4"/>
            <a:ext cx="519047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8098"/>
            <a:ext cx="9204325" cy="10764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771700"/>
            <a:ext cx="9220200" cy="1076400"/>
          </a:xfrm>
        </p:spPr>
        <p:txBody>
          <a:bodyPr anchor="b"/>
          <a:lstStyle>
            <a:lvl1pPr algn="l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39863"/>
            <a:ext cx="4945063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439863"/>
            <a:ext cx="4945062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 b="1"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7175"/>
            <a:ext cx="886968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40180"/>
            <a:ext cx="4846320" cy="425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440180"/>
            <a:ext cx="484632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634740"/>
            <a:ext cx="484632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47650"/>
            <a:ext cx="920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439863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" y="5829300"/>
            <a:ext cx="205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©  NVIDIA Corporation</a:t>
            </a:r>
            <a:r>
              <a:rPr lang="en-US" sz="600" baseline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 2009</a:t>
            </a:r>
            <a:endParaRPr lang="en-US" sz="600" dirty="0">
              <a:solidFill>
                <a:schemeClr val="tx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3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0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0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0"/>
        </a:buBlip>
        <a:defRPr b="1">
          <a:solidFill>
            <a:schemeClr val="tx1"/>
          </a:solidFill>
          <a:latin typeface="+mn-lt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2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5.png"/><Relationship Id="rId21" Type="http://schemas.openxmlformats.org/officeDocument/2006/relationships/image" Target="../media/image45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1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17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ece.illinois.edu/ece498/al/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546100" y="3448050"/>
            <a:ext cx="5191125" cy="107721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HPC Computing with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CUDA and Tesla Hardware</a:t>
            </a:r>
            <a:endParaRPr lang="en-US" dirty="0" smtClean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549275" y="4802188"/>
            <a:ext cx="5191125" cy="461665"/>
          </a:xfrm>
        </p:spPr>
        <p:txBody>
          <a:bodyPr/>
          <a:lstStyle/>
          <a:p>
            <a:r>
              <a:rPr lang="en-US" dirty="0" smtClean="0"/>
              <a:t>Timothy Lanfear, NVIDIA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CUDA C and </a:t>
            </a:r>
            <a:r>
              <a:rPr lang="en-US" dirty="0" err="1" smtClean="0"/>
              <a:t>OpenCL</a:t>
            </a:r>
            <a:endParaRPr lang="en-GB" dirty="0"/>
          </a:p>
        </p:txBody>
      </p:sp>
      <p:sp>
        <p:nvSpPr>
          <p:cNvPr id="4" name="L-Shape 3"/>
          <p:cNvSpPr/>
          <p:nvPr/>
        </p:nvSpPr>
        <p:spPr>
          <a:xfrm flipH="1" flipV="1">
            <a:off x="4679004" y="1628360"/>
            <a:ext cx="2587557" cy="1752600"/>
          </a:xfrm>
          <a:prstGeom prst="corner">
            <a:avLst>
              <a:gd name="adj1" fmla="val 47035"/>
              <a:gd name="adj2" fmla="val 54440"/>
            </a:avLst>
          </a:prstGeom>
          <a:gradFill>
            <a:gsLst>
              <a:gs pos="0">
                <a:srgbClr val="76B900"/>
              </a:gs>
              <a:gs pos="100000">
                <a:srgbClr val="568600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38100" h="19050"/>
            <a:contourClr>
              <a:srgbClr val="B9E700">
                <a:lumMod val="75000"/>
              </a:srgbClr>
            </a:contourClr>
          </a:sp3d>
        </p:spPr>
        <p:txBody>
          <a:bodyPr wrap="none" lIns="91435" tIns="45718" rIns="91435" bIns="45718" anchor="ctr"/>
          <a:lstStyle/>
          <a:p>
            <a:pPr algn="ctr" defTabSz="1096903"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L-Shape 4"/>
          <p:cNvSpPr/>
          <p:nvPr/>
        </p:nvSpPr>
        <p:spPr>
          <a:xfrm rot="10800000" flipH="1" flipV="1">
            <a:off x="3682731" y="1628360"/>
            <a:ext cx="2514600" cy="1752600"/>
          </a:xfrm>
          <a:prstGeom prst="corner">
            <a:avLst>
              <a:gd name="adj1" fmla="val 45925"/>
              <a:gd name="adj2" fmla="val 50000"/>
            </a:avLst>
          </a:prstGeom>
          <a:gradFill>
            <a:gsLst>
              <a:gs pos="0">
                <a:srgbClr val="76B900"/>
              </a:gs>
              <a:gs pos="100000">
                <a:srgbClr val="568600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38100" h="19050"/>
            <a:contourClr>
              <a:srgbClr val="B9E700">
                <a:lumMod val="75000"/>
              </a:srgbClr>
            </a:contourClr>
          </a:sp3d>
        </p:spPr>
        <p:txBody>
          <a:bodyPr wrap="none" lIns="91435" tIns="45718" rIns="91435" bIns="45718" anchor="ctr"/>
          <a:lstStyle/>
          <a:p>
            <a:pPr algn="ctr" defTabSz="1096903"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43" y="3571271"/>
            <a:ext cx="2753146" cy="5909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sz="1600" dirty="0" smtClean="0"/>
              <a:t>Shared back-end compiler and optimization technology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86200" y="2777153"/>
            <a:ext cx="2073672" cy="4001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OpenCL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81128" y="1657340"/>
            <a:ext cx="2348346" cy="40010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CUDA C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7357" y="3510818"/>
            <a:ext cx="3578087" cy="705678"/>
          </a:xfrm>
          <a:prstGeom prst="rect">
            <a:avLst/>
          </a:prstGeom>
          <a:gradFill flip="none" rotWithShape="1">
            <a:gsLst>
              <a:gs pos="0">
                <a:srgbClr val="A7A7A7"/>
              </a:gs>
              <a:gs pos="100000">
                <a:srgbClr val="717171"/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7357" y="4531188"/>
            <a:ext cx="3578087" cy="705678"/>
          </a:xfrm>
          <a:prstGeom prst="rect">
            <a:avLst/>
          </a:prstGeom>
          <a:gradFill>
            <a:gsLst>
              <a:gs pos="0">
                <a:srgbClr val="339933"/>
              </a:gs>
              <a:gs pos="100000">
                <a:srgbClr val="006600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38100" h="19050"/>
            <a:contourClr>
              <a:srgbClr val="B9E700">
                <a:lumMod val="75000"/>
              </a:srgbClr>
            </a:contourClr>
          </a:sp3d>
        </p:spPr>
        <p:txBody>
          <a:bodyPr wrap="none" lIns="91435" tIns="45718" rIns="91435" bIns="45718" anchor="ctr"/>
          <a:lstStyle/>
          <a:p>
            <a:pPr algn="ctr" defTabSz="1096903">
              <a:defRPr/>
            </a:pPr>
            <a:endParaRPr lang="en-US" sz="1200" b="1" dirty="0" err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07295" y="3663602"/>
            <a:ext cx="3568147" cy="4001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PTX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97358" y="4698496"/>
            <a:ext cx="3558207" cy="4001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GPU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2" y="1729409"/>
            <a:ext cx="2584174" cy="5909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600" dirty="0" smtClean="0"/>
              <a:t>Entry point for developers who prefer high-level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415" y="2684822"/>
            <a:ext cx="2584174" cy="5909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sz="1600" dirty="0" smtClean="0"/>
              <a:t>Entry point for developers who want low-level API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48640" y="4380255"/>
            <a:ext cx="9875520" cy="793"/>
          </a:xfrm>
          <a:prstGeom prst="line">
            <a:avLst/>
          </a:prstGeom>
          <a:ln w="15875">
            <a:solidFill>
              <a:srgbClr val="96969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40155" y="3862863"/>
            <a:ext cx="914400" cy="158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8298" y="2021001"/>
            <a:ext cx="914400" cy="158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40155" y="2976414"/>
            <a:ext cx="1005840" cy="158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is a Multi-threaded Coprocessor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GPU is a compute device that is:</a:t>
            </a:r>
          </a:p>
          <a:p>
            <a:pPr lvl="1"/>
            <a:r>
              <a:rPr lang="en-US" dirty="0" smtClean="0"/>
              <a:t>A coprocessor to the CPU or host</a:t>
            </a:r>
          </a:p>
          <a:p>
            <a:pPr lvl="1"/>
            <a:r>
              <a:rPr lang="en-US" dirty="0" smtClean="0"/>
              <a:t>Has its own memory space</a:t>
            </a:r>
          </a:p>
          <a:p>
            <a:pPr lvl="1"/>
            <a:r>
              <a:rPr lang="en-US" dirty="0" smtClean="0"/>
              <a:t>Runs many threads in parallel</a:t>
            </a:r>
          </a:p>
          <a:p>
            <a:r>
              <a:rPr lang="en-US" dirty="0" smtClean="0"/>
              <a:t>Data parallel portions of the application are executed on the device as multi-threaded </a:t>
            </a:r>
            <a:r>
              <a:rPr lang="en-US" dirty="0" smtClean="0">
                <a:solidFill>
                  <a:schemeClr val="accent2"/>
                </a:solidFill>
              </a:rPr>
              <a:t>kernels</a:t>
            </a:r>
          </a:p>
          <a:p>
            <a:r>
              <a:rPr lang="en-US" dirty="0" smtClean="0"/>
              <a:t>GPU threads are very lightweight; thousands are needed for full efficiency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246460"/>
            <a:ext cx="9084707" cy="584775"/>
          </a:xfrm>
        </p:spPr>
        <p:txBody>
          <a:bodyPr rIns="115526"/>
          <a:lstStyle/>
          <a:p>
            <a:pPr marL="38576"/>
            <a:r>
              <a:rPr lang="en-US" dirty="0" smtClean="0"/>
              <a:t>Heterogeneous Execution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0180" y="1585902"/>
            <a:ext cx="8092440" cy="3154680"/>
            <a:chOff x="0" y="0"/>
            <a:chExt cx="7552" cy="2944"/>
          </a:xfrm>
        </p:grpSpPr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0" y="0"/>
              <a:ext cx="7552" cy="2944"/>
            </a:xfrm>
            <a:prstGeom prst="rect">
              <a:avLst/>
            </a:prstGeom>
            <a:solidFill>
              <a:srgbClr val="29292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1109" y="270"/>
              <a:ext cx="204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" dir="2700000" algn="ctr" rotWithShape="0">
                <a:srgbClr val="1E7A7A">
                  <a:alpha val="75000"/>
                </a:srgbClr>
              </a:outerShdw>
            </a:effectLst>
          </p:spPr>
          <p:txBody>
            <a:bodyPr wrap="square" lIns="0" tIns="36000" rIns="0" bIns="36000" anchor="ctr" anchorCtr="1">
              <a:spAutoFit/>
            </a:bodyPr>
            <a:lstStyle/>
            <a:p>
              <a:pPr marL="39634" algn="ctr">
                <a:lnSpc>
                  <a:spcPct val="85000"/>
                </a:lnSpc>
                <a:spcBef>
                  <a:spcPts val="186"/>
                </a:spcBef>
                <a:defRPr/>
              </a:pPr>
              <a:r>
                <a:rPr lang="en-US" b="1" dirty="0">
                  <a:solidFill>
                    <a:schemeClr val="tx1"/>
                  </a:solidFill>
                  <a:ea typeface="ヒラギノ角ゴ ProN W3" pitchFamily="96" charset="-128"/>
                  <a:cs typeface="Arial" charset="0"/>
                </a:rPr>
                <a:t>Serial </a:t>
              </a:r>
              <a:r>
                <a:rPr lang="en-US" b="1" dirty="0" smtClean="0">
                  <a:solidFill>
                    <a:schemeClr val="tx1"/>
                  </a:solidFill>
                  <a:ea typeface="ヒラギノ角ゴ ProN W3" pitchFamily="96" charset="-128"/>
                  <a:cs typeface="Arial" charset="0"/>
                </a:rPr>
                <a:t>Code (CPU)</a:t>
              </a:r>
              <a:endParaRPr lang="en-US" b="1" dirty="0">
                <a:solidFill>
                  <a:schemeClr val="tx1"/>
                </a:solidFill>
                <a:ea typeface="ヒラギノ角ゴ ProN W3" pitchFamily="96" charset="-128"/>
                <a:cs typeface="Arial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12" y="753"/>
              <a:ext cx="3298" cy="799"/>
              <a:chOff x="0" y="0"/>
              <a:chExt cx="3298" cy="799"/>
            </a:xfrm>
          </p:grpSpPr>
          <p:sp>
            <p:nvSpPr>
              <p:cNvPr id="48136" name="Rectangle 8"/>
              <p:cNvSpPr>
                <a:spLocks/>
              </p:cNvSpPr>
              <p:nvPr/>
            </p:nvSpPr>
            <p:spPr bwMode="auto">
              <a:xfrm>
                <a:off x="0" y="0"/>
                <a:ext cx="3298" cy="646"/>
              </a:xfrm>
              <a:prstGeom prst="rect">
                <a:avLst/>
              </a:prstGeom>
              <a:noFill/>
              <a:ln w="25400">
                <a:solidFill>
                  <a:srgbClr val="33CCCC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pitchFamily="96" charset="-128"/>
                  <a:cs typeface="+mn-cs"/>
                </a:endParaRPr>
              </a:p>
            </p:txBody>
          </p:sp>
          <p:sp>
            <p:nvSpPr>
              <p:cNvPr id="48137" name="Rectangle 9"/>
              <p:cNvSpPr>
                <a:spLocks/>
              </p:cNvSpPr>
              <p:nvPr/>
            </p:nvSpPr>
            <p:spPr bwMode="auto">
              <a:xfrm>
                <a:off x="2149" y="247"/>
                <a:ext cx="424" cy="5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2700" dir="2700000" algn="ctr" rotWithShape="0">
                  <a:srgbClr val="1E7A7A">
                    <a:alpha val="75000"/>
                  </a:srgbClr>
                </a:outerShdw>
              </a:effectLst>
            </p:spPr>
            <p:txBody>
              <a:bodyPr lIns="0" tIns="0" rIns="60207" bIns="0"/>
              <a:lstStyle/>
              <a:p>
                <a:pPr marL="39634" algn="ctr">
                  <a:defRPr/>
                </a:pPr>
                <a:r>
                  <a:rPr lang="en-US" b="1" dirty="0">
                    <a:solidFill>
                      <a:schemeClr val="tx1"/>
                    </a:solidFill>
                    <a:ea typeface="ヒラギノ角ゴ ProN W3" pitchFamily="96" charset="-128"/>
                    <a:cs typeface="Arial" charset="0"/>
                  </a:rPr>
                  <a:t>. . .</a:t>
                </a: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74" y="52"/>
                <a:ext cx="656" cy="543"/>
                <a:chOff x="0" y="0"/>
                <a:chExt cx="656" cy="542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2"/>
                  <a:chOff x="0" y="0"/>
                  <a:chExt cx="656" cy="542"/>
                </a:xfrm>
              </p:grpSpPr>
              <p:sp>
                <p:nvSpPr>
                  <p:cNvPr id="48140" name="Rectangle 1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2"/>
                  </a:xfrm>
                  <a:prstGeom prst="rect">
                    <a:avLst/>
                  </a:prstGeom>
                  <a:noFill/>
                  <a:ln w="25400">
                    <a:solidFill>
                      <a:srgbClr val="33CCCC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1" name="Rectangle 1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66" y="66"/>
                  <a:ext cx="518" cy="410"/>
                  <a:chOff x="0" y="0"/>
                  <a:chExt cx="517" cy="410"/>
                </a:xfrm>
              </p:grpSpPr>
              <p:sp>
                <p:nvSpPr>
                  <p:cNvPr id="48143" name="AutoShape 1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4" name="AutoShape 16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5" name="AutoShape 17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6" name="AutoShape 18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7" name="AutoShape 19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96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8" name="AutoShape 20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96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49" name="AutoShape 21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96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50" name="AutoShape 22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51" name="AutoShape 23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52" name="AutoShape 24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53" name="AutoShape 25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784" y="52"/>
                <a:ext cx="656" cy="543"/>
                <a:chOff x="0" y="0"/>
                <a:chExt cx="656" cy="542"/>
              </a:xfrm>
            </p:grpSpPr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2"/>
                  <a:chOff x="0" y="0"/>
                  <a:chExt cx="656" cy="542"/>
                </a:xfrm>
              </p:grpSpPr>
              <p:sp>
                <p:nvSpPr>
                  <p:cNvPr id="48156" name="Rectangle 2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2"/>
                  </a:xfrm>
                  <a:prstGeom prst="rect">
                    <a:avLst/>
                  </a:prstGeom>
                  <a:noFill/>
                  <a:ln w="25400">
                    <a:solidFill>
                      <a:srgbClr val="33CCCC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57" name="Rectangle 2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30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10"/>
                  <a:chOff x="0" y="0"/>
                  <a:chExt cx="517" cy="410"/>
                </a:xfrm>
              </p:grpSpPr>
              <p:sp>
                <p:nvSpPr>
                  <p:cNvPr id="48159" name="AutoShape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0" name="AutoShape 32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1" name="AutoShape 33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2" name="AutoShape 34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3" name="AutoShape 35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4" name="AutoShape 36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5" name="AutoShape 37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6" name="AutoShape 38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7" name="AutoShape 39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8" name="AutoShape 40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69" name="AutoShape 41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2570" y="52"/>
                <a:ext cx="656" cy="543"/>
                <a:chOff x="0" y="0"/>
                <a:chExt cx="656" cy="542"/>
              </a:xfrm>
            </p:grpSpPr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2"/>
                  <a:chOff x="0" y="0"/>
                  <a:chExt cx="656" cy="542"/>
                </a:xfrm>
              </p:grpSpPr>
              <p:sp>
                <p:nvSpPr>
                  <p:cNvPr id="48172" name="Rectangle 4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2"/>
                  </a:xfrm>
                  <a:prstGeom prst="rect">
                    <a:avLst/>
                  </a:prstGeom>
                  <a:noFill/>
                  <a:ln w="25400">
                    <a:solidFill>
                      <a:srgbClr val="33CCCC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73" name="Rectangle 4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2" name="Group 46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10"/>
                  <a:chOff x="0" y="0"/>
                  <a:chExt cx="517" cy="410"/>
                </a:xfrm>
              </p:grpSpPr>
              <p:sp>
                <p:nvSpPr>
                  <p:cNvPr id="48175" name="AutoShape 4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76" name="AutoShape 48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77" name="AutoShape 49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78" name="AutoShape 50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79" name="AutoShape 51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0" name="AutoShape 52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1" name="AutoShape 53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2" name="AutoShape 54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3" name="AutoShape 55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4" name="AutoShape 56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5" name="AutoShape 57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1498" y="52"/>
                <a:ext cx="656" cy="543"/>
                <a:chOff x="0" y="0"/>
                <a:chExt cx="656" cy="542"/>
              </a:xfrm>
            </p:grpSpPr>
            <p:grpSp>
              <p:nvGrpSpPr>
                <p:cNvPr id="14" name="Group 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2"/>
                  <a:chOff x="0" y="0"/>
                  <a:chExt cx="656" cy="542"/>
                </a:xfrm>
              </p:grpSpPr>
              <p:sp>
                <p:nvSpPr>
                  <p:cNvPr id="48188" name="Rectangle 60"/>
                  <p:cNvSpPr>
                    <a:spLocks/>
                  </p:cNvSpPr>
                  <p:nvPr/>
                </p:nvSpPr>
                <p:spPr bwMode="auto">
                  <a:xfrm>
                    <a:off x="2" y="0"/>
                    <a:ext cx="652" cy="542"/>
                  </a:xfrm>
                  <a:prstGeom prst="rect">
                    <a:avLst/>
                  </a:prstGeom>
                  <a:noFill/>
                  <a:ln w="25400">
                    <a:solidFill>
                      <a:srgbClr val="33CCCC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89" name="Rectangle 6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62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10"/>
                  <a:chOff x="0" y="0"/>
                  <a:chExt cx="516" cy="410"/>
                </a:xfrm>
              </p:grpSpPr>
              <p:sp>
                <p:nvSpPr>
                  <p:cNvPr id="48191" name="AutoShape 6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2" name="AutoShape 64"/>
                  <p:cNvSpPr>
                    <a:spLocks/>
                  </p:cNvSpPr>
                  <p:nvPr/>
                </p:nvSpPr>
                <p:spPr bwMode="auto">
                  <a:xfrm>
                    <a:off x="44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3" name="AutoShape 65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4" name="AutoShape 66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5" name="AutoShape 67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96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6" name="AutoShape 68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96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7" name="AutoShape 69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8" name="AutoShape 70"/>
                  <p:cNvSpPr>
                    <a:spLocks/>
                  </p:cNvSpPr>
                  <p:nvPr/>
                </p:nvSpPr>
                <p:spPr bwMode="auto">
                  <a:xfrm>
                    <a:off x="300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199" name="AutoShape 71"/>
                  <p:cNvSpPr>
                    <a:spLocks/>
                  </p:cNvSpPr>
                  <p:nvPr/>
                </p:nvSpPr>
                <p:spPr bwMode="auto">
                  <a:xfrm>
                    <a:off x="343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00" name="AutoShape 72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7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01" name="AutoShape 73"/>
                  <p:cNvSpPr>
                    <a:spLocks/>
                  </p:cNvSpPr>
                  <p:nvPr/>
                </p:nvSpPr>
                <p:spPr bwMode="auto">
                  <a:xfrm>
                    <a:off x="428" y="0"/>
                    <a:ext cx="88" cy="41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3"/>
                          <a:pt x="19987" y="2700"/>
                        </a:cubicBezTo>
                        <a:cubicBezTo>
                          <a:pt x="19156" y="3487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4012" y="2240"/>
              <a:ext cx="3298" cy="645"/>
              <a:chOff x="0" y="0"/>
              <a:chExt cx="3298" cy="645"/>
            </a:xfrm>
          </p:grpSpPr>
          <p:sp>
            <p:nvSpPr>
              <p:cNvPr id="48203" name="Rectangle 75"/>
              <p:cNvSpPr>
                <a:spLocks/>
              </p:cNvSpPr>
              <p:nvPr/>
            </p:nvSpPr>
            <p:spPr bwMode="auto">
              <a:xfrm>
                <a:off x="0" y="0"/>
                <a:ext cx="3298" cy="645"/>
              </a:xfrm>
              <a:prstGeom prst="rect">
                <a:avLst/>
              </a:prstGeom>
              <a:noFill/>
              <a:ln w="25400">
                <a:solidFill>
                  <a:srgbClr val="FF9933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a typeface="ヒラギノ角ゴ ProN W3" pitchFamily="96" charset="-128"/>
                  <a:cs typeface="+mn-cs"/>
                </a:endParaRPr>
              </a:p>
            </p:txBody>
          </p:sp>
          <p:sp>
            <p:nvSpPr>
              <p:cNvPr id="48204" name="Rectangle 76"/>
              <p:cNvSpPr>
                <a:spLocks/>
              </p:cNvSpPr>
              <p:nvPr/>
            </p:nvSpPr>
            <p:spPr bwMode="auto">
              <a:xfrm>
                <a:off x="2181" y="248"/>
                <a:ext cx="393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2700" dir="2700000" algn="ctr" rotWithShape="0">
                  <a:srgbClr val="1E7A7A">
                    <a:alpha val="75000"/>
                  </a:srgbClr>
                </a:outerShdw>
              </a:effectLst>
            </p:spPr>
            <p:txBody>
              <a:bodyPr wrap="none" lIns="0" tIns="0" rIns="60207" bIns="0">
                <a:spAutoFit/>
              </a:bodyPr>
              <a:lstStyle/>
              <a:p>
                <a:pPr marL="39634" algn="ctr">
                  <a:defRPr/>
                </a:pPr>
                <a:r>
                  <a:rPr lang="en-US" b="1" dirty="0">
                    <a:solidFill>
                      <a:schemeClr val="tx1"/>
                    </a:solidFill>
                    <a:ea typeface="ヒラギノ角ゴ ProN W3" pitchFamily="96" charset="-128"/>
                    <a:cs typeface="Arial" charset="0"/>
                  </a:rPr>
                  <a:t>. . .</a:t>
                </a:r>
              </a:p>
            </p:txBody>
          </p:sp>
          <p:grpSp>
            <p:nvGrpSpPr>
              <p:cNvPr id="17" name="Group 77"/>
              <p:cNvGrpSpPr>
                <a:grpSpLocks/>
              </p:cNvGrpSpPr>
              <p:nvPr/>
            </p:nvGrpSpPr>
            <p:grpSpPr bwMode="auto">
              <a:xfrm>
                <a:off x="74" y="52"/>
                <a:ext cx="656" cy="541"/>
                <a:chOff x="0" y="0"/>
                <a:chExt cx="656" cy="541"/>
              </a:xfrm>
            </p:grpSpPr>
            <p:grpSp>
              <p:nvGrpSpPr>
                <p:cNvPr id="18" name="Group 7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1"/>
                  <a:chOff x="0" y="0"/>
                  <a:chExt cx="656" cy="541"/>
                </a:xfrm>
              </p:grpSpPr>
              <p:sp>
                <p:nvSpPr>
                  <p:cNvPr id="48207" name="Rectangle 7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1"/>
                  </a:xfrm>
                  <a:prstGeom prst="rect">
                    <a:avLst/>
                  </a:prstGeom>
                  <a:noFill/>
                  <a:ln w="25400">
                    <a:solidFill>
                      <a:srgbClr val="FF9933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08" name="Rectangle 8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81"/>
                <p:cNvGrpSpPr>
                  <a:grpSpLocks/>
                </p:cNvGrpSpPr>
                <p:nvPr/>
              </p:nvGrpSpPr>
              <p:grpSpPr bwMode="auto">
                <a:xfrm>
                  <a:off x="66" y="66"/>
                  <a:ext cx="518" cy="409"/>
                  <a:chOff x="0" y="0"/>
                  <a:chExt cx="517" cy="409"/>
                </a:xfrm>
              </p:grpSpPr>
              <p:sp>
                <p:nvSpPr>
                  <p:cNvPr id="48210" name="AutoShape 8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1" name="AutoShape 83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2" name="AutoShape 84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3" name="AutoShape 85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4" name="AutoShape 86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96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5" name="AutoShape 87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96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6" name="AutoShape 88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96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7" name="AutoShape 89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8" name="AutoShape 90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19" name="AutoShape 91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20" name="AutoShape 92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" name="Group 93"/>
              <p:cNvGrpSpPr>
                <a:grpSpLocks/>
              </p:cNvGrpSpPr>
              <p:nvPr/>
            </p:nvGrpSpPr>
            <p:grpSpPr bwMode="auto">
              <a:xfrm>
                <a:off x="784" y="52"/>
                <a:ext cx="656" cy="541"/>
                <a:chOff x="0" y="0"/>
                <a:chExt cx="656" cy="541"/>
              </a:xfrm>
            </p:grpSpPr>
            <p:grpSp>
              <p:nvGrpSpPr>
                <p:cNvPr id="21" name="Group 9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1"/>
                  <a:chOff x="0" y="0"/>
                  <a:chExt cx="656" cy="541"/>
                </a:xfrm>
              </p:grpSpPr>
              <p:sp>
                <p:nvSpPr>
                  <p:cNvPr id="48223" name="Rectangle 9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1"/>
                  </a:xfrm>
                  <a:prstGeom prst="rect">
                    <a:avLst/>
                  </a:prstGeom>
                  <a:noFill/>
                  <a:ln w="25400">
                    <a:solidFill>
                      <a:srgbClr val="FF9933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24" name="Rectangle 9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97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09"/>
                  <a:chOff x="0" y="0"/>
                  <a:chExt cx="517" cy="409"/>
                </a:xfrm>
              </p:grpSpPr>
              <p:sp>
                <p:nvSpPr>
                  <p:cNvPr id="48226" name="AutoShape 9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27" name="AutoShape 99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28" name="AutoShape 100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29" name="AutoShape 101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0" name="AutoShape 102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1" name="AutoShape 103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2" name="AutoShape 104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3" name="AutoShape 105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4" name="AutoShape 106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5" name="AutoShape 107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36" name="AutoShape 108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Group 109"/>
              <p:cNvGrpSpPr>
                <a:grpSpLocks/>
              </p:cNvGrpSpPr>
              <p:nvPr/>
            </p:nvGrpSpPr>
            <p:grpSpPr bwMode="auto">
              <a:xfrm>
                <a:off x="2570" y="52"/>
                <a:ext cx="656" cy="541"/>
                <a:chOff x="0" y="0"/>
                <a:chExt cx="656" cy="541"/>
              </a:xfrm>
            </p:grpSpPr>
            <p:grpSp>
              <p:nvGrpSpPr>
                <p:cNvPr id="24" name="Group 1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1"/>
                  <a:chOff x="0" y="0"/>
                  <a:chExt cx="656" cy="541"/>
                </a:xfrm>
              </p:grpSpPr>
              <p:sp>
                <p:nvSpPr>
                  <p:cNvPr id="48239" name="Rectangle 11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653" cy="541"/>
                  </a:xfrm>
                  <a:prstGeom prst="rect">
                    <a:avLst/>
                  </a:prstGeom>
                  <a:noFill/>
                  <a:ln w="25400">
                    <a:solidFill>
                      <a:srgbClr val="FF9933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0" name="Rectangle 11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113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09"/>
                  <a:chOff x="0" y="0"/>
                  <a:chExt cx="517" cy="409"/>
                </a:xfrm>
              </p:grpSpPr>
              <p:sp>
                <p:nvSpPr>
                  <p:cNvPr id="48242" name="AutoShape 11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3" name="AutoShape 115"/>
                  <p:cNvSpPr>
                    <a:spLocks/>
                  </p:cNvSpPr>
                  <p:nvPr/>
                </p:nvSpPr>
                <p:spPr bwMode="auto">
                  <a:xfrm>
                    <a:off x="4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4" name="AutoShape 116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5" name="AutoShape 117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9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6" name="AutoShape 118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7" name="AutoShape 119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8" name="AutoShape 120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49" name="AutoShape 121"/>
                  <p:cNvSpPr>
                    <a:spLocks/>
                  </p:cNvSpPr>
                  <p:nvPr/>
                </p:nvSpPr>
                <p:spPr bwMode="auto">
                  <a:xfrm>
                    <a:off x="301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50" name="AutoShape 122"/>
                  <p:cNvSpPr>
                    <a:spLocks/>
                  </p:cNvSpPr>
                  <p:nvPr/>
                </p:nvSpPr>
                <p:spPr bwMode="auto">
                  <a:xfrm>
                    <a:off x="344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51" name="AutoShape 123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52" name="AutoShape 124"/>
                  <p:cNvSpPr>
                    <a:spLocks/>
                  </p:cNvSpPr>
                  <p:nvPr/>
                </p:nvSpPr>
                <p:spPr bwMode="auto">
                  <a:xfrm>
                    <a:off x="429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" name="Group 125"/>
              <p:cNvGrpSpPr>
                <a:grpSpLocks/>
              </p:cNvGrpSpPr>
              <p:nvPr/>
            </p:nvGrpSpPr>
            <p:grpSpPr bwMode="auto">
              <a:xfrm>
                <a:off x="1498" y="52"/>
                <a:ext cx="656" cy="541"/>
                <a:chOff x="0" y="0"/>
                <a:chExt cx="656" cy="541"/>
              </a:xfrm>
            </p:grpSpPr>
            <p:grpSp>
              <p:nvGrpSpPr>
                <p:cNvPr id="27" name="Group 1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56" cy="541"/>
                  <a:chOff x="0" y="0"/>
                  <a:chExt cx="656" cy="541"/>
                </a:xfrm>
              </p:grpSpPr>
              <p:sp>
                <p:nvSpPr>
                  <p:cNvPr id="48255" name="Rectangle 127"/>
                  <p:cNvSpPr>
                    <a:spLocks/>
                  </p:cNvSpPr>
                  <p:nvPr/>
                </p:nvSpPr>
                <p:spPr bwMode="auto">
                  <a:xfrm>
                    <a:off x="2" y="0"/>
                    <a:ext cx="652" cy="541"/>
                  </a:xfrm>
                  <a:prstGeom prst="rect">
                    <a:avLst/>
                  </a:prstGeom>
                  <a:noFill/>
                  <a:ln w="25400">
                    <a:solidFill>
                      <a:srgbClr val="FF9933"/>
                    </a:solidFill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56" name="Rectangle 1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56" cy="12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2700" dir="2700000" algn="ctr" rotWithShape="0">
                      <a:srgbClr val="1E7A7A">
                        <a:alpha val="75000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Group 129"/>
                <p:cNvGrpSpPr>
                  <a:grpSpLocks/>
                </p:cNvGrpSpPr>
                <p:nvPr/>
              </p:nvGrpSpPr>
              <p:grpSpPr bwMode="auto">
                <a:xfrm>
                  <a:off x="69" y="66"/>
                  <a:ext cx="517" cy="409"/>
                  <a:chOff x="0" y="0"/>
                  <a:chExt cx="516" cy="409"/>
                </a:xfrm>
              </p:grpSpPr>
              <p:sp>
                <p:nvSpPr>
                  <p:cNvPr id="48258" name="AutoShape 13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59" name="AutoShape 131"/>
                  <p:cNvSpPr>
                    <a:spLocks/>
                  </p:cNvSpPr>
                  <p:nvPr/>
                </p:nvSpPr>
                <p:spPr bwMode="auto">
                  <a:xfrm>
                    <a:off x="44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0" name="AutoShape 132"/>
                  <p:cNvSpPr>
                    <a:spLocks/>
                  </p:cNvSpPr>
                  <p:nvPr/>
                </p:nvSpPr>
                <p:spPr bwMode="auto">
                  <a:xfrm>
                    <a:off x="88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1" name="AutoShape 133"/>
                  <p:cNvSpPr>
                    <a:spLocks/>
                  </p:cNvSpPr>
                  <p:nvPr/>
                </p:nvSpPr>
                <p:spPr bwMode="auto">
                  <a:xfrm>
                    <a:off x="131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2" name="AutoShape 134"/>
                  <p:cNvSpPr>
                    <a:spLocks/>
                  </p:cNvSpPr>
                  <p:nvPr/>
                </p:nvSpPr>
                <p:spPr bwMode="auto">
                  <a:xfrm>
                    <a:off x="173" y="0"/>
                    <a:ext cx="96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3" name="AutoShape 135"/>
                  <p:cNvSpPr>
                    <a:spLocks/>
                  </p:cNvSpPr>
                  <p:nvPr/>
                </p:nvSpPr>
                <p:spPr bwMode="auto">
                  <a:xfrm>
                    <a:off x="216" y="0"/>
                    <a:ext cx="96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4" name="AutoShape 136"/>
                  <p:cNvSpPr>
                    <a:spLocks/>
                  </p:cNvSpPr>
                  <p:nvPr/>
                </p:nvSpPr>
                <p:spPr bwMode="auto">
                  <a:xfrm>
                    <a:off x="258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5" name="AutoShape 137"/>
                  <p:cNvSpPr>
                    <a:spLocks/>
                  </p:cNvSpPr>
                  <p:nvPr/>
                </p:nvSpPr>
                <p:spPr bwMode="auto">
                  <a:xfrm>
                    <a:off x="300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6" name="AutoShape 138"/>
                  <p:cNvSpPr>
                    <a:spLocks/>
                  </p:cNvSpPr>
                  <p:nvPr/>
                </p:nvSpPr>
                <p:spPr bwMode="auto">
                  <a:xfrm>
                    <a:off x="343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7" name="AutoShape 139"/>
                  <p:cNvSpPr>
                    <a:spLocks/>
                  </p:cNvSpPr>
                  <p:nvPr/>
                </p:nvSpPr>
                <p:spPr bwMode="auto">
                  <a:xfrm>
                    <a:off x="386" y="0"/>
                    <a:ext cx="87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  <p:sp>
                <p:nvSpPr>
                  <p:cNvPr id="48268" name="AutoShape 140"/>
                  <p:cNvSpPr>
                    <a:spLocks/>
                  </p:cNvSpPr>
                  <p:nvPr/>
                </p:nvSpPr>
                <p:spPr bwMode="auto">
                  <a:xfrm>
                    <a:off x="428" y="0"/>
                    <a:ext cx="88" cy="409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0048" h="21600">
                        <a:moveTo>
                          <a:pt x="5033" y="0"/>
                        </a:moveTo>
                        <a:cubicBezTo>
                          <a:pt x="12926" y="956"/>
                          <a:pt x="20818" y="1912"/>
                          <a:pt x="19987" y="2700"/>
                        </a:cubicBezTo>
                        <a:cubicBezTo>
                          <a:pt x="19156" y="3488"/>
                          <a:pt x="880" y="3938"/>
                          <a:pt x="49" y="4725"/>
                        </a:cubicBezTo>
                        <a:cubicBezTo>
                          <a:pt x="-782" y="5513"/>
                          <a:pt x="15003" y="6525"/>
                          <a:pt x="15003" y="7425"/>
                        </a:cubicBezTo>
                        <a:cubicBezTo>
                          <a:pt x="15003" y="8325"/>
                          <a:pt x="49" y="9450"/>
                          <a:pt x="49" y="10125"/>
                        </a:cubicBezTo>
                        <a:cubicBezTo>
                          <a:pt x="49" y="10800"/>
                          <a:pt x="14172" y="10913"/>
                          <a:pt x="15003" y="11475"/>
                        </a:cubicBezTo>
                        <a:cubicBezTo>
                          <a:pt x="15833" y="12038"/>
                          <a:pt x="5033" y="12825"/>
                          <a:pt x="5033" y="13500"/>
                        </a:cubicBezTo>
                        <a:cubicBezTo>
                          <a:pt x="5033" y="14175"/>
                          <a:pt x="15833" y="14850"/>
                          <a:pt x="15003" y="15525"/>
                        </a:cubicBezTo>
                        <a:cubicBezTo>
                          <a:pt x="14172" y="16200"/>
                          <a:pt x="880" y="16988"/>
                          <a:pt x="49" y="17550"/>
                        </a:cubicBezTo>
                        <a:cubicBezTo>
                          <a:pt x="-782" y="18113"/>
                          <a:pt x="9187" y="18225"/>
                          <a:pt x="10018" y="18900"/>
                        </a:cubicBezTo>
                        <a:cubicBezTo>
                          <a:pt x="10849" y="19575"/>
                          <a:pt x="3372" y="21038"/>
                          <a:pt x="5033" y="2160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>
                    <a:outerShdw dist="12700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>
                      <a:ea typeface="ヒラギノ角ゴ ProN W3" pitchFamily="96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8269" name="Rectangle 141"/>
            <p:cNvSpPr>
              <a:spLocks/>
            </p:cNvSpPr>
            <p:nvPr/>
          </p:nvSpPr>
          <p:spPr bwMode="auto">
            <a:xfrm>
              <a:off x="328" y="807"/>
              <a:ext cx="3624" cy="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" dir="2700000" algn="ctr" rotWithShape="0">
                <a:srgbClr val="1E7A7A">
                  <a:alpha val="75000"/>
                </a:srgbClr>
              </a:outerShdw>
            </a:effectLst>
          </p:spPr>
          <p:txBody>
            <a:bodyPr lIns="0" tIns="0" rIns="60207" bIns="0"/>
            <a:lstStyle/>
            <a:p>
              <a:pPr marL="39634" algn="ctr">
                <a:spcBef>
                  <a:spcPts val="371"/>
                </a:spcBef>
                <a:defRPr/>
              </a:pPr>
              <a:r>
                <a:rPr lang="en-US" b="1" dirty="0">
                  <a:solidFill>
                    <a:srgbClr val="73B900"/>
                  </a:solidFill>
                  <a:ea typeface="ヒラギノ角ゴ ProN W3" pitchFamily="96" charset="-128"/>
                  <a:cs typeface="Arial" charset="0"/>
                </a:rPr>
                <a:t>Parallel </a:t>
              </a:r>
              <a:r>
                <a:rPr lang="en-US" b="1" dirty="0" smtClean="0">
                  <a:solidFill>
                    <a:srgbClr val="73B900"/>
                  </a:solidFill>
                  <a:ea typeface="ヒラギノ角ゴ ProN W3" pitchFamily="96" charset="-128"/>
                  <a:cs typeface="Arial" charset="0"/>
                </a:rPr>
                <a:t>Kernel (GPU)</a:t>
              </a:r>
              <a:endParaRPr lang="en-US" b="1" dirty="0">
                <a:solidFill>
                  <a:srgbClr val="73B900"/>
                </a:solidFill>
                <a:ea typeface="ヒラギノ角ゴ ProN W3" pitchFamily="96" charset="-128"/>
                <a:cs typeface="Arial" charset="0"/>
              </a:endParaRPr>
            </a:p>
            <a:p>
              <a:pPr marL="39634" algn="ctr">
                <a:spcBef>
                  <a:spcPts val="371"/>
                </a:spcBef>
                <a:defRPr/>
              </a:pPr>
              <a:r>
                <a:rPr lang="en-US" b="1" dirty="0" err="1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KernelA</a:t>
              </a:r>
              <a:r>
                <a:rPr lang="en-US" b="1" dirty="0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&lt;&lt;&lt; </a:t>
              </a:r>
              <a:r>
                <a:rPr lang="en-US" b="1" dirty="0" err="1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nBlk</a:t>
              </a:r>
              <a:r>
                <a:rPr lang="en-US" b="1" dirty="0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, </a:t>
              </a:r>
              <a:r>
                <a:rPr lang="en-US" b="1" dirty="0" err="1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nTid</a:t>
              </a:r>
              <a:r>
                <a:rPr lang="en-US" b="1" dirty="0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 &gt;&gt;&gt;(</a:t>
              </a:r>
              <a:r>
                <a:rPr lang="en-US" b="1" dirty="0" err="1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args</a:t>
              </a:r>
              <a:r>
                <a:rPr lang="en-US" b="1" dirty="0">
                  <a:solidFill>
                    <a:srgbClr val="33CCCC"/>
                  </a:solidFill>
                  <a:ea typeface="ヒラギノ角ゴ ProN W3" pitchFamily="96" charset="-128"/>
                  <a:cs typeface="Arial" charset="0"/>
                </a:rPr>
                <a:t>);</a:t>
              </a:r>
            </a:p>
          </p:txBody>
        </p:sp>
        <p:sp>
          <p:nvSpPr>
            <p:cNvPr id="48270" name="AutoShape 142"/>
            <p:cNvSpPr>
              <a:spLocks/>
            </p:cNvSpPr>
            <p:nvPr/>
          </p:nvSpPr>
          <p:spPr bwMode="auto">
            <a:xfrm>
              <a:off x="5632" y="60"/>
              <a:ext cx="57" cy="625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3"/>
                    <a:pt x="19987" y="2700"/>
                  </a:cubicBezTo>
                  <a:cubicBezTo>
                    <a:pt x="19156" y="3488"/>
                    <a:pt x="880" y="3938"/>
                    <a:pt x="49" y="4725"/>
                  </a:cubicBezTo>
                  <a:cubicBezTo>
                    <a:pt x="-782" y="5513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3"/>
                    <a:pt x="15003" y="11475"/>
                  </a:cubicBezTo>
                  <a:cubicBezTo>
                    <a:pt x="15833" y="12038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48272" name="AutoShape 144"/>
            <p:cNvSpPr>
              <a:spLocks/>
            </p:cNvSpPr>
            <p:nvPr/>
          </p:nvSpPr>
          <p:spPr bwMode="auto">
            <a:xfrm>
              <a:off x="5632" y="1535"/>
              <a:ext cx="57" cy="626"/>
            </a:xfrm>
            <a:custGeom>
              <a:avLst/>
              <a:gdLst/>
              <a:ahLst/>
              <a:cxnLst/>
              <a:rect l="0" t="0" r="r" b="b"/>
              <a:pathLst>
                <a:path w="20048" h="21600">
                  <a:moveTo>
                    <a:pt x="5033" y="0"/>
                  </a:moveTo>
                  <a:cubicBezTo>
                    <a:pt x="12926" y="956"/>
                    <a:pt x="20818" y="1913"/>
                    <a:pt x="19987" y="2700"/>
                  </a:cubicBezTo>
                  <a:cubicBezTo>
                    <a:pt x="19156" y="3488"/>
                    <a:pt x="880" y="3938"/>
                    <a:pt x="49" y="4725"/>
                  </a:cubicBezTo>
                  <a:cubicBezTo>
                    <a:pt x="-782" y="5513"/>
                    <a:pt x="15003" y="6525"/>
                    <a:pt x="15003" y="7425"/>
                  </a:cubicBezTo>
                  <a:cubicBezTo>
                    <a:pt x="15003" y="8325"/>
                    <a:pt x="49" y="9450"/>
                    <a:pt x="49" y="10125"/>
                  </a:cubicBezTo>
                  <a:cubicBezTo>
                    <a:pt x="49" y="10800"/>
                    <a:pt x="14172" y="10913"/>
                    <a:pt x="15003" y="11475"/>
                  </a:cubicBezTo>
                  <a:cubicBezTo>
                    <a:pt x="15833" y="12038"/>
                    <a:pt x="5033" y="12825"/>
                    <a:pt x="5033" y="13500"/>
                  </a:cubicBezTo>
                  <a:cubicBezTo>
                    <a:pt x="5033" y="14175"/>
                    <a:pt x="15833" y="14850"/>
                    <a:pt x="15003" y="15525"/>
                  </a:cubicBezTo>
                  <a:cubicBezTo>
                    <a:pt x="14172" y="16200"/>
                    <a:pt x="880" y="16988"/>
                    <a:pt x="49" y="17550"/>
                  </a:cubicBezTo>
                  <a:cubicBezTo>
                    <a:pt x="-782" y="18113"/>
                    <a:pt x="9187" y="18225"/>
                    <a:pt x="10018" y="18900"/>
                  </a:cubicBezTo>
                  <a:cubicBezTo>
                    <a:pt x="10849" y="19575"/>
                    <a:pt x="3372" y="21037"/>
                    <a:pt x="5033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48273" name="Rectangle 145"/>
            <p:cNvSpPr>
              <a:spLocks/>
            </p:cNvSpPr>
            <p:nvPr/>
          </p:nvSpPr>
          <p:spPr bwMode="auto">
            <a:xfrm>
              <a:off x="200" y="2292"/>
              <a:ext cx="3752" cy="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" dir="2700000" algn="ctr" rotWithShape="0">
                <a:srgbClr val="1E7A7A">
                  <a:alpha val="75000"/>
                </a:srgbClr>
              </a:outerShdw>
            </a:effectLst>
          </p:spPr>
          <p:txBody>
            <a:bodyPr lIns="0" tIns="0" rIns="60207" bIns="0"/>
            <a:lstStyle/>
            <a:p>
              <a:pPr marL="39634" algn="ctr">
                <a:spcBef>
                  <a:spcPts val="371"/>
                </a:spcBef>
                <a:defRPr/>
              </a:pPr>
              <a:r>
                <a:rPr lang="en-US" b="1" dirty="0">
                  <a:solidFill>
                    <a:srgbClr val="73B900"/>
                  </a:solidFill>
                  <a:ea typeface="ヒラギノ角ゴ ProN W3" pitchFamily="96" charset="-128"/>
                  <a:cs typeface="Arial" charset="0"/>
                </a:rPr>
                <a:t>Parallel </a:t>
              </a:r>
              <a:r>
                <a:rPr lang="en-US" b="1" dirty="0" smtClean="0">
                  <a:solidFill>
                    <a:srgbClr val="73B900"/>
                  </a:solidFill>
                  <a:ea typeface="ヒラギノ角ゴ ProN W3" pitchFamily="96" charset="-128"/>
                  <a:cs typeface="Arial" charset="0"/>
                </a:rPr>
                <a:t>Kernel (GPU) </a:t>
              </a:r>
              <a:endParaRPr lang="en-US" b="1" dirty="0">
                <a:solidFill>
                  <a:srgbClr val="73B900"/>
                </a:solidFill>
                <a:ea typeface="ヒラギノ角ゴ ProN W3" pitchFamily="96" charset="-128"/>
                <a:cs typeface="Arial" charset="0"/>
              </a:endParaRPr>
            </a:p>
            <a:p>
              <a:pPr marL="39634" algn="ctr">
                <a:spcBef>
                  <a:spcPts val="371"/>
                </a:spcBef>
                <a:defRPr/>
              </a:pPr>
              <a:r>
                <a:rPr lang="en-US" b="1" dirty="0" err="1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KernelB</a:t>
              </a:r>
              <a:r>
                <a:rPr lang="en-US" b="1" dirty="0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&lt;&lt;&lt; </a:t>
              </a:r>
              <a:r>
                <a:rPr lang="en-US" b="1" dirty="0" err="1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nBlk</a:t>
              </a:r>
              <a:r>
                <a:rPr lang="en-US" b="1" dirty="0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, </a:t>
              </a:r>
              <a:r>
                <a:rPr lang="en-US" b="1" dirty="0" err="1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nTid</a:t>
              </a:r>
              <a:r>
                <a:rPr lang="en-US" b="1" dirty="0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 &gt;&gt;&gt;(</a:t>
              </a:r>
              <a:r>
                <a:rPr lang="en-US" b="1" dirty="0" err="1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args</a:t>
              </a:r>
              <a:r>
                <a:rPr lang="en-US" b="1" dirty="0">
                  <a:solidFill>
                    <a:srgbClr val="FF9933"/>
                  </a:solidFill>
                  <a:ea typeface="ヒラギノ角ゴ ProN W3" pitchFamily="96" charset="-128"/>
                  <a:cs typeface="Arial" charset="0"/>
                </a:rPr>
                <a:t>);</a:t>
              </a:r>
            </a:p>
          </p:txBody>
        </p:sp>
      </p:grpSp>
      <p:sp>
        <p:nvSpPr>
          <p:cNvPr id="147" name="Rectangle 6"/>
          <p:cNvSpPr>
            <a:spLocks/>
          </p:cNvSpPr>
          <p:nvPr/>
        </p:nvSpPr>
        <p:spPr bwMode="auto">
          <a:xfrm>
            <a:off x="2628880" y="3349452"/>
            <a:ext cx="2192080" cy="308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rgbClr val="1E7A7A">
                <a:alpha val="75000"/>
              </a:srgbClr>
            </a:outerShdw>
          </a:effectLst>
        </p:spPr>
        <p:txBody>
          <a:bodyPr wrap="square" lIns="0" tIns="36000" rIns="0" bIns="36000" anchor="ctr" anchorCtr="1">
            <a:spAutoFit/>
          </a:bodyPr>
          <a:lstStyle/>
          <a:p>
            <a:pPr marL="39634" algn="ctr">
              <a:lnSpc>
                <a:spcPct val="85000"/>
              </a:lnSpc>
              <a:spcBef>
                <a:spcPts val="186"/>
              </a:spcBef>
              <a:defRPr/>
            </a:pPr>
            <a:r>
              <a:rPr lang="en-US" b="1" dirty="0">
                <a:solidFill>
                  <a:schemeClr val="tx1"/>
                </a:solidFill>
                <a:ea typeface="ヒラギノ角ゴ ProN W3" pitchFamily="96" charset="-128"/>
                <a:cs typeface="Arial" charset="0"/>
              </a:rPr>
              <a:t>Serial </a:t>
            </a:r>
            <a:r>
              <a:rPr lang="en-US" b="1" dirty="0" smtClean="0">
                <a:solidFill>
                  <a:schemeClr val="tx1"/>
                </a:solidFill>
                <a:ea typeface="ヒラギノ角ゴ ProN W3" pitchFamily="96" charset="-128"/>
                <a:cs typeface="Arial" charset="0"/>
              </a:rPr>
              <a:t>Code (CPU)</a:t>
            </a:r>
            <a:endParaRPr lang="en-US" b="1" dirty="0">
              <a:solidFill>
                <a:schemeClr val="tx1"/>
              </a:solidFill>
              <a:ea typeface="ヒラギノ角ゴ ProN W3" pitchFamily="9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/>
        </p:nvGrpSpPr>
        <p:grpSpPr>
          <a:xfrm>
            <a:off x="5486400" y="871522"/>
            <a:ext cx="4143404" cy="4933156"/>
            <a:chOff x="5486400" y="871522"/>
            <a:chExt cx="4143404" cy="4933156"/>
          </a:xfrm>
        </p:grpSpPr>
        <p:cxnSp>
          <p:nvCxnSpPr>
            <p:cNvPr id="163" name="Straight Connector 162"/>
            <p:cNvCxnSpPr/>
            <p:nvPr/>
          </p:nvCxnSpPr>
          <p:spPr>
            <a:xfrm rot="16200000" flipV="1">
              <a:off x="7717854" y="4926613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V="1">
              <a:off x="8513196" y="4926613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6146218" y="4926613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6200000" flipV="1">
              <a:off x="6941560" y="4926613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00"/>
            <p:cNvGrpSpPr/>
            <p:nvPr/>
          </p:nvGrpSpPr>
          <p:grpSpPr>
            <a:xfrm>
              <a:off x="5986466" y="1443026"/>
              <a:ext cx="1357322" cy="3357586"/>
              <a:chOff x="5986466" y="1443026"/>
              <a:chExt cx="1357322" cy="3357586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5986466" y="1443026"/>
                <a:ext cx="1357322" cy="3357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258" name="Group 39"/>
              <p:cNvGrpSpPr/>
              <p:nvPr/>
            </p:nvGrpSpPr>
            <p:grpSpPr>
              <a:xfrm>
                <a:off x="6700846" y="1943092"/>
                <a:ext cx="550800" cy="2428892"/>
                <a:chOff x="3700450" y="2300282"/>
                <a:chExt cx="550800" cy="2428892"/>
              </a:xfrm>
            </p:grpSpPr>
            <p:grpSp>
              <p:nvGrpSpPr>
                <p:cNvPr id="279" name="Group 33"/>
                <p:cNvGrpSpPr/>
                <p:nvPr/>
              </p:nvGrpSpPr>
              <p:grpSpPr>
                <a:xfrm>
                  <a:off x="3700450" y="2943224"/>
                  <a:ext cx="547609" cy="1118866"/>
                  <a:chOff x="3700450" y="2943224"/>
                  <a:chExt cx="547609" cy="1118866"/>
                </a:xfrm>
              </p:grpSpPr>
              <p:sp>
                <p:nvSpPr>
                  <p:cNvPr id="286" name="TextBox 285"/>
                  <p:cNvSpPr txBox="1"/>
                  <p:nvPr/>
                </p:nvSpPr>
                <p:spPr>
                  <a:xfrm>
                    <a:off x="3700450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3986202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3700450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986202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0" name="TextBox 26"/>
                  <p:cNvSpPr txBox="1"/>
                  <p:nvPr/>
                </p:nvSpPr>
                <p:spPr>
                  <a:xfrm>
                    <a:off x="3700450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1" name="TextBox 27"/>
                  <p:cNvSpPr txBox="1"/>
                  <p:nvPr/>
                </p:nvSpPr>
                <p:spPr>
                  <a:xfrm>
                    <a:off x="3986202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3700450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3" name="TextBox 292"/>
                  <p:cNvSpPr txBox="1"/>
                  <p:nvPr/>
                </p:nvSpPr>
                <p:spPr>
                  <a:xfrm>
                    <a:off x="3986202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0" name="TextBox 279"/>
                <p:cNvSpPr txBox="1"/>
                <p:nvPr/>
              </p:nvSpPr>
              <p:spPr>
                <a:xfrm>
                  <a:off x="3700450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TextBox 32"/>
                <p:cNvSpPr txBox="1"/>
                <p:nvPr/>
              </p:nvSpPr>
              <p:spPr>
                <a:xfrm>
                  <a:off x="3986202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pPr algn="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3700450" y="4421397"/>
                  <a:ext cx="550800" cy="30777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0" rIns="36000" bIns="0" rtlCol="0" anchor="ctr" anchorCtr="1">
                  <a:norm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Shared</a:t>
                  </a:r>
                  <a:br>
                    <a:rPr lang="en-US" sz="10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Memory</a:t>
                  </a:r>
                  <a:endParaRPr lang="en-GB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3700450" y="2728910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C-Cache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3700450" y="2300282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I-Cache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3700450" y="2514596"/>
                  <a:ext cx="550800" cy="174851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MT Issue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9" name="Group 40"/>
              <p:cNvGrpSpPr/>
              <p:nvPr/>
            </p:nvGrpSpPr>
            <p:grpSpPr>
              <a:xfrm>
                <a:off x="6057904" y="1943092"/>
                <a:ext cx="550800" cy="2428892"/>
                <a:chOff x="3700450" y="2300282"/>
                <a:chExt cx="550800" cy="2428892"/>
              </a:xfrm>
            </p:grpSpPr>
            <p:grpSp>
              <p:nvGrpSpPr>
                <p:cNvPr id="264" name="Group 33"/>
                <p:cNvGrpSpPr/>
                <p:nvPr/>
              </p:nvGrpSpPr>
              <p:grpSpPr>
                <a:xfrm>
                  <a:off x="3700450" y="2943224"/>
                  <a:ext cx="547609" cy="1118866"/>
                  <a:chOff x="3700450" y="2943224"/>
                  <a:chExt cx="547609" cy="1118866"/>
                </a:xfrm>
              </p:grpSpPr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3700450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3986202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3700450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3986202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3700450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3986202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3700450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3986202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3700450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3986202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pPr algn="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3700450" y="4421397"/>
                  <a:ext cx="550800" cy="30777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0" rIns="36000" bIns="0" rtlCol="0" anchor="ctr" anchorCtr="1">
                  <a:norm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Shared</a:t>
                  </a:r>
                  <a:br>
                    <a:rPr lang="en-US" sz="10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Memory</a:t>
                  </a:r>
                  <a:endParaRPr lang="en-GB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3700450" y="2728910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C-Cache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3700450" y="2300282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I-Cache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TextBox 47"/>
                <p:cNvSpPr txBox="1"/>
                <p:nvPr/>
              </p:nvSpPr>
              <p:spPr>
                <a:xfrm>
                  <a:off x="3700450" y="2514596"/>
                  <a:ext cx="550800" cy="174851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MT Issue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0" name="TextBox 259"/>
              <p:cNvSpPr txBox="1"/>
              <p:nvPr/>
            </p:nvSpPr>
            <p:spPr>
              <a:xfrm>
                <a:off x="6057904" y="1728778"/>
                <a:ext cx="1206000" cy="1800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bg1"/>
                </a:solidFill>
              </a:ln>
            </p:spPr>
            <p:txBody>
              <a:bodyPr wrap="none" tIns="0" bIns="0" rtlCol="0" anchor="ctr" anchorCtr="1">
                <a:norm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SMC</a:t>
                </a:r>
                <a:endParaRPr lang="en-GB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6057904" y="1514464"/>
                <a:ext cx="1206000" cy="1800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bg1"/>
                </a:solidFill>
              </a:ln>
            </p:spPr>
            <p:txBody>
              <a:bodyPr wrap="square" tIns="0" bIns="0" rtlCol="0" anchor="ctr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Geometry Controller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057904" y="4406298"/>
                <a:ext cx="1206000" cy="36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tIns="36000" bIns="0" rtlCol="0" anchor="t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Texture Unit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6343656" y="4606063"/>
                <a:ext cx="642942" cy="12311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wrap="square" tIns="0" bIns="0" rtlCol="0" anchor="ctr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Tex L1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1" name="Group 101"/>
            <p:cNvGrpSpPr/>
            <p:nvPr/>
          </p:nvGrpSpPr>
          <p:grpSpPr>
            <a:xfrm>
              <a:off x="7558102" y="1443026"/>
              <a:ext cx="1357322" cy="3357586"/>
              <a:chOff x="7558102" y="1443026"/>
              <a:chExt cx="1357322" cy="3357586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558102" y="1443026"/>
                <a:ext cx="1357322" cy="3357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221" name="Group 39"/>
              <p:cNvGrpSpPr/>
              <p:nvPr/>
            </p:nvGrpSpPr>
            <p:grpSpPr>
              <a:xfrm>
                <a:off x="8272482" y="1943092"/>
                <a:ext cx="550800" cy="2428892"/>
                <a:chOff x="3700450" y="2300282"/>
                <a:chExt cx="550800" cy="2428892"/>
              </a:xfrm>
            </p:grpSpPr>
            <p:grpSp>
              <p:nvGrpSpPr>
                <p:cNvPr id="242" name="Group 33"/>
                <p:cNvGrpSpPr/>
                <p:nvPr/>
              </p:nvGrpSpPr>
              <p:grpSpPr>
                <a:xfrm>
                  <a:off x="3700450" y="2943224"/>
                  <a:ext cx="547609" cy="1118866"/>
                  <a:chOff x="3700450" y="2943224"/>
                  <a:chExt cx="547609" cy="1118866"/>
                </a:xfrm>
              </p:grpSpPr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3700450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3986202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1" name="TextBox 24"/>
                  <p:cNvSpPr txBox="1"/>
                  <p:nvPr/>
                </p:nvSpPr>
                <p:spPr>
                  <a:xfrm>
                    <a:off x="3700450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3986202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3700450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3986202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3700450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986202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3" name="TextBox 242"/>
                <p:cNvSpPr txBox="1"/>
                <p:nvPr/>
              </p:nvSpPr>
              <p:spPr>
                <a:xfrm>
                  <a:off x="3700450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3986202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pPr algn="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TextBox 244"/>
                <p:cNvSpPr txBox="1"/>
                <p:nvPr/>
              </p:nvSpPr>
              <p:spPr>
                <a:xfrm>
                  <a:off x="3700450" y="4421397"/>
                  <a:ext cx="550800" cy="30777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0" rIns="36000" bIns="0" rtlCol="0" anchor="ctr" anchorCtr="1">
                  <a:norm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Shared</a:t>
                  </a:r>
                  <a:br>
                    <a:rPr lang="en-US" sz="10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Memory</a:t>
                  </a:r>
                  <a:endParaRPr lang="en-GB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3700450" y="2728910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C-Cache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3700450" y="2300282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I-Cache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3700450" y="2514596"/>
                  <a:ext cx="550800" cy="174851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MT Issue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2" name="Group 40"/>
              <p:cNvGrpSpPr/>
              <p:nvPr/>
            </p:nvGrpSpPr>
            <p:grpSpPr>
              <a:xfrm>
                <a:off x="7629540" y="1943092"/>
                <a:ext cx="550800" cy="2428892"/>
                <a:chOff x="3700450" y="2300282"/>
                <a:chExt cx="550800" cy="2428892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>
                  <a:off x="3700450" y="2943224"/>
                  <a:ext cx="547609" cy="1118866"/>
                  <a:chOff x="3700450" y="2943224"/>
                  <a:chExt cx="547609" cy="1118866"/>
                </a:xfrm>
              </p:grpSpPr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3700450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3986202" y="3800480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6" name="TextBox 235"/>
                  <p:cNvSpPr txBox="1"/>
                  <p:nvPr/>
                </p:nvSpPr>
                <p:spPr>
                  <a:xfrm>
                    <a:off x="3700450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986202" y="3514728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3700450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9" name="TextBox 238"/>
                  <p:cNvSpPr txBox="1"/>
                  <p:nvPr/>
                </p:nvSpPr>
                <p:spPr>
                  <a:xfrm>
                    <a:off x="3986202" y="3228976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3700450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1" name="TextBox 240"/>
                  <p:cNvSpPr txBox="1"/>
                  <p:nvPr/>
                </p:nvSpPr>
                <p:spPr>
                  <a:xfrm>
                    <a:off x="3986202" y="2943224"/>
                    <a:ext cx="261857" cy="261610"/>
                  </a:xfrm>
                  <a:prstGeom prst="rect">
                    <a:avLst/>
                  </a:prstGeom>
                  <a:solidFill>
                    <a:srgbClr val="10D810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36000" rIns="36000" rtlCol="0" anchor="ctr" anchorCtr="1">
                    <a:normAutofit/>
                  </a:bodyPr>
                  <a:lstStyle/>
                  <a:p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SP</a:t>
                    </a:r>
                    <a:endParaRPr lang="en-GB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28" name="TextBox 227"/>
                <p:cNvSpPr txBox="1"/>
                <p:nvPr/>
              </p:nvSpPr>
              <p:spPr>
                <a:xfrm>
                  <a:off x="3700450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3986202" y="4110374"/>
                  <a:ext cx="261857" cy="26161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rIns="36000" rtlCol="0" anchor="ctr" anchorCtr="1">
                  <a:normAutofit/>
                </a:bodyPr>
                <a:lstStyle/>
                <a:p>
                  <a:pPr algn="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SFU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3700450" y="4421397"/>
                  <a:ext cx="550800" cy="30777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0" rIns="36000" bIns="0" rtlCol="0" anchor="ctr" anchorCtr="1">
                  <a:norm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Shared</a:t>
                  </a:r>
                  <a:br>
                    <a:rPr lang="en-US" sz="1000" b="1" dirty="0" smtClean="0">
                      <a:solidFill>
                        <a:schemeClr val="bg1"/>
                      </a:solidFill>
                    </a:rPr>
                  </a:b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Memory</a:t>
                  </a:r>
                  <a:endParaRPr lang="en-GB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3700450" y="2728910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C-Cache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700450" y="2300282"/>
                  <a:ext cx="550800" cy="1748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I-Cache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3700450" y="2514596"/>
                  <a:ext cx="550800" cy="174851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6000" tIns="18000" rIns="36000" bIns="18000" rtlCol="0" anchor="ctr" anchorCtr="1">
                  <a:norm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MT Issue</a:t>
                  </a:r>
                  <a:endParaRPr lang="en-GB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3" name="TextBox 222"/>
              <p:cNvSpPr txBox="1"/>
              <p:nvPr/>
            </p:nvSpPr>
            <p:spPr>
              <a:xfrm>
                <a:off x="7629540" y="1728778"/>
                <a:ext cx="1206000" cy="1800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bg1"/>
                </a:solidFill>
              </a:ln>
            </p:spPr>
            <p:txBody>
              <a:bodyPr wrap="none" tIns="0" bIns="0" rtlCol="0" anchor="ctr" anchorCtr="1">
                <a:norm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SMC</a:t>
                </a:r>
                <a:endParaRPr lang="en-GB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629540" y="1514464"/>
                <a:ext cx="1206000" cy="1800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bg1"/>
                </a:solidFill>
              </a:ln>
            </p:spPr>
            <p:txBody>
              <a:bodyPr wrap="square" tIns="0" bIns="0" rtlCol="0" anchor="ctr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Geometry Controller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7629540" y="4406298"/>
                <a:ext cx="1206000" cy="36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tIns="36000" bIns="0" rtlCol="0" anchor="t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Texture Unit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7915292" y="4606063"/>
                <a:ext cx="642942" cy="12311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wrap="square" tIns="0" bIns="0" rtlCol="0" anchor="ctr" anchorCtr="1">
                <a:norm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Tex L1</a:t>
                </a:r>
                <a:endParaRPr lang="en-GB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2" name="Rounded Rectangle 181"/>
            <p:cNvSpPr/>
            <p:nvPr/>
          </p:nvSpPr>
          <p:spPr>
            <a:xfrm>
              <a:off x="5629276" y="5014926"/>
              <a:ext cx="3600000" cy="285752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Interconnection Network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852168" y="977274"/>
              <a:ext cx="1206000" cy="180000"/>
            </a:xfrm>
            <a:prstGeom prst="rect">
              <a:avLst/>
            </a:prstGeom>
            <a:solidFill>
              <a:srgbClr val="FF6699"/>
            </a:solidFill>
            <a:ln>
              <a:solidFill>
                <a:schemeClr val="bg1"/>
              </a:solidFill>
            </a:ln>
          </p:spPr>
          <p:txBody>
            <a:bodyPr wrap="square" tIns="0" bIns="0" rtlCol="0" anchor="ctr" anchorCtr="1">
              <a:norm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Work Distribution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16200000" flipV="1">
              <a:off x="6663160" y="5548744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V="1">
              <a:off x="6163094" y="5548744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6738718" y="5443554"/>
              <a:ext cx="319318" cy="1748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tIns="18000" bIns="18000" rtlCol="0" anchor="ctr" anchorCtr="1">
              <a:norm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L2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194674" y="5443554"/>
              <a:ext cx="434734" cy="1748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tIns="18000" bIns="18000" rtlCol="0" anchor="ctr" anchorCtr="1">
              <a:norm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ROP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16200000" flipV="1">
              <a:off x="8240902" y="5552678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V="1">
              <a:off x="7740836" y="5552678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8316460" y="5447488"/>
              <a:ext cx="319318" cy="1748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tIns="18000" bIns="18000" rtlCol="0" anchor="ctr" anchorCtr="1">
              <a:norm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L2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772416" y="5447488"/>
              <a:ext cx="434734" cy="1748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tIns="18000" bIns="18000" rtlCol="0" anchor="ctr" anchorCtr="1">
              <a:norm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ROP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7344582" y="1228712"/>
              <a:ext cx="1428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0800000" flipV="1">
              <a:off x="6700846" y="1300149"/>
              <a:ext cx="24288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 flipH="1" flipV="1">
              <a:off x="6630202" y="1381112"/>
              <a:ext cx="1428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8200250" y="1370794"/>
              <a:ext cx="1428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7272350" y="3157539"/>
              <a:ext cx="371477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tangle 217"/>
            <p:cNvSpPr/>
            <p:nvPr/>
          </p:nvSpPr>
          <p:spPr>
            <a:xfrm>
              <a:off x="5486400" y="871522"/>
              <a:ext cx="4143404" cy="4857784"/>
            </a:xfrm>
            <a:prstGeom prst="rect">
              <a:avLst/>
            </a:prstGeom>
            <a:noFill/>
            <a:ln>
              <a:solidFill>
                <a:srgbClr val="10D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843986" y="94296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b="1" dirty="0" smtClean="0">
                  <a:solidFill>
                    <a:srgbClr val="10D810"/>
                  </a:solidFill>
                </a:rPr>
                <a:t>GPU</a:t>
              </a:r>
              <a:endParaRPr lang="en-GB" b="1" dirty="0">
                <a:solidFill>
                  <a:srgbClr val="10D810"/>
                </a:solidFill>
              </a:endParaRPr>
            </a:p>
          </p:txBody>
        </p:sp>
      </p:grpSp>
      <p:cxnSp>
        <p:nvCxnSpPr>
          <p:cNvPr id="207" name="Straight Connector 206"/>
          <p:cNvCxnSpPr>
            <a:stCxn id="199" idx="0"/>
          </p:cNvCxnSpPr>
          <p:nvPr/>
        </p:nvCxnSpPr>
        <p:spPr>
          <a:xfrm rot="5400000" flipH="1" flipV="1">
            <a:off x="1770402" y="2588844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Flow</a:t>
            </a:r>
            <a:endParaRPr lang="en-GB" dirty="0"/>
          </a:p>
        </p:txBody>
      </p:sp>
      <p:sp>
        <p:nvSpPr>
          <p:cNvPr id="165" name="TextBox 164"/>
          <p:cNvSpPr txBox="1"/>
          <p:nvPr/>
        </p:nvSpPr>
        <p:spPr>
          <a:xfrm>
            <a:off x="6272218" y="5802868"/>
            <a:ext cx="756000" cy="2769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DRAM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849960" y="5806802"/>
            <a:ext cx="756000" cy="2769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DRAM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 flipH="1">
            <a:off x="1200120" y="2014530"/>
            <a:ext cx="1800000" cy="288000"/>
          </a:xfrm>
          <a:prstGeom prst="rect">
            <a:avLst/>
          </a:prstGeom>
          <a:solidFill>
            <a:srgbClr val="10D810"/>
          </a:solidFill>
          <a:ln>
            <a:solidFill>
              <a:schemeClr val="bg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Host CPU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214170" y="2443158"/>
            <a:ext cx="1800000" cy="2880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Bridge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214170" y="2871786"/>
            <a:ext cx="1800000" cy="288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CPU Memory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04" name="Bent Arrow 203"/>
          <p:cNvSpPr/>
          <p:nvPr/>
        </p:nvSpPr>
        <p:spPr>
          <a:xfrm rot="5400000">
            <a:off x="4271954" y="2728910"/>
            <a:ext cx="3071834" cy="2500330"/>
          </a:xfrm>
          <a:prstGeom prst="bentArrow">
            <a:avLst>
              <a:gd name="adj1" fmla="val 10574"/>
              <a:gd name="adj2" fmla="val 12864"/>
              <a:gd name="adj3" fmla="val 25000"/>
              <a:gd name="adj4" fmla="val 4375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5" name="Bent Arrow 204"/>
          <p:cNvSpPr/>
          <p:nvPr/>
        </p:nvSpPr>
        <p:spPr>
          <a:xfrm>
            <a:off x="2700318" y="2371720"/>
            <a:ext cx="1643074" cy="571504"/>
          </a:xfrm>
          <a:prstGeom prst="bentArrow">
            <a:avLst>
              <a:gd name="adj1" fmla="val 47539"/>
              <a:gd name="adj2" fmla="val 40385"/>
              <a:gd name="adj3" fmla="val 25000"/>
              <a:gd name="adj4" fmla="val 57288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985806" y="1800216"/>
            <a:ext cx="3214710" cy="1714512"/>
          </a:xfrm>
          <a:prstGeom prst="rect">
            <a:avLst/>
          </a:prstGeom>
          <a:noFill/>
          <a:ln>
            <a:solidFill>
              <a:srgbClr val="10D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TextBox 209"/>
          <p:cNvSpPr txBox="1"/>
          <p:nvPr/>
        </p:nvSpPr>
        <p:spPr>
          <a:xfrm>
            <a:off x="3414698" y="18716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0D810"/>
                </a:solidFill>
              </a:rPr>
              <a:t>CPU</a:t>
            </a:r>
            <a:endParaRPr lang="en-GB" b="1" dirty="0">
              <a:solidFill>
                <a:srgbClr val="10D810"/>
              </a:solidFill>
            </a:endParaRPr>
          </a:p>
        </p:txBody>
      </p:sp>
      <p:sp>
        <p:nvSpPr>
          <p:cNvPr id="211" name="Bent Arrow 210"/>
          <p:cNvSpPr/>
          <p:nvPr/>
        </p:nvSpPr>
        <p:spPr>
          <a:xfrm rot="5400000">
            <a:off x="5772152" y="2728910"/>
            <a:ext cx="3071834" cy="2500330"/>
          </a:xfrm>
          <a:prstGeom prst="bentArrow">
            <a:avLst>
              <a:gd name="adj1" fmla="val 10574"/>
              <a:gd name="adj2" fmla="val 12864"/>
              <a:gd name="adj3" fmla="val 25000"/>
              <a:gd name="adj4" fmla="val 4375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2" name="Bent Arrow 211"/>
          <p:cNvSpPr/>
          <p:nvPr/>
        </p:nvSpPr>
        <p:spPr>
          <a:xfrm>
            <a:off x="1985938" y="1014398"/>
            <a:ext cx="4429156" cy="1214446"/>
          </a:xfrm>
          <a:prstGeom prst="bentArrow">
            <a:avLst>
              <a:gd name="adj1" fmla="val 25530"/>
              <a:gd name="adj2" fmla="val 25616"/>
              <a:gd name="adj3" fmla="val 23842"/>
              <a:gd name="adj4" fmla="val 57288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3" name="Bent Arrow 212"/>
          <p:cNvSpPr/>
          <p:nvPr/>
        </p:nvSpPr>
        <p:spPr>
          <a:xfrm rot="10800000" flipV="1">
            <a:off x="6486532" y="2228844"/>
            <a:ext cx="1857388" cy="2571768"/>
          </a:xfrm>
          <a:prstGeom prst="bentArrow">
            <a:avLst>
              <a:gd name="adj1" fmla="val 14154"/>
              <a:gd name="adj2" fmla="val 12864"/>
              <a:gd name="adj3" fmla="val 25000"/>
              <a:gd name="adj4" fmla="val 4375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4" name="Bent Arrow 213"/>
          <p:cNvSpPr/>
          <p:nvPr/>
        </p:nvSpPr>
        <p:spPr>
          <a:xfrm rot="10800000" flipV="1">
            <a:off x="3843326" y="2228844"/>
            <a:ext cx="3071834" cy="2571768"/>
          </a:xfrm>
          <a:prstGeom prst="bentArrow">
            <a:avLst>
              <a:gd name="adj1" fmla="val 10574"/>
              <a:gd name="adj2" fmla="val 12864"/>
              <a:gd name="adj3" fmla="val 25000"/>
              <a:gd name="adj4" fmla="val 4375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5" name="Bent Arrow 214"/>
          <p:cNvSpPr/>
          <p:nvPr/>
        </p:nvSpPr>
        <p:spPr>
          <a:xfrm rot="5400000" flipV="1">
            <a:off x="2896773" y="2175266"/>
            <a:ext cx="607223" cy="1143008"/>
          </a:xfrm>
          <a:prstGeom prst="bentArrow">
            <a:avLst>
              <a:gd name="adj1" fmla="val 42906"/>
              <a:gd name="adj2" fmla="val 40385"/>
              <a:gd name="adj3" fmla="val 25000"/>
              <a:gd name="adj4" fmla="val 57288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57178" y="3729042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results from GPU memory to CPU memory</a:t>
            </a:r>
            <a:endParaRPr lang="en-GB" dirty="0"/>
          </a:p>
        </p:txBody>
      </p:sp>
      <p:sp>
        <p:nvSpPr>
          <p:cNvPr id="217" name="Left-Right Arrow 216"/>
          <p:cNvSpPr/>
          <p:nvPr/>
        </p:nvSpPr>
        <p:spPr>
          <a:xfrm>
            <a:off x="4200516" y="2228844"/>
            <a:ext cx="1285884" cy="64294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PCI Bus</a:t>
            </a:r>
            <a:endParaRPr lang="en-GB" sz="1400" dirty="0"/>
          </a:p>
        </p:txBody>
      </p:sp>
      <p:sp>
        <p:nvSpPr>
          <p:cNvPr id="118" name="Up-Down Arrow 117"/>
          <p:cNvSpPr/>
          <p:nvPr/>
        </p:nvSpPr>
        <p:spPr>
          <a:xfrm>
            <a:off x="6486532" y="4371984"/>
            <a:ext cx="357190" cy="1285884"/>
          </a:xfrm>
          <a:prstGeom prst="upDownArrow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Up-Down Arrow 118"/>
          <p:cNvSpPr/>
          <p:nvPr/>
        </p:nvSpPr>
        <p:spPr>
          <a:xfrm>
            <a:off x="8058168" y="4371984"/>
            <a:ext cx="357190" cy="1285884"/>
          </a:xfrm>
          <a:prstGeom prst="upDownArrow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205" grpId="0" animBg="1"/>
      <p:bldP spid="205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4" grpId="0" animBg="1"/>
      <p:bldP spid="215" grpId="0" animBg="1"/>
      <p:bldP spid="216" grpId="1" uiExpand="1" build="allAtOnce"/>
      <p:bldP spid="216" grpId="2" uiExpand="1" build="allAtOnce"/>
      <p:bldP spid="217" grpId="0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988" y="1228713"/>
            <a:ext cx="5230813" cy="1500197"/>
          </a:xfrm>
        </p:spPr>
        <p:txBody>
          <a:bodyPr lIns="91400" tIns="45704" rIns="91400" bIns="45704"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A kernel is executed by a </a:t>
            </a:r>
            <a:r>
              <a:rPr lang="en-US" sz="2000" dirty="0" smtClean="0">
                <a:solidFill>
                  <a:srgbClr val="FF7D1C"/>
                </a:solidFill>
              </a:rPr>
              <a:t>grid,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which contain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rgbClr val="FF7D1C"/>
                </a:solidFill>
              </a:rPr>
              <a:t>blocks</a:t>
            </a:r>
            <a:r>
              <a:rPr lang="en-US" sz="2000" dirty="0" smtClean="0">
                <a:solidFill>
                  <a:srgbClr val="66FFFF"/>
                </a:solidFill>
              </a:rPr>
              <a:t/>
            </a:r>
            <a:br>
              <a:rPr lang="en-US" sz="2000" dirty="0" smtClean="0">
                <a:solidFill>
                  <a:srgbClr val="66FFFF"/>
                </a:solidFill>
              </a:rPr>
            </a:br>
            <a:endParaRPr lang="en-US" sz="2000" dirty="0" smtClean="0">
              <a:solidFill>
                <a:srgbClr val="66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These blocks contain </a:t>
            </a:r>
            <a:r>
              <a:rPr lang="en-US" sz="2000" dirty="0" smtClean="0">
                <a:solidFill>
                  <a:srgbClr val="FF7D1C"/>
                </a:solidFill>
              </a:rPr>
              <a:t>threads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5780008" y="1115497"/>
            <a:ext cx="4867037" cy="4894897"/>
            <a:chOff x="5780008" y="1115497"/>
            <a:chExt cx="4867037" cy="4894897"/>
          </a:xfrm>
        </p:grpSpPr>
        <p:sp>
          <p:nvSpPr>
            <p:cNvPr id="507906" name="Text Box 10"/>
            <p:cNvSpPr>
              <a:spLocks noChangeArrowheads="1"/>
            </p:cNvSpPr>
            <p:nvPr/>
          </p:nvSpPr>
          <p:spPr bwMode="auto">
            <a:xfrm>
              <a:off x="7289840" y="1127284"/>
              <a:ext cx="3350776" cy="4092298"/>
            </a:xfrm>
            <a:prstGeom prst="roundRect">
              <a:avLst>
                <a:gd name="adj" fmla="val 4097"/>
              </a:avLst>
            </a:prstGeom>
            <a:gradFill rotWithShape="1">
              <a:gsLst>
                <a:gs pos="0">
                  <a:srgbClr val="BFBFBF">
                    <a:alpha val="50000"/>
                  </a:srgbClr>
                </a:gs>
                <a:gs pos="100000">
                  <a:srgbClr val="7F7F7F">
                    <a:alpha val="25000"/>
                  </a:srgbClr>
                </a:gs>
              </a:gsLst>
              <a:lin ang="2700000" scaled="1"/>
            </a:gradFill>
            <a:ln w="19050">
              <a:solidFill>
                <a:srgbClr val="BFBFBF"/>
              </a:solidFill>
              <a:miter lim="800000"/>
              <a:headEnd/>
              <a:tailEnd/>
            </a:ln>
          </p:spPr>
          <p:txBody>
            <a:bodyPr lIns="91400" tIns="45704" rIns="91400" bIns="45704"/>
            <a:lstStyle/>
            <a:p>
              <a:pPr defTabSz="912971"/>
              <a:r>
                <a:rPr lang="en-US" sz="1200" b="1" dirty="0"/>
                <a:t>Device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  <p:grpSp>
          <p:nvGrpSpPr>
            <p:cNvPr id="2" name="Text Box 12"/>
            <p:cNvGrpSpPr>
              <a:grpSpLocks/>
            </p:cNvGrpSpPr>
            <p:nvPr/>
          </p:nvGrpSpPr>
          <p:grpSpPr bwMode="auto">
            <a:xfrm>
              <a:off x="7437716" y="1457326"/>
              <a:ext cx="3096816" cy="1566624"/>
              <a:chOff x="4685" y="918"/>
              <a:chExt cx="1951" cy="987"/>
            </a:xfrm>
          </p:grpSpPr>
          <p:pic>
            <p:nvPicPr>
              <p:cNvPr id="508054" name="Text Box 1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85" y="918"/>
                <a:ext cx="1951" cy="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55" name="Text Box 3"/>
              <p:cNvSpPr txBox="1">
                <a:spLocks noChangeArrowheads="1"/>
              </p:cNvSpPr>
              <p:nvPr/>
            </p:nvSpPr>
            <p:spPr bwMode="auto">
              <a:xfrm>
                <a:off x="4726" y="957"/>
                <a:ext cx="1837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defTabSz="912971"/>
                <a:r>
                  <a:rPr lang="en-US" sz="1200" b="1" dirty="0">
                    <a:solidFill>
                      <a:srgbClr val="003300"/>
                    </a:solidFill>
                  </a:rPr>
                  <a:t>Grid 1</a:t>
                </a:r>
                <a:endParaRPr lang="en-US" dirty="0">
                  <a:solidFill>
                    <a:srgbClr val="003300"/>
                  </a:solidFill>
                  <a:cs typeface="Arial" charset="0"/>
                </a:endParaRPr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599521" y="1816299"/>
              <a:ext cx="2722841" cy="466129"/>
              <a:chOff x="3997" y="5169"/>
              <a:chExt cx="3785" cy="864"/>
            </a:xfrm>
          </p:grpSpPr>
          <p:grpSp>
            <p:nvGrpSpPr>
              <p:cNvPr id="4" name="Text Box 14"/>
              <p:cNvGrpSpPr>
                <a:grpSpLocks/>
              </p:cNvGrpSpPr>
              <p:nvPr/>
            </p:nvGrpSpPr>
            <p:grpSpPr bwMode="auto">
              <a:xfrm>
                <a:off x="3949" y="5101"/>
                <a:ext cx="1297" cy="1017"/>
                <a:chOff x="7565136" y="1780032"/>
                <a:chExt cx="932688" cy="548640"/>
              </a:xfrm>
            </p:grpSpPr>
            <p:pic>
              <p:nvPicPr>
                <p:cNvPr id="508052" name="Text Box 14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565136" y="1780032"/>
                  <a:ext cx="932688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53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7599609" y="1816579"/>
                  <a:ext cx="849416" cy="465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normAutofit/>
                </a:bodyPr>
                <a:lstStyle/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(0, 0)</a:t>
                  </a:r>
                  <a:endParaRPr lang="en-US" sz="1000" dirty="0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5" name="Text Box 15"/>
              <p:cNvGrpSpPr>
                <a:grpSpLocks/>
              </p:cNvGrpSpPr>
              <p:nvPr/>
            </p:nvGrpSpPr>
            <p:grpSpPr bwMode="auto">
              <a:xfrm>
                <a:off x="5246" y="5101"/>
                <a:ext cx="1305" cy="1017"/>
                <a:chOff x="8497824" y="1780032"/>
                <a:chExt cx="938784" cy="548640"/>
              </a:xfrm>
            </p:grpSpPr>
            <p:pic>
              <p:nvPicPr>
                <p:cNvPr id="508050" name="Text Box 15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497824" y="1780032"/>
                  <a:ext cx="938784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51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8536053" y="1816579"/>
                  <a:ext cx="849416" cy="465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normAutofit/>
                </a:bodyPr>
                <a:lstStyle/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(1, 0)</a:t>
                  </a:r>
                  <a:endParaRPr lang="en-US" sz="1000" dirty="0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6" name="Text Box 16"/>
              <p:cNvGrpSpPr>
                <a:grpSpLocks/>
              </p:cNvGrpSpPr>
              <p:nvPr/>
            </p:nvGrpSpPr>
            <p:grpSpPr bwMode="auto">
              <a:xfrm>
                <a:off x="6551" y="5101"/>
                <a:ext cx="1297" cy="1017"/>
                <a:chOff x="9436608" y="1780032"/>
                <a:chExt cx="932688" cy="548640"/>
              </a:xfrm>
            </p:grpSpPr>
            <p:pic>
              <p:nvPicPr>
                <p:cNvPr id="508048" name="Text Box 16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436608" y="1780032"/>
                  <a:ext cx="932688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49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9472497" y="1816579"/>
                  <a:ext cx="849416" cy="465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normAutofit/>
                </a:bodyPr>
                <a:lstStyle/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 defTabSz="912971"/>
                  <a:r>
                    <a:rPr lang="en-US" sz="1000" b="1" dirty="0">
                      <a:solidFill>
                        <a:srgbClr val="003300"/>
                      </a:solidFill>
                    </a:rPr>
                    <a:t>(2, 0)</a:t>
                  </a:r>
                  <a:endParaRPr lang="en-US" sz="1000" dirty="0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7599411" y="2365297"/>
              <a:ext cx="2722382" cy="466172"/>
              <a:chOff x="3997" y="5169"/>
              <a:chExt cx="3785" cy="864"/>
            </a:xfrm>
            <a:solidFill>
              <a:schemeClr val="accent5">
                <a:lumMod val="75000"/>
              </a:schemeClr>
            </a:solidFill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9459" name="Text Box 18"/>
              <p:cNvSpPr txBox="1">
                <a:spLocks noChangeArrowheads="1"/>
              </p:cNvSpPr>
              <p:nvPr/>
            </p:nvSpPr>
            <p:spPr bwMode="auto">
              <a:xfrm>
                <a:off x="3997" y="5169"/>
                <a:ext cx="1181" cy="8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>
                  <a:defRPr/>
                </a:pPr>
                <a:r>
                  <a:rPr lang="en-US" sz="1000" b="1" dirty="0">
                    <a:solidFill>
                      <a:srgbClr val="003300"/>
                    </a:solidFill>
                  </a:rPr>
                  <a:t>(0, 1)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  <p:sp>
            <p:nvSpPr>
              <p:cNvPr id="189461" name="Text Box 20"/>
              <p:cNvSpPr txBox="1">
                <a:spLocks noChangeArrowheads="1"/>
              </p:cNvSpPr>
              <p:nvPr/>
            </p:nvSpPr>
            <p:spPr bwMode="auto">
              <a:xfrm>
                <a:off x="6601" y="5169"/>
                <a:ext cx="1181" cy="8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>
                  <a:defRPr/>
                </a:pPr>
                <a:r>
                  <a:rPr lang="en-US" sz="1000" b="1" dirty="0">
                    <a:solidFill>
                      <a:srgbClr val="003300"/>
                    </a:solidFill>
                  </a:rPr>
                  <a:t>(2, 1)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8" name="Text Box 19"/>
            <p:cNvGrpSpPr>
              <a:grpSpLocks/>
            </p:cNvGrpSpPr>
            <p:nvPr/>
          </p:nvGrpSpPr>
          <p:grpSpPr bwMode="auto">
            <a:xfrm>
              <a:off x="8497491" y="2328506"/>
              <a:ext cx="938689" cy="547568"/>
              <a:chOff x="5353" y="1467"/>
              <a:chExt cx="591" cy="345"/>
            </a:xfrm>
          </p:grpSpPr>
          <p:pic>
            <p:nvPicPr>
              <p:cNvPr id="508043" name="Text Box 1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353" y="1467"/>
                <a:ext cx="591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44" name="Text Box 8"/>
              <p:cNvSpPr txBox="1">
                <a:spLocks noChangeArrowheads="1"/>
              </p:cNvSpPr>
              <p:nvPr/>
            </p:nvSpPr>
            <p:spPr bwMode="auto">
              <a:xfrm>
                <a:off x="5377" y="1490"/>
                <a:ext cx="535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(1, 1)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507911" name="Text Box 6"/>
            <p:cNvSpPr>
              <a:spLocks noChangeArrowheads="1"/>
            </p:cNvSpPr>
            <p:nvPr/>
          </p:nvSpPr>
          <p:spPr bwMode="auto">
            <a:xfrm>
              <a:off x="5785366" y="1120855"/>
              <a:ext cx="1279446" cy="4091226"/>
            </a:xfrm>
            <a:prstGeom prst="roundRect">
              <a:avLst>
                <a:gd name="adj" fmla="val 7824"/>
              </a:avLst>
            </a:prstGeom>
            <a:gradFill rotWithShape="1">
              <a:gsLst>
                <a:gs pos="0">
                  <a:srgbClr val="BFBFBF">
                    <a:alpha val="50000"/>
                  </a:srgbClr>
                </a:gs>
                <a:gs pos="100000">
                  <a:srgbClr val="7F7F7F">
                    <a:alpha val="25000"/>
                  </a:srgbClr>
                </a:gs>
              </a:gsLst>
              <a:lin ang="2700000" scaled="1"/>
            </a:gradFill>
            <a:ln w="15875">
              <a:solidFill>
                <a:srgbClr val="BFBFBF"/>
              </a:solidFill>
              <a:miter lim="800000"/>
              <a:headEnd/>
              <a:tailEnd/>
            </a:ln>
          </p:spPr>
          <p:txBody>
            <a:bodyPr lIns="91400" tIns="45704" rIns="91400" bIns="45704"/>
            <a:lstStyle/>
            <a:p>
              <a:pPr defTabSz="912971"/>
              <a:r>
                <a:rPr lang="en-US" sz="1200" b="1" dirty="0"/>
                <a:t>Host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  <p:grpSp>
          <p:nvGrpSpPr>
            <p:cNvPr id="9" name="Line 68"/>
            <p:cNvGrpSpPr>
              <a:grpSpLocks/>
            </p:cNvGrpSpPr>
            <p:nvPr/>
          </p:nvGrpSpPr>
          <p:grpSpPr bwMode="auto">
            <a:xfrm>
              <a:off x="6761560" y="3560803"/>
              <a:ext cx="1053346" cy="365402"/>
              <a:chOff x="4259" y="2243"/>
              <a:chExt cx="664" cy="230"/>
            </a:xfrm>
          </p:grpSpPr>
          <p:pic>
            <p:nvPicPr>
              <p:cNvPr id="508041" name="Line 68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59" y="2243"/>
                <a:ext cx="6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42" name="Text Box 12"/>
              <p:cNvSpPr txBox="1">
                <a:spLocks noChangeArrowheads="1" noChangeShapeType="1"/>
              </p:cNvSpPr>
              <p:nvPr/>
            </p:nvSpPr>
            <p:spPr bwMode="auto">
              <a:xfrm>
                <a:off x="4280" y="2332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defTabSz="912971"/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0" name="Text Box 8"/>
            <p:cNvGrpSpPr>
              <a:grpSpLocks/>
            </p:cNvGrpSpPr>
            <p:nvPr/>
          </p:nvGrpSpPr>
          <p:grpSpPr bwMode="auto">
            <a:xfrm>
              <a:off x="6023253" y="3425786"/>
              <a:ext cx="956905" cy="609719"/>
              <a:chOff x="3794" y="2158"/>
              <a:chExt cx="603" cy="384"/>
            </a:xfrm>
          </p:grpSpPr>
          <p:pic>
            <p:nvPicPr>
              <p:cNvPr id="508039" name="Text Box 8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94" y="2158"/>
                <a:ext cx="60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40" name="Text Box 15"/>
              <p:cNvSpPr txBox="1">
                <a:spLocks noChangeArrowheads="1"/>
              </p:cNvSpPr>
              <p:nvPr/>
            </p:nvSpPr>
            <p:spPr bwMode="auto">
              <a:xfrm>
                <a:off x="3837" y="2199"/>
                <a:ext cx="48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algn="ctr" defTabSz="912971"/>
                <a:r>
                  <a:rPr lang="en-US" sz="1200" b="1" dirty="0">
                    <a:solidFill>
                      <a:srgbClr val="003300"/>
                    </a:solidFill>
                  </a:rPr>
                  <a:t>Kernel 2</a:t>
                </a:r>
                <a:endParaRPr lang="en-US" dirty="0">
                  <a:solidFill>
                    <a:srgbClr val="003300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Line 67"/>
            <p:cNvGrpSpPr>
              <a:grpSpLocks/>
            </p:cNvGrpSpPr>
            <p:nvPr/>
          </p:nvGrpSpPr>
          <p:grpSpPr bwMode="auto">
            <a:xfrm>
              <a:off x="6791563" y="1968461"/>
              <a:ext cx="841177" cy="366474"/>
              <a:chOff x="4278" y="1240"/>
              <a:chExt cx="530" cy="231"/>
            </a:xfrm>
          </p:grpSpPr>
          <p:pic>
            <p:nvPicPr>
              <p:cNvPr id="508037" name="Line 67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278" y="1240"/>
                <a:ext cx="5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38" name="Text Box 18"/>
              <p:cNvSpPr txBox="1">
                <a:spLocks noChangeArrowheads="1" noChangeShapeType="1"/>
              </p:cNvSpPr>
              <p:nvPr/>
            </p:nvSpPr>
            <p:spPr bwMode="auto">
              <a:xfrm>
                <a:off x="4300" y="132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defTabSz="912971"/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Text Box 7"/>
            <p:cNvGrpSpPr>
              <a:grpSpLocks/>
            </p:cNvGrpSpPr>
            <p:nvPr/>
          </p:nvGrpSpPr>
          <p:grpSpPr bwMode="auto">
            <a:xfrm>
              <a:off x="6053257" y="1847374"/>
              <a:ext cx="956905" cy="615077"/>
              <a:chOff x="3813" y="1164"/>
              <a:chExt cx="603" cy="387"/>
            </a:xfrm>
          </p:grpSpPr>
          <p:pic>
            <p:nvPicPr>
              <p:cNvPr id="508035" name="Text Box 7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813" y="1164"/>
                <a:ext cx="603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036" name="Text Box 21"/>
              <p:cNvSpPr txBox="1">
                <a:spLocks noChangeArrowheads="1"/>
              </p:cNvSpPr>
              <p:nvPr/>
            </p:nvSpPr>
            <p:spPr bwMode="auto">
              <a:xfrm>
                <a:off x="3854" y="1205"/>
                <a:ext cx="488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algn="ctr" defTabSz="912971"/>
                <a:r>
                  <a:rPr lang="en-US" sz="1200" b="1" dirty="0">
                    <a:solidFill>
                      <a:srgbClr val="003300"/>
                    </a:solidFill>
                  </a:rPr>
                  <a:t>Kernel 1</a:t>
                </a:r>
                <a:endParaRPr lang="en-US" dirty="0">
                  <a:solidFill>
                    <a:srgbClr val="003300"/>
                  </a:solidFill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7716322" y="3066812"/>
              <a:ext cx="2488168" cy="2024182"/>
              <a:chOff x="4730" y="7615"/>
              <a:chExt cx="3458" cy="3752"/>
            </a:xfrm>
          </p:grpSpPr>
          <p:grpSp>
            <p:nvGrpSpPr>
              <p:cNvPr id="14" name="Text Box 22"/>
              <p:cNvGrpSpPr>
                <a:grpSpLocks/>
              </p:cNvGrpSpPr>
              <p:nvPr/>
            </p:nvGrpSpPr>
            <p:grpSpPr bwMode="auto">
              <a:xfrm>
                <a:off x="4671" y="7534"/>
                <a:ext cx="3643" cy="4002"/>
                <a:chOff x="7674864" y="3023616"/>
                <a:chExt cx="2621280" cy="2157984"/>
              </a:xfrm>
            </p:grpSpPr>
            <p:pic>
              <p:nvPicPr>
                <p:cNvPr id="508033" name="Text Box 22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674864" y="3023616"/>
                  <a:ext cx="2621280" cy="2157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3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7734665" y="3085037"/>
                  <a:ext cx="2452911" cy="19880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r>
                    <a:rPr lang="en-US" sz="1200" b="1" dirty="0">
                      <a:solidFill>
                        <a:srgbClr val="003300"/>
                      </a:solidFill>
                    </a:rPr>
                    <a:t>Grid 2</a:t>
                  </a:r>
                  <a:endParaRPr lang="en-US" dirty="0">
                    <a:solidFill>
                      <a:srgbClr val="0033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grpSp>
              <p:nvGrpSpPr>
                <p:cNvPr id="16" name="Text Box 24"/>
                <p:cNvGrpSpPr>
                  <a:grpSpLocks/>
                </p:cNvGrpSpPr>
                <p:nvPr/>
              </p:nvGrpSpPr>
              <p:grpSpPr bwMode="auto">
                <a:xfrm>
                  <a:off x="4338" y="8371"/>
                  <a:ext cx="813" cy="1051"/>
                  <a:chOff x="7802880" y="3346704"/>
                  <a:chExt cx="585216" cy="566928"/>
                </a:xfrm>
              </p:grpSpPr>
              <p:pic>
                <p:nvPicPr>
                  <p:cNvPr id="508031" name="Text Box 24"/>
                  <p:cNvPicPr>
                    <a:picLocks noChangeArrowheads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7802880" y="3346704"/>
                    <a:ext cx="585216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32" name="Text Box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0904" y="3384582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Text Box 25"/>
                <p:cNvGrpSpPr>
                  <a:grpSpLocks/>
                </p:cNvGrpSpPr>
                <p:nvPr/>
              </p:nvGrpSpPr>
              <p:grpSpPr bwMode="auto">
                <a:xfrm>
                  <a:off x="5152" y="8371"/>
                  <a:ext cx="805" cy="1051"/>
                  <a:chOff x="8388096" y="3346704"/>
                  <a:chExt cx="579120" cy="566928"/>
                </a:xfrm>
              </p:grpSpPr>
              <p:pic>
                <p:nvPicPr>
                  <p:cNvPr id="508029" name="Text Box 25"/>
                  <p:cNvPicPr>
                    <a:picLocks noChangeArrowheads="1"/>
                  </p:cNvPicPr>
                  <p:nvPr/>
                </p:nvPicPr>
                <p:blipFill>
                  <a:blip r:embed="rId14"/>
                  <a:srcRect/>
                  <a:stretch>
                    <a:fillRect/>
                  </a:stretch>
                </p:blipFill>
                <p:spPr bwMode="auto">
                  <a:xfrm>
                    <a:off x="8388096" y="3346704"/>
                    <a:ext cx="579120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30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22237" y="3384582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Text Box 26"/>
                <p:cNvGrpSpPr>
                  <a:grpSpLocks/>
                </p:cNvGrpSpPr>
                <p:nvPr/>
              </p:nvGrpSpPr>
              <p:grpSpPr bwMode="auto">
                <a:xfrm>
                  <a:off x="5956" y="8371"/>
                  <a:ext cx="805" cy="1051"/>
                  <a:chOff x="8967216" y="3346704"/>
                  <a:chExt cx="579120" cy="566928"/>
                </a:xfrm>
              </p:grpSpPr>
              <p:pic>
                <p:nvPicPr>
                  <p:cNvPr id="508027" name="Text Box 26"/>
                  <p:cNvPicPr>
                    <a:picLocks noChangeArrowheads="1"/>
                  </p:cNvPicPr>
                  <p:nvPr/>
                </p:nvPicPr>
                <p:blipFill>
                  <a:blip r:embed="rId15"/>
                  <a:srcRect/>
                  <a:stretch>
                    <a:fillRect/>
                  </a:stretch>
                </p:blipFill>
                <p:spPr bwMode="auto">
                  <a:xfrm>
                    <a:off x="8967216" y="3346704"/>
                    <a:ext cx="579120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28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3569" y="3384582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9" name="Text Box 27"/>
                <p:cNvGrpSpPr>
                  <a:grpSpLocks/>
                </p:cNvGrpSpPr>
                <p:nvPr/>
              </p:nvGrpSpPr>
              <p:grpSpPr bwMode="auto">
                <a:xfrm>
                  <a:off x="6761" y="8371"/>
                  <a:ext cx="813" cy="1051"/>
                  <a:chOff x="9546336" y="3346704"/>
                  <a:chExt cx="585216" cy="566928"/>
                </a:xfrm>
              </p:grpSpPr>
              <p:pic>
                <p:nvPicPr>
                  <p:cNvPr id="508025" name="Text Box 27"/>
                  <p:cNvPicPr>
                    <a:picLocks noChangeArrowheads="1"/>
                  </p:cNvPicPr>
                  <p:nvPr/>
                </p:nvPicPr>
                <p:blipFill>
                  <a:blip r:embed="rId16"/>
                  <a:srcRect/>
                  <a:stretch>
                    <a:fillRect/>
                  </a:stretch>
                </p:blipFill>
                <p:spPr bwMode="auto">
                  <a:xfrm>
                    <a:off x="9546336" y="3346704"/>
                    <a:ext cx="585216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26" name="Text 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5621" y="3384582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0" name="Group 28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grpSp>
              <p:nvGrpSpPr>
                <p:cNvPr id="21" name="Text Box 29"/>
                <p:cNvGrpSpPr>
                  <a:grpSpLocks/>
                </p:cNvGrpSpPr>
                <p:nvPr/>
              </p:nvGrpSpPr>
              <p:grpSpPr bwMode="auto">
                <a:xfrm>
                  <a:off x="4338" y="8372"/>
                  <a:ext cx="813" cy="1051"/>
                  <a:chOff x="7802880" y="3913632"/>
                  <a:chExt cx="585216" cy="566928"/>
                </a:xfrm>
              </p:grpSpPr>
              <p:pic>
                <p:nvPicPr>
                  <p:cNvPr id="508019" name="Text Box 29"/>
                  <p:cNvPicPr>
                    <a:picLocks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7802880" y="3913632"/>
                    <a:ext cx="585216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20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0904" y="3950750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" name="Text Box 30"/>
                <p:cNvGrpSpPr>
                  <a:grpSpLocks/>
                </p:cNvGrpSpPr>
                <p:nvPr/>
              </p:nvGrpSpPr>
              <p:grpSpPr bwMode="auto">
                <a:xfrm>
                  <a:off x="5152" y="8372"/>
                  <a:ext cx="805" cy="1051"/>
                  <a:chOff x="8388096" y="3913632"/>
                  <a:chExt cx="579120" cy="566928"/>
                </a:xfrm>
              </p:grpSpPr>
              <p:pic>
                <p:nvPicPr>
                  <p:cNvPr id="508017" name="Text Box 30"/>
                  <p:cNvPicPr>
                    <a:picLocks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8388096" y="3913632"/>
                    <a:ext cx="579120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18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22237" y="3950750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3" name="Text Box 31"/>
                <p:cNvGrpSpPr>
                  <a:grpSpLocks/>
                </p:cNvGrpSpPr>
                <p:nvPr/>
              </p:nvGrpSpPr>
              <p:grpSpPr bwMode="auto">
                <a:xfrm>
                  <a:off x="5956" y="8372"/>
                  <a:ext cx="805" cy="1051"/>
                  <a:chOff x="8967216" y="3913632"/>
                  <a:chExt cx="579120" cy="566928"/>
                </a:xfrm>
              </p:grpSpPr>
              <p:pic>
                <p:nvPicPr>
                  <p:cNvPr id="508015" name="Text Box 31"/>
                  <p:cNvPicPr>
                    <a:picLocks noChangeArrowheads="1"/>
                  </p:cNvPicPr>
                  <p:nvPr/>
                </p:nvPicPr>
                <p:blipFill>
                  <a:blip r:embed="rId19"/>
                  <a:srcRect/>
                  <a:stretch>
                    <a:fillRect/>
                  </a:stretch>
                </p:blipFill>
                <p:spPr bwMode="auto">
                  <a:xfrm>
                    <a:off x="8967216" y="3913632"/>
                    <a:ext cx="579120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16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3569" y="3950750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4" name="Text Box 32"/>
                <p:cNvGrpSpPr>
                  <a:grpSpLocks/>
                </p:cNvGrpSpPr>
                <p:nvPr/>
              </p:nvGrpSpPr>
              <p:grpSpPr bwMode="auto">
                <a:xfrm>
                  <a:off x="6761" y="8372"/>
                  <a:ext cx="813" cy="1051"/>
                  <a:chOff x="9546336" y="3913632"/>
                  <a:chExt cx="585216" cy="566928"/>
                </a:xfrm>
              </p:grpSpPr>
              <p:pic>
                <p:nvPicPr>
                  <p:cNvPr id="508013" name="Text Box 32"/>
                  <p:cNvPicPr>
                    <a:picLocks noChangeArrowheads="1"/>
                  </p:cNvPicPr>
                  <p:nvPr/>
                </p:nvPicPr>
                <p:blipFill>
                  <a:blip r:embed="rId20"/>
                  <a:srcRect/>
                  <a:stretch>
                    <a:fillRect/>
                  </a:stretch>
                </p:blipFill>
                <p:spPr bwMode="auto">
                  <a:xfrm>
                    <a:off x="9546336" y="3913632"/>
                    <a:ext cx="585216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14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5621" y="3950750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" name="Group 33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50800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135459" rIns="0" bIns="0"/>
                <a:lstStyle/>
                <a:p>
                  <a:pPr defTabSz="912971"/>
                  <a:endParaRPr lang="en-US" dirty="0">
                    <a:solidFill>
                      <a:srgbClr val="003300"/>
                    </a:solidFill>
                    <a:cs typeface="Arial" charset="0"/>
                  </a:endParaRPr>
                </a:p>
              </p:txBody>
            </p:sp>
            <p:sp>
              <p:nvSpPr>
                <p:cNvPr id="50800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135459" rIns="0" bIns="0"/>
                <a:lstStyle/>
                <a:p>
                  <a:pPr defTabSz="912971"/>
                  <a:endParaRPr lang="en-US" dirty="0">
                    <a:solidFill>
                      <a:srgbClr val="003300"/>
                    </a:solidFill>
                    <a:cs typeface="Arial" charset="0"/>
                  </a:endParaRPr>
                </a:p>
              </p:txBody>
            </p:sp>
            <p:sp>
              <p:nvSpPr>
                <p:cNvPr id="50800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135459" rIns="0" bIns="0"/>
                <a:lstStyle/>
                <a:p>
                  <a:pPr defTabSz="912971"/>
                  <a:endParaRPr lang="en-US" dirty="0">
                    <a:solidFill>
                      <a:srgbClr val="0033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6" name="Text Box 37"/>
                <p:cNvGrpSpPr>
                  <a:grpSpLocks/>
                </p:cNvGrpSpPr>
                <p:nvPr/>
              </p:nvGrpSpPr>
              <p:grpSpPr bwMode="auto">
                <a:xfrm>
                  <a:off x="6761" y="8374"/>
                  <a:ext cx="813" cy="1051"/>
                  <a:chOff x="9546336" y="4480560"/>
                  <a:chExt cx="585216" cy="566928"/>
                </a:xfrm>
              </p:grpSpPr>
              <p:pic>
                <p:nvPicPr>
                  <p:cNvPr id="508007" name="Text Box 37"/>
                  <p:cNvPicPr>
                    <a:picLocks noChangeArrowheads="1"/>
                  </p:cNvPicPr>
                  <p:nvPr/>
                </p:nvPicPr>
                <p:blipFill>
                  <a:blip r:embed="rId21"/>
                  <a:srcRect/>
                  <a:stretch>
                    <a:fillRect/>
                  </a:stretch>
                </p:blipFill>
                <p:spPr bwMode="auto">
                  <a:xfrm>
                    <a:off x="9546336" y="4480560"/>
                    <a:ext cx="585216" cy="5669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8008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5621" y="4516919"/>
                    <a:ext cx="495716" cy="4809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135459" rIns="0" bIns="0"/>
                  <a:lstStyle/>
                  <a:p>
                    <a:pPr defTabSz="912971"/>
                    <a:endParaRPr lang="en-US" dirty="0">
                      <a:solidFill>
                        <a:srgbClr val="0033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189510" name="Line 69"/>
            <p:cNvSpPr>
              <a:spLocks noChangeShapeType="1"/>
            </p:cNvSpPr>
            <p:nvPr/>
          </p:nvSpPr>
          <p:spPr bwMode="auto">
            <a:xfrm flipH="1">
              <a:off x="6504385" y="2341364"/>
              <a:ext cx="2032754" cy="1743432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prstDash val="sysDash"/>
              <a:round/>
              <a:headEnd/>
              <a:tailEnd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1698" tIns="30848" rIns="61698" bIns="30848"/>
            <a:lstStyle/>
            <a:p>
              <a:pPr>
                <a:defRPr/>
              </a:pPr>
              <a:endParaRPr lang="en-US" sz="1200" dirty="0"/>
            </a:p>
          </p:txBody>
        </p:sp>
        <p:sp>
          <p:nvSpPr>
            <p:cNvPr id="189511" name="Line 70"/>
            <p:cNvSpPr>
              <a:spLocks noChangeShapeType="1"/>
            </p:cNvSpPr>
            <p:nvPr/>
          </p:nvSpPr>
          <p:spPr bwMode="auto">
            <a:xfrm>
              <a:off x="9363313" y="2361724"/>
              <a:ext cx="462915" cy="1735931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prstDash val="sysDash"/>
              <a:round/>
              <a:headEnd/>
              <a:tailEnd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1698" tIns="30848" rIns="61698" bIns="30848"/>
            <a:lstStyle/>
            <a:p>
              <a:pPr>
                <a:defRPr/>
              </a:pPr>
              <a:endParaRPr lang="en-US" sz="1200" dirty="0"/>
            </a:p>
          </p:txBody>
        </p:sp>
        <p:sp>
          <p:nvSpPr>
            <p:cNvPr id="189512" name="Line 71"/>
            <p:cNvSpPr>
              <a:spLocks noChangeShapeType="1"/>
            </p:cNvSpPr>
            <p:nvPr/>
          </p:nvSpPr>
          <p:spPr bwMode="auto">
            <a:xfrm flipH="1">
              <a:off x="7712036" y="2828925"/>
              <a:ext cx="825103" cy="1262301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prstDash val="sysDash"/>
              <a:round/>
              <a:headEnd/>
              <a:tailEnd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1698" tIns="30848" rIns="61698" bIns="30848"/>
            <a:lstStyle/>
            <a:p>
              <a:pPr>
                <a:defRPr/>
              </a:pPr>
              <a:endParaRPr lang="en-US" sz="1200" dirty="0"/>
            </a:p>
          </p:txBody>
        </p:sp>
        <p:sp>
          <p:nvSpPr>
            <p:cNvPr id="189513" name="Line 72"/>
            <p:cNvSpPr>
              <a:spLocks noChangeShapeType="1"/>
            </p:cNvSpPr>
            <p:nvPr/>
          </p:nvSpPr>
          <p:spPr bwMode="auto">
            <a:xfrm>
              <a:off x="9333309" y="2848214"/>
              <a:ext cx="189667" cy="1276231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prstDash val="sysDash"/>
              <a:round/>
              <a:headEnd/>
              <a:tailEnd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1698" tIns="30848" rIns="61698" bIns="30848"/>
            <a:lstStyle/>
            <a:p>
              <a:pPr>
                <a:defRPr/>
              </a:pPr>
              <a:endParaRPr lang="en-US" sz="1200" dirty="0"/>
            </a:p>
          </p:txBody>
        </p:sp>
        <p:grpSp>
          <p:nvGrpSpPr>
            <p:cNvPr id="27" name="Text Box 39"/>
            <p:cNvGrpSpPr>
              <a:grpSpLocks/>
            </p:cNvGrpSpPr>
            <p:nvPr/>
          </p:nvGrpSpPr>
          <p:grpSpPr bwMode="auto">
            <a:xfrm>
              <a:off x="6486168" y="4084796"/>
              <a:ext cx="3389352" cy="1925598"/>
              <a:chOff x="4086" y="2573"/>
              <a:chExt cx="2135" cy="1213"/>
            </a:xfrm>
          </p:grpSpPr>
          <p:pic>
            <p:nvPicPr>
              <p:cNvPr id="507997" name="Text Box 39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086" y="2573"/>
                <a:ext cx="2135" cy="1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7998" name="Text Box 29"/>
              <p:cNvSpPr txBox="1">
                <a:spLocks noChangeArrowheads="1"/>
              </p:cNvSpPr>
              <p:nvPr/>
            </p:nvSpPr>
            <p:spPr bwMode="auto">
              <a:xfrm>
                <a:off x="4097" y="2586"/>
                <a:ext cx="2118" cy="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defTabSz="912971"/>
                <a:r>
                  <a:rPr lang="en-US" sz="1200" b="1" dirty="0">
                    <a:solidFill>
                      <a:srgbClr val="003300"/>
                    </a:solidFill>
                  </a:rPr>
                  <a:t>Block (1, 1)</a:t>
                </a:r>
                <a:endParaRPr lang="en-US" dirty="0">
                  <a:solidFill>
                    <a:srgbClr val="003300"/>
                  </a:solidFill>
                  <a:cs typeface="Arial" charset="0"/>
                </a:endParaRPr>
              </a:p>
            </p:txBody>
          </p:sp>
        </p:grpSp>
        <p:grpSp>
          <p:nvGrpSpPr>
            <p:cNvPr id="28" name="Group 100"/>
            <p:cNvGrpSpPr>
              <a:grpSpLocks/>
            </p:cNvGrpSpPr>
            <p:nvPr/>
          </p:nvGrpSpPr>
          <p:grpSpPr bwMode="auto">
            <a:xfrm>
              <a:off x="6629758" y="4450199"/>
              <a:ext cx="3107531" cy="1474470"/>
              <a:chOff x="6639779" y="4414412"/>
              <a:chExt cx="3107722" cy="1474872"/>
            </a:xfrm>
          </p:grpSpPr>
          <p:grpSp>
            <p:nvGrpSpPr>
              <p:cNvPr id="29" name="Group 87"/>
              <p:cNvGrpSpPr>
                <a:grpSpLocks/>
              </p:cNvGrpSpPr>
              <p:nvPr/>
            </p:nvGrpSpPr>
            <p:grpSpPr bwMode="auto">
              <a:xfrm>
                <a:off x="6639779" y="4414412"/>
                <a:ext cx="3107722" cy="476088"/>
                <a:chOff x="6639779" y="4424685"/>
                <a:chExt cx="3107722" cy="551543"/>
              </a:xfrm>
            </p:grpSpPr>
            <p:grpSp>
              <p:nvGrpSpPr>
                <p:cNvPr id="30" name="Rectangle 42"/>
                <p:cNvGrpSpPr>
                  <a:grpSpLocks/>
                </p:cNvGrpSpPr>
                <p:nvPr/>
              </p:nvGrpSpPr>
              <p:grpSpPr bwMode="auto">
                <a:xfrm>
                  <a:off x="6606146" y="4381974"/>
                  <a:ext cx="688848" cy="649718"/>
                  <a:chOff x="6595872" y="4413504"/>
                  <a:chExt cx="688848" cy="560832"/>
                </a:xfrm>
              </p:grpSpPr>
              <p:pic>
                <p:nvPicPr>
                  <p:cNvPr id="507995" name="Rectangle 42"/>
                  <p:cNvPicPr>
                    <a:picLocks noChangeArrowheads="1"/>
                  </p:cNvPicPr>
                  <p:nvPr/>
                </p:nvPicPr>
                <p:blipFill>
                  <a:blip r:embed="rId23"/>
                  <a:srcRect/>
                  <a:stretch>
                    <a:fillRect/>
                  </a:stretch>
                </p:blipFill>
                <p:spPr bwMode="auto">
                  <a:xfrm>
                    <a:off x="6595872" y="4413504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96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9505" y="4450372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31" name="Rectangle 42"/>
                <p:cNvGrpSpPr>
                  <a:grpSpLocks/>
                </p:cNvGrpSpPr>
                <p:nvPr/>
              </p:nvGrpSpPr>
              <p:grpSpPr bwMode="auto">
                <a:xfrm>
                  <a:off x="9105506" y="4381974"/>
                  <a:ext cx="688848" cy="649718"/>
                  <a:chOff x="9095232" y="4413504"/>
                  <a:chExt cx="688848" cy="560832"/>
                </a:xfrm>
              </p:grpSpPr>
              <p:pic>
                <p:nvPicPr>
                  <p:cNvPr id="507993" name="Rectangle 42"/>
                  <p:cNvPicPr>
                    <a:picLocks noChangeArrowheads="1"/>
                  </p:cNvPicPr>
                  <p:nvPr/>
                </p:nvPicPr>
                <p:blipFill>
                  <a:blip r:embed="rId24"/>
                  <a:srcRect/>
                  <a:stretch>
                    <a:fillRect/>
                  </a:stretch>
                </p:blipFill>
                <p:spPr bwMode="auto">
                  <a:xfrm>
                    <a:off x="9095232" y="4413504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9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33726" y="4450372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45" name="Rectangle 42"/>
                <p:cNvGrpSpPr>
                  <a:grpSpLocks/>
                </p:cNvGrpSpPr>
                <p:nvPr/>
              </p:nvGrpSpPr>
              <p:grpSpPr bwMode="auto">
                <a:xfrm>
                  <a:off x="8483714" y="4381974"/>
                  <a:ext cx="688848" cy="649718"/>
                  <a:chOff x="8473440" y="4413504"/>
                  <a:chExt cx="688848" cy="560832"/>
                </a:xfrm>
              </p:grpSpPr>
              <p:pic>
                <p:nvPicPr>
                  <p:cNvPr id="507991" name="Rectangle 42"/>
                  <p:cNvPicPr>
                    <a:picLocks noChangeArrowheads="1"/>
                  </p:cNvPicPr>
                  <p:nvPr/>
                </p:nvPicPr>
                <p:blipFill>
                  <a:blip r:embed="rId25"/>
                  <a:srcRect/>
                  <a:stretch>
                    <a:fillRect/>
                  </a:stretch>
                </p:blipFill>
                <p:spPr bwMode="auto">
                  <a:xfrm>
                    <a:off x="8473440" y="4413504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92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7670" y="4450372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46" name="Rectangle 42"/>
                <p:cNvGrpSpPr>
                  <a:grpSpLocks/>
                </p:cNvGrpSpPr>
                <p:nvPr/>
              </p:nvGrpSpPr>
              <p:grpSpPr bwMode="auto">
                <a:xfrm>
                  <a:off x="7855826" y="4381974"/>
                  <a:ext cx="688848" cy="649718"/>
                  <a:chOff x="7845552" y="4413504"/>
                  <a:chExt cx="688848" cy="560832"/>
                </a:xfrm>
              </p:grpSpPr>
              <p:pic>
                <p:nvPicPr>
                  <p:cNvPr id="507989" name="Rectangle 42"/>
                  <p:cNvPicPr>
                    <a:picLocks noChangeArrowheads="1"/>
                  </p:cNvPicPr>
                  <p:nvPr/>
                </p:nvPicPr>
                <p:blipFill>
                  <a:blip r:embed="rId26"/>
                  <a:srcRect/>
                  <a:stretch>
                    <a:fillRect/>
                  </a:stretch>
                </p:blipFill>
                <p:spPr bwMode="auto">
                  <a:xfrm>
                    <a:off x="7845552" y="4413504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90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1615" y="4450372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47" name="Rectangle 42"/>
                <p:cNvGrpSpPr>
                  <a:grpSpLocks/>
                </p:cNvGrpSpPr>
                <p:nvPr/>
              </p:nvGrpSpPr>
              <p:grpSpPr bwMode="auto">
                <a:xfrm>
                  <a:off x="7227938" y="4381974"/>
                  <a:ext cx="688848" cy="649718"/>
                  <a:chOff x="7217664" y="4413504"/>
                  <a:chExt cx="688848" cy="560832"/>
                </a:xfrm>
              </p:grpSpPr>
              <p:pic>
                <p:nvPicPr>
                  <p:cNvPr id="507987" name="Rectangle 42"/>
                  <p:cNvPicPr>
                    <a:picLocks noChangeArrowheads="1"/>
                  </p:cNvPicPr>
                  <p:nvPr/>
                </p:nvPicPr>
                <p:blipFill>
                  <a:blip r:embed="rId27"/>
                  <a:srcRect/>
                  <a:stretch>
                    <a:fillRect/>
                  </a:stretch>
                </p:blipFill>
                <p:spPr bwMode="auto">
                  <a:xfrm>
                    <a:off x="7217664" y="4413504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88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5560" y="4450372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508056" name="Group 88"/>
              <p:cNvGrpSpPr>
                <a:grpSpLocks/>
              </p:cNvGrpSpPr>
              <p:nvPr/>
            </p:nvGrpSpPr>
            <p:grpSpPr bwMode="auto">
              <a:xfrm>
                <a:off x="6639779" y="4914900"/>
                <a:ext cx="3107722" cy="476088"/>
                <a:chOff x="6639779" y="4424685"/>
                <a:chExt cx="3107722" cy="551543"/>
              </a:xfrm>
            </p:grpSpPr>
            <p:grpSp>
              <p:nvGrpSpPr>
                <p:cNvPr id="508057" name="Rectangle 42"/>
                <p:cNvGrpSpPr>
                  <a:grpSpLocks/>
                </p:cNvGrpSpPr>
                <p:nvPr/>
              </p:nvGrpSpPr>
              <p:grpSpPr bwMode="auto">
                <a:xfrm>
                  <a:off x="6606146" y="4381260"/>
                  <a:ext cx="688848" cy="649718"/>
                  <a:chOff x="6595872" y="4913376"/>
                  <a:chExt cx="688848" cy="560832"/>
                </a:xfrm>
              </p:grpSpPr>
              <p:pic>
                <p:nvPicPr>
                  <p:cNvPr id="507980" name="Rectangle 42"/>
                  <p:cNvPicPr>
                    <a:picLocks noChangeArrowheads="1"/>
                  </p:cNvPicPr>
                  <p:nvPr/>
                </p:nvPicPr>
                <p:blipFill>
                  <a:blip r:embed="rId28"/>
                  <a:srcRect/>
                  <a:stretch>
                    <a:fillRect/>
                  </a:stretch>
                </p:blipFill>
                <p:spPr bwMode="auto">
                  <a:xfrm>
                    <a:off x="6595872" y="4913376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8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9505" y="4950860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58" name="Rectangle 42"/>
                <p:cNvGrpSpPr>
                  <a:grpSpLocks/>
                </p:cNvGrpSpPr>
                <p:nvPr/>
              </p:nvGrpSpPr>
              <p:grpSpPr bwMode="auto">
                <a:xfrm>
                  <a:off x="9105506" y="4381260"/>
                  <a:ext cx="688848" cy="649718"/>
                  <a:chOff x="9095232" y="4913376"/>
                  <a:chExt cx="688848" cy="560832"/>
                </a:xfrm>
              </p:grpSpPr>
              <p:pic>
                <p:nvPicPr>
                  <p:cNvPr id="507978" name="Rectangle 42"/>
                  <p:cNvPicPr>
                    <a:picLocks noChangeArrowheads="1"/>
                  </p:cNvPicPr>
                  <p:nvPr/>
                </p:nvPicPr>
                <p:blipFill>
                  <a:blip r:embed="rId29"/>
                  <a:srcRect/>
                  <a:stretch>
                    <a:fillRect/>
                  </a:stretch>
                </p:blipFill>
                <p:spPr bwMode="auto">
                  <a:xfrm>
                    <a:off x="9095232" y="4913376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79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33726" y="4950860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59" name="Rectangle 42"/>
                <p:cNvGrpSpPr>
                  <a:grpSpLocks/>
                </p:cNvGrpSpPr>
                <p:nvPr/>
              </p:nvGrpSpPr>
              <p:grpSpPr bwMode="auto">
                <a:xfrm>
                  <a:off x="8483714" y="4381260"/>
                  <a:ext cx="688848" cy="649718"/>
                  <a:chOff x="8473440" y="4913376"/>
                  <a:chExt cx="688848" cy="560832"/>
                </a:xfrm>
              </p:grpSpPr>
              <p:pic>
                <p:nvPicPr>
                  <p:cNvPr id="507976" name="Rectangle 42"/>
                  <p:cNvPicPr>
                    <a:picLocks noChangeArrowheads="1"/>
                  </p:cNvPicPr>
                  <p:nvPr/>
                </p:nvPicPr>
                <p:blipFill>
                  <a:blip r:embed="rId30"/>
                  <a:srcRect/>
                  <a:stretch>
                    <a:fillRect/>
                  </a:stretch>
                </p:blipFill>
                <p:spPr bwMode="auto">
                  <a:xfrm>
                    <a:off x="8473440" y="4913376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77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7670" y="4950860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60" name="Rectangle 42"/>
                <p:cNvGrpSpPr>
                  <a:grpSpLocks/>
                </p:cNvGrpSpPr>
                <p:nvPr/>
              </p:nvGrpSpPr>
              <p:grpSpPr bwMode="auto">
                <a:xfrm>
                  <a:off x="7855826" y="4381260"/>
                  <a:ext cx="688848" cy="649718"/>
                  <a:chOff x="7845552" y="4913376"/>
                  <a:chExt cx="688848" cy="560832"/>
                </a:xfrm>
              </p:grpSpPr>
              <p:pic>
                <p:nvPicPr>
                  <p:cNvPr id="507974" name="Rectangle 42"/>
                  <p:cNvPicPr>
                    <a:picLocks noChangeArrowheads="1"/>
                  </p:cNvPicPr>
                  <p:nvPr/>
                </p:nvPicPr>
                <p:blipFill>
                  <a:blip r:embed="rId31"/>
                  <a:srcRect/>
                  <a:stretch>
                    <a:fillRect/>
                  </a:stretch>
                </p:blipFill>
                <p:spPr bwMode="auto">
                  <a:xfrm>
                    <a:off x="7845552" y="4913376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75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1615" y="4950860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8061" name="Rectangle 42"/>
                <p:cNvGrpSpPr>
                  <a:grpSpLocks/>
                </p:cNvGrpSpPr>
                <p:nvPr/>
              </p:nvGrpSpPr>
              <p:grpSpPr bwMode="auto">
                <a:xfrm>
                  <a:off x="7227938" y="4381260"/>
                  <a:ext cx="688848" cy="649718"/>
                  <a:chOff x="7217664" y="4913376"/>
                  <a:chExt cx="688848" cy="560832"/>
                </a:xfrm>
              </p:grpSpPr>
              <p:pic>
                <p:nvPicPr>
                  <p:cNvPr id="507972" name="Rectangle 42"/>
                  <p:cNvPicPr>
                    <a:picLocks noChangeArrowheads="1"/>
                  </p:cNvPicPr>
                  <p:nvPr/>
                </p:nvPicPr>
                <p:blipFill>
                  <a:blip r:embed="rId32"/>
                  <a:srcRect/>
                  <a:stretch>
                    <a:fillRect/>
                  </a:stretch>
                </p:blipFill>
                <p:spPr bwMode="auto">
                  <a:xfrm>
                    <a:off x="7217664" y="4913376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7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5560" y="4950860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508062" name="Group 94"/>
              <p:cNvGrpSpPr>
                <a:grpSpLocks/>
              </p:cNvGrpSpPr>
              <p:nvPr/>
            </p:nvGrpSpPr>
            <p:grpSpPr bwMode="auto">
              <a:xfrm>
                <a:off x="6639779" y="5413196"/>
                <a:ext cx="3107722" cy="476088"/>
                <a:chOff x="6639779" y="4424685"/>
                <a:chExt cx="3107722" cy="551543"/>
              </a:xfrm>
            </p:grpSpPr>
            <p:grpSp>
              <p:nvGrpSpPr>
                <p:cNvPr id="508063" name="Rectangle 42"/>
                <p:cNvGrpSpPr>
                  <a:grpSpLocks/>
                </p:cNvGrpSpPr>
                <p:nvPr/>
              </p:nvGrpSpPr>
              <p:grpSpPr bwMode="auto">
                <a:xfrm>
                  <a:off x="6606146" y="4383086"/>
                  <a:ext cx="688848" cy="649718"/>
                  <a:chOff x="6595872" y="5413248"/>
                  <a:chExt cx="688848" cy="560832"/>
                </a:xfrm>
              </p:grpSpPr>
              <p:pic>
                <p:nvPicPr>
                  <p:cNvPr id="507965" name="Rectangle 42"/>
                  <p:cNvPicPr>
                    <a:picLocks noChangeArrowheads="1"/>
                  </p:cNvPicPr>
                  <p:nvPr/>
                </p:nvPicPr>
                <p:blipFill>
                  <a:blip r:embed="rId33"/>
                  <a:srcRect/>
                  <a:stretch>
                    <a:fillRect/>
                  </a:stretch>
                </p:blipFill>
                <p:spPr bwMode="auto">
                  <a:xfrm>
                    <a:off x="6595872" y="5413248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6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9505" y="5449156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89504" name="Rectangle 42"/>
                <p:cNvGrpSpPr>
                  <a:grpSpLocks/>
                </p:cNvGrpSpPr>
                <p:nvPr/>
              </p:nvGrpSpPr>
              <p:grpSpPr bwMode="auto">
                <a:xfrm>
                  <a:off x="9105506" y="4383086"/>
                  <a:ext cx="688848" cy="649718"/>
                  <a:chOff x="9095232" y="5413248"/>
                  <a:chExt cx="688848" cy="560832"/>
                </a:xfrm>
              </p:grpSpPr>
              <p:pic>
                <p:nvPicPr>
                  <p:cNvPr id="507963" name="Rectangle 42"/>
                  <p:cNvPicPr>
                    <a:picLocks noChangeArrowheads="1"/>
                  </p:cNvPicPr>
                  <p:nvPr/>
                </p:nvPicPr>
                <p:blipFill>
                  <a:blip r:embed="rId34"/>
                  <a:srcRect/>
                  <a:stretch>
                    <a:fillRect/>
                  </a:stretch>
                </p:blipFill>
                <p:spPr bwMode="auto">
                  <a:xfrm>
                    <a:off x="9095232" y="5413248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64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33726" y="5449156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89505" name="Rectangle 42"/>
                <p:cNvGrpSpPr>
                  <a:grpSpLocks/>
                </p:cNvGrpSpPr>
                <p:nvPr/>
              </p:nvGrpSpPr>
              <p:grpSpPr bwMode="auto">
                <a:xfrm>
                  <a:off x="8483714" y="4383086"/>
                  <a:ext cx="688848" cy="649718"/>
                  <a:chOff x="8473440" y="5413248"/>
                  <a:chExt cx="688848" cy="560832"/>
                </a:xfrm>
              </p:grpSpPr>
              <p:pic>
                <p:nvPicPr>
                  <p:cNvPr id="507961" name="Rectangle 42"/>
                  <p:cNvPicPr>
                    <a:picLocks noChangeArrowheads="1"/>
                  </p:cNvPicPr>
                  <p:nvPr/>
                </p:nvPicPr>
                <p:blipFill>
                  <a:blip r:embed="rId35"/>
                  <a:srcRect/>
                  <a:stretch>
                    <a:fillRect/>
                  </a:stretch>
                </p:blipFill>
                <p:spPr bwMode="auto">
                  <a:xfrm>
                    <a:off x="8473440" y="5413248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6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7670" y="5449156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89506" name="Rectangle 42"/>
                <p:cNvGrpSpPr>
                  <a:grpSpLocks/>
                </p:cNvGrpSpPr>
                <p:nvPr/>
              </p:nvGrpSpPr>
              <p:grpSpPr bwMode="auto">
                <a:xfrm>
                  <a:off x="7855826" y="4383086"/>
                  <a:ext cx="688848" cy="649718"/>
                  <a:chOff x="7845552" y="5413248"/>
                  <a:chExt cx="688848" cy="560832"/>
                </a:xfrm>
              </p:grpSpPr>
              <p:pic>
                <p:nvPicPr>
                  <p:cNvPr id="507959" name="Rectangle 42"/>
                  <p:cNvPicPr>
                    <a:picLocks noChangeArrowheads="1"/>
                  </p:cNvPicPr>
                  <p:nvPr/>
                </p:nvPicPr>
                <p:blipFill>
                  <a:blip r:embed="rId36"/>
                  <a:srcRect/>
                  <a:stretch>
                    <a:fillRect/>
                  </a:stretch>
                </p:blipFill>
                <p:spPr bwMode="auto">
                  <a:xfrm>
                    <a:off x="7845552" y="5413248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60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1615" y="5449156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89507" name="Rectangle 42"/>
                <p:cNvGrpSpPr>
                  <a:grpSpLocks/>
                </p:cNvGrpSpPr>
                <p:nvPr/>
              </p:nvGrpSpPr>
              <p:grpSpPr bwMode="auto">
                <a:xfrm>
                  <a:off x="7227938" y="4383086"/>
                  <a:ext cx="688848" cy="649718"/>
                  <a:chOff x="7217664" y="5413248"/>
                  <a:chExt cx="688848" cy="560832"/>
                </a:xfrm>
              </p:grpSpPr>
              <p:pic>
                <p:nvPicPr>
                  <p:cNvPr id="507957" name="Rectangle 42"/>
                  <p:cNvPicPr>
                    <a:picLocks noChangeArrowheads="1"/>
                  </p:cNvPicPr>
                  <p:nvPr/>
                </p:nvPicPr>
                <p:blipFill>
                  <a:blip r:embed="rId37"/>
                  <a:srcRect/>
                  <a:stretch>
                    <a:fillRect/>
                  </a:stretch>
                </p:blipFill>
                <p:spPr bwMode="auto">
                  <a:xfrm>
                    <a:off x="7217664" y="5413248"/>
                    <a:ext cx="688848" cy="56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7958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5560" y="5449156"/>
                    <a:ext cx="603501" cy="476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35459" tIns="67730" rIns="135459" bIns="67730"/>
                  <a:lstStyle/>
                  <a:p>
                    <a:pPr defTabSz="912971"/>
                    <a:endParaRPr lang="en-US" dirty="0">
                      <a:solidFill>
                        <a:schemeClr val="tx1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507925" name="AutoShape 5"/>
            <p:cNvSpPr>
              <a:spLocks noChangeAspect="1" noChangeArrowheads="1"/>
            </p:cNvSpPr>
            <p:nvPr/>
          </p:nvSpPr>
          <p:spPr bwMode="auto">
            <a:xfrm>
              <a:off x="5780008" y="1115497"/>
              <a:ext cx="4867037" cy="484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00" tIns="45704" rIns="91400" bIns="45704"/>
            <a:lstStyle/>
            <a:p>
              <a:pPr defTabSz="912971"/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89450" name="Line 9"/>
            <p:cNvSpPr>
              <a:spLocks noChangeShapeType="1"/>
            </p:cNvSpPr>
            <p:nvPr/>
          </p:nvSpPr>
          <p:spPr bwMode="auto">
            <a:xfrm>
              <a:off x="5940742" y="1715572"/>
              <a:ext cx="1072" cy="2428161"/>
            </a:xfrm>
            <a:prstGeom prst="line">
              <a:avLst/>
            </a:prstGeom>
            <a:noFill/>
            <a:ln w="12700">
              <a:solidFill>
                <a:schemeClr val="tx1">
                  <a:lumMod val="95000"/>
                </a:schemeClr>
              </a:solidFill>
              <a:round/>
              <a:headEnd/>
              <a:tailEnd type="triangle" w="med" len="lg"/>
            </a:ln>
          </p:spPr>
          <p:txBody>
            <a:bodyPr lIns="61698" tIns="30848" rIns="61698" bIns="30848"/>
            <a:lstStyle/>
            <a:p>
              <a:pPr>
                <a:defRPr/>
              </a:pPr>
              <a:endParaRPr lang="en-US" sz="1200" dirty="0"/>
            </a:p>
          </p:txBody>
        </p:sp>
        <p:grpSp>
          <p:nvGrpSpPr>
            <p:cNvPr id="189508" name="Line 73"/>
            <p:cNvGrpSpPr>
              <a:grpSpLocks/>
            </p:cNvGrpSpPr>
            <p:nvPr/>
          </p:nvGrpSpPr>
          <p:grpSpPr bwMode="auto">
            <a:xfrm>
              <a:off x="6497955" y="4078367"/>
              <a:ext cx="1214081" cy="1883807"/>
              <a:chOff x="4093" y="2569"/>
              <a:chExt cx="765" cy="1187"/>
            </a:xfrm>
          </p:grpSpPr>
          <p:pic>
            <p:nvPicPr>
              <p:cNvPr id="507947" name="Line 73"/>
              <p:cNvPicPr>
                <a:picLocks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4093" y="2569"/>
                <a:ext cx="765" cy="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7948" name="Text Box 37"/>
              <p:cNvSpPr txBox="1">
                <a:spLocks noChangeArrowheads="1" noChangeShapeType="1"/>
              </p:cNvSpPr>
              <p:nvPr/>
            </p:nvSpPr>
            <p:spPr bwMode="auto">
              <a:xfrm>
                <a:off x="4852" y="258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5459" tIns="67730" rIns="135459" bIns="67730"/>
              <a:lstStyle/>
              <a:p>
                <a:pPr defTabSz="912971"/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507928" name="Line 74"/>
            <p:cNvSpPr>
              <a:spLocks noChangeShapeType="1"/>
            </p:cNvSpPr>
            <p:nvPr/>
          </p:nvSpPr>
          <p:spPr bwMode="auto">
            <a:xfrm>
              <a:off x="9574411" y="4097655"/>
              <a:ext cx="291465" cy="1857018"/>
            </a:xfrm>
            <a:prstGeom prst="line">
              <a:avLst/>
            </a:prstGeom>
            <a:noFill/>
            <a:ln w="9525">
              <a:solidFill>
                <a:srgbClr val="000000">
                  <a:alpha val="10196"/>
                </a:srgbClr>
              </a:solidFill>
              <a:prstDash val="dash"/>
              <a:round/>
              <a:headEnd/>
              <a:tailEnd/>
            </a:ln>
          </p:spPr>
          <p:txBody>
            <a:bodyPr lIns="61698" tIns="30848" rIns="61698" bIns="30848"/>
            <a:lstStyle/>
            <a:p>
              <a:endParaRPr lang="en-US"/>
            </a:p>
          </p:txBody>
        </p:sp>
        <p:grpSp>
          <p:nvGrpSpPr>
            <p:cNvPr id="189509" name="Group 61"/>
            <p:cNvGrpSpPr>
              <a:grpSpLocks/>
            </p:cNvGrpSpPr>
            <p:nvPr/>
          </p:nvGrpSpPr>
          <p:grpSpPr bwMode="auto">
            <a:xfrm>
              <a:off x="6719769" y="4592717"/>
              <a:ext cx="2928580" cy="242173"/>
              <a:chOff x="2364" y="10793"/>
              <a:chExt cx="4075" cy="448"/>
            </a:xfrm>
          </p:grpSpPr>
          <p:sp>
            <p:nvSpPr>
              <p:cNvPr id="507942" name="Text Box 62"/>
              <p:cNvSpPr txBox="1">
                <a:spLocks noChangeArrowheads="1"/>
              </p:cNvSpPr>
              <p:nvPr/>
            </p:nvSpPr>
            <p:spPr bwMode="auto">
              <a:xfrm>
                <a:off x="2364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(0, 0</a:t>
                </a:r>
                <a:r>
                  <a:rPr lang="en-US" sz="1000" b="1" dirty="0">
                    <a:solidFill>
                      <a:srgbClr val="003300"/>
                    </a:solidFill>
                    <a:latin typeface="Times New Roman" pitchFamily="18" charset="0"/>
                  </a:rPr>
                  <a:t>)</a:t>
                </a:r>
                <a:endParaRPr lang="en-US" dirty="0">
                  <a:solidFill>
                    <a:srgbClr val="003300"/>
                  </a:solidFill>
                  <a:cs typeface="Arial" charset="0"/>
                </a:endParaRPr>
              </a:p>
            </p:txBody>
          </p:sp>
          <p:sp>
            <p:nvSpPr>
              <p:cNvPr id="507943" name="Text Box 63"/>
              <p:cNvSpPr txBox="1">
                <a:spLocks noChangeArrowheads="1"/>
              </p:cNvSpPr>
              <p:nvPr/>
            </p:nvSpPr>
            <p:spPr bwMode="auto">
              <a:xfrm>
                <a:off x="3228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(1, 0)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44" name="Text Box 64"/>
              <p:cNvSpPr txBox="1">
                <a:spLocks noChangeArrowheads="1"/>
              </p:cNvSpPr>
              <p:nvPr/>
            </p:nvSpPr>
            <p:spPr bwMode="auto">
              <a:xfrm>
                <a:off x="4093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(2, 0)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45" name="Text Box 65"/>
              <p:cNvSpPr txBox="1">
                <a:spLocks noChangeArrowheads="1"/>
              </p:cNvSpPr>
              <p:nvPr/>
            </p:nvSpPr>
            <p:spPr bwMode="auto">
              <a:xfrm>
                <a:off x="4957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(3, 0)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46" name="Text Box 66"/>
              <p:cNvSpPr txBox="1">
                <a:spLocks noChangeArrowheads="1"/>
              </p:cNvSpPr>
              <p:nvPr/>
            </p:nvSpPr>
            <p:spPr bwMode="auto">
              <a:xfrm>
                <a:off x="5822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(4, 0)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</p:grpSp>
        <p:grpSp>
          <p:nvGrpSpPr>
            <p:cNvPr id="189514" name="Group 49"/>
            <p:cNvGrpSpPr>
              <a:grpSpLocks/>
            </p:cNvGrpSpPr>
            <p:nvPr/>
          </p:nvGrpSpPr>
          <p:grpSpPr bwMode="auto">
            <a:xfrm>
              <a:off x="6719769" y="5055632"/>
              <a:ext cx="2930723" cy="242173"/>
              <a:chOff x="2364" y="10793"/>
              <a:chExt cx="4075" cy="448"/>
            </a:xfrm>
          </p:grpSpPr>
          <p:sp>
            <p:nvSpPr>
              <p:cNvPr id="507937" name="Text Box 50"/>
              <p:cNvSpPr txBox="1">
                <a:spLocks noChangeArrowheads="1"/>
              </p:cNvSpPr>
              <p:nvPr/>
            </p:nvSpPr>
            <p:spPr bwMode="auto">
              <a:xfrm>
                <a:off x="2364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(0, 1)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8" name="Text Box 51"/>
              <p:cNvSpPr txBox="1">
                <a:spLocks noChangeArrowheads="1"/>
              </p:cNvSpPr>
              <p:nvPr/>
            </p:nvSpPr>
            <p:spPr bwMode="auto">
              <a:xfrm>
                <a:off x="3228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(1, 1)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9" name="Text Box 52"/>
              <p:cNvSpPr txBox="1">
                <a:spLocks noChangeArrowheads="1"/>
              </p:cNvSpPr>
              <p:nvPr/>
            </p:nvSpPr>
            <p:spPr bwMode="auto">
              <a:xfrm>
                <a:off x="4093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(2, 1)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40" name="Text Box 53"/>
              <p:cNvSpPr txBox="1">
                <a:spLocks noChangeArrowheads="1"/>
              </p:cNvSpPr>
              <p:nvPr/>
            </p:nvSpPr>
            <p:spPr bwMode="auto">
              <a:xfrm>
                <a:off x="4957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(3, 1)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41" name="Text Box 54"/>
              <p:cNvSpPr txBox="1">
                <a:spLocks noChangeArrowheads="1"/>
              </p:cNvSpPr>
              <p:nvPr/>
            </p:nvSpPr>
            <p:spPr bwMode="auto">
              <a:xfrm>
                <a:off x="5822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(4, 1)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</p:grpSp>
        <p:grpSp>
          <p:nvGrpSpPr>
            <p:cNvPr id="189515" name="Group 55"/>
            <p:cNvGrpSpPr>
              <a:grpSpLocks/>
            </p:cNvGrpSpPr>
            <p:nvPr/>
          </p:nvGrpSpPr>
          <p:grpSpPr bwMode="auto">
            <a:xfrm>
              <a:off x="6719769" y="5554980"/>
              <a:ext cx="2930723" cy="241102"/>
              <a:chOff x="2364" y="10793"/>
              <a:chExt cx="4075" cy="448"/>
            </a:xfrm>
          </p:grpSpPr>
          <p:sp>
            <p:nvSpPr>
              <p:cNvPr id="507932" name="Text Box 56"/>
              <p:cNvSpPr txBox="1">
                <a:spLocks noChangeArrowheads="1"/>
              </p:cNvSpPr>
              <p:nvPr/>
            </p:nvSpPr>
            <p:spPr bwMode="auto">
              <a:xfrm>
                <a:off x="2364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(0, 2)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3" name="Text Box 57"/>
              <p:cNvSpPr txBox="1">
                <a:spLocks noChangeArrowheads="1"/>
              </p:cNvSpPr>
              <p:nvPr/>
            </p:nvSpPr>
            <p:spPr bwMode="auto">
              <a:xfrm>
                <a:off x="3228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(1, 2)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4" name="Text Box 58"/>
              <p:cNvSpPr txBox="1">
                <a:spLocks noChangeArrowheads="1"/>
              </p:cNvSpPr>
              <p:nvPr/>
            </p:nvSpPr>
            <p:spPr bwMode="auto">
              <a:xfrm>
                <a:off x="4093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(2, 2)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5" name="Text Box 59"/>
              <p:cNvSpPr txBox="1">
                <a:spLocks noChangeArrowheads="1"/>
              </p:cNvSpPr>
              <p:nvPr/>
            </p:nvSpPr>
            <p:spPr bwMode="auto">
              <a:xfrm>
                <a:off x="4957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(3, 2)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07936" name="Text Box 60"/>
              <p:cNvSpPr txBox="1">
                <a:spLocks noChangeArrowheads="1"/>
              </p:cNvSpPr>
              <p:nvPr/>
            </p:nvSpPr>
            <p:spPr bwMode="auto">
              <a:xfrm>
                <a:off x="5822" y="10793"/>
                <a:ext cx="617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Thread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  <a:latin typeface="+mj-lt"/>
                  </a:rPr>
                  <a:t>(4, 2)</a:t>
                </a:r>
                <a:endParaRPr lang="en-US" dirty="0">
                  <a:solidFill>
                    <a:srgbClr val="003300"/>
                  </a:solidFill>
                  <a:latin typeface="+mj-lt"/>
                  <a:cs typeface="Arial" charset="0"/>
                </a:endParaRPr>
              </a:p>
            </p:txBody>
          </p:sp>
        </p:grpSp>
      </p:grpSp>
      <p:sp>
        <p:nvSpPr>
          <p:cNvPr id="155" name="Content Placeholder 2"/>
          <p:cNvSpPr txBox="1">
            <a:spLocks/>
          </p:cNvSpPr>
          <p:nvPr/>
        </p:nvSpPr>
        <p:spPr>
          <a:xfrm>
            <a:off x="199988" y="2657472"/>
            <a:ext cx="5214974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SzPct val="100000"/>
              <a:buBlip>
                <a:blip r:embed="rId39"/>
              </a:buBlip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7D1C"/>
                </a:solidFill>
              </a:rPr>
              <a:t>thread block</a:t>
            </a:r>
            <a:r>
              <a:rPr lang="en-US" sz="2000" dirty="0" smtClean="0">
                <a:solidFill>
                  <a:srgbClr val="66FFFF"/>
                </a:solidFill>
              </a:rPr>
              <a:t> </a:t>
            </a:r>
            <a:r>
              <a:rPr lang="en-US" sz="2000" dirty="0" smtClean="0"/>
              <a:t>is a batch of threads that can cooperate</a:t>
            </a:r>
          </a:p>
          <a:p>
            <a:pPr marL="800100" lvl="1" indent="-342900">
              <a:spcBef>
                <a:spcPct val="20000"/>
              </a:spcBef>
              <a:buSzPct val="100000"/>
              <a:buBlip>
                <a:blip r:embed="rId39"/>
              </a:buBlip>
            </a:pPr>
            <a:r>
              <a:rPr lang="en-US" dirty="0" smtClean="0"/>
              <a:t>Sharing data through shared memory</a:t>
            </a:r>
          </a:p>
          <a:p>
            <a:pPr marL="800100" lvl="1" indent="-342900">
              <a:spcBef>
                <a:spcPct val="20000"/>
              </a:spcBef>
              <a:buSzPct val="100000"/>
              <a:buBlip>
                <a:blip r:embed="rId39"/>
              </a:buBlip>
            </a:pPr>
            <a:r>
              <a:rPr lang="en-US" dirty="0" smtClean="0"/>
              <a:t>Synchronizing their execution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9"/>
              </a:buBlip>
            </a:pPr>
            <a:r>
              <a:rPr lang="en-US" sz="2000" dirty="0" smtClean="0"/>
              <a:t>Threads from different blocks operate independently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" name="Title 1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62" name="Rectangle 17"/>
          <p:cNvSpPr>
            <a:spLocks noGrp="1" noChangeArrowheads="1"/>
          </p:cNvSpPr>
          <p:nvPr>
            <p:ph type="title"/>
          </p:nvPr>
        </p:nvSpPr>
        <p:spPr>
          <a:xfrm>
            <a:off x="548640" y="246460"/>
            <a:ext cx="9155430" cy="584775"/>
          </a:xfrm>
        </p:spPr>
        <p:txBody>
          <a:bodyPr rIns="115526"/>
          <a:lstStyle/>
          <a:p>
            <a:pPr marL="38576"/>
            <a:r>
              <a:rPr lang="en-US" dirty="0" smtClean="0"/>
              <a:t>Thread Blocks: Scalable Cooperation</a:t>
            </a: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1264444" y="3086100"/>
            <a:ext cx="7869555" cy="2391728"/>
          </a:xfrm>
          <a:prstGeom prst="rect">
            <a:avLst/>
          </a:prstGeom>
          <a:solidFill>
            <a:srgbClr val="333333"/>
          </a:solidFill>
          <a:ln w="25400">
            <a:solidFill>
              <a:srgbClr val="B9E700"/>
            </a:solidFill>
            <a:miter lim="800000"/>
            <a:headEnd/>
            <a:tailEnd/>
          </a:ln>
          <a:effectLst>
            <a:outerShdw dist="127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pitchFamily="96" charset="-128"/>
              <a:cs typeface="+mn-cs"/>
            </a:endParaRP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1453039" y="3480435"/>
            <a:ext cx="8438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700000" algn="ctr" rotWithShape="0">
              <a:srgbClr val="010100">
                <a:alpha val="75000"/>
              </a:srgbClr>
            </a:outerShdw>
          </a:effectLst>
        </p:spPr>
        <p:txBody>
          <a:bodyPr wrap="none" lIns="0" tIns="0" rIns="40626" bIns="0">
            <a:spAutoFit/>
          </a:bodyPr>
          <a:lstStyle/>
          <a:p>
            <a:pPr marL="39634">
              <a:defRPr/>
            </a:pPr>
            <a:r>
              <a:rPr lang="en-US" sz="1200" b="1" dirty="0" err="1"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endParaRPr lang="en-US" sz="1200" b="1" dirty="0">
              <a:latin typeface="Courier New" pitchFamily="96" charset="0"/>
              <a:ea typeface="ヒラギノ角ゴ ProN W3" pitchFamily="96" charset="-128"/>
              <a:cs typeface="Courier New" pitchFamily="96" charset="0"/>
              <a:sym typeface="Courier New" pitchFamily="96" charset="0"/>
            </a:endParaRP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2747487" y="3173968"/>
            <a:ext cx="1198007" cy="186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700000" algn="ctr" rotWithShape="0">
              <a:srgbClr val="010100">
                <a:alpha val="75000"/>
              </a:srgbClr>
            </a:outerShdw>
          </a:effectLst>
        </p:spPr>
        <p:txBody>
          <a:bodyPr wrap="none" lIns="0" tIns="0" rIns="40626" bIns="0">
            <a:spAutoFit/>
          </a:bodyPr>
          <a:lstStyle/>
          <a:p>
            <a:pPr marL="39634">
              <a:defRPr/>
            </a:pPr>
            <a:r>
              <a:rPr lang="en-US" sz="1200" b="1" dirty="0">
                <a:ea typeface="ヒラギノ角ゴ ProN W3" pitchFamily="96" charset="-128"/>
              </a:rPr>
              <a:t>Thread Block 0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6575108" y="4295895"/>
            <a:ext cx="388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rgbClr val="1E7A7A">
                <a:alpha val="75000"/>
              </a:srgbClr>
            </a:outerShdw>
          </a:effectLst>
        </p:spPr>
        <p:txBody>
          <a:bodyPr wrap="none" lIns="0" tIns="0" rIns="40626" bIns="0">
            <a:spAutoFit/>
          </a:bodyPr>
          <a:lstStyle/>
          <a:p>
            <a:pPr marL="39634">
              <a:defRPr/>
            </a:pPr>
            <a:r>
              <a:rPr lang="en-US" sz="2400" b="1" dirty="0">
                <a:ea typeface="ヒラギノ角ゴ ProN W3" pitchFamily="96" charset="-128"/>
              </a:rPr>
              <a:t>…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4869180" y="3169682"/>
            <a:ext cx="1198007" cy="186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700000" algn="ctr" rotWithShape="0">
              <a:srgbClr val="010100">
                <a:alpha val="75000"/>
              </a:srgbClr>
            </a:outerShdw>
          </a:effectLst>
        </p:spPr>
        <p:txBody>
          <a:bodyPr wrap="none" lIns="0" tIns="0" rIns="40626" bIns="0">
            <a:spAutoFit/>
          </a:bodyPr>
          <a:lstStyle/>
          <a:p>
            <a:pPr marL="39634">
              <a:defRPr/>
            </a:pPr>
            <a:r>
              <a:rPr lang="en-US" sz="1200" b="1" dirty="0">
                <a:ea typeface="ヒラギノ角ゴ ProN W3" pitchFamily="96" charset="-128"/>
              </a:rPr>
              <a:t>Thread Block 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9140" y="3741896"/>
            <a:ext cx="1237654" cy="1603058"/>
            <a:chOff x="0" y="0"/>
            <a:chExt cx="1154" cy="1496"/>
          </a:xfrm>
        </p:grpSpPr>
        <p:sp>
          <p:nvSpPr>
            <p:cNvPr id="53256" name="AutoShape 8"/>
            <p:cNvSpPr>
              <a:spLocks/>
            </p:cNvSpPr>
            <p:nvPr/>
          </p:nvSpPr>
          <p:spPr bwMode="auto">
            <a:xfrm>
              <a:off x="0" y="0"/>
              <a:ext cx="147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57" name="AutoShape 9"/>
            <p:cNvSpPr>
              <a:spLocks/>
            </p:cNvSpPr>
            <p:nvPr/>
          </p:nvSpPr>
          <p:spPr bwMode="auto">
            <a:xfrm>
              <a:off x="162" y="0"/>
              <a:ext cx="148" cy="1484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58" name="AutoShape 10"/>
            <p:cNvSpPr>
              <a:spLocks/>
            </p:cNvSpPr>
            <p:nvPr/>
          </p:nvSpPr>
          <p:spPr bwMode="auto">
            <a:xfrm>
              <a:off x="29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59" name="AutoShape 11"/>
            <p:cNvSpPr>
              <a:spLocks/>
            </p:cNvSpPr>
            <p:nvPr/>
          </p:nvSpPr>
          <p:spPr bwMode="auto">
            <a:xfrm>
              <a:off x="451" y="4"/>
              <a:ext cx="155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60" name="AutoShape 12"/>
            <p:cNvSpPr>
              <a:spLocks/>
            </p:cNvSpPr>
            <p:nvPr/>
          </p:nvSpPr>
          <p:spPr bwMode="auto">
            <a:xfrm>
              <a:off x="1007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61" name="AutoShape 13"/>
            <p:cNvSpPr>
              <a:spLocks/>
            </p:cNvSpPr>
            <p:nvPr/>
          </p:nvSpPr>
          <p:spPr bwMode="auto">
            <a:xfrm>
              <a:off x="570" y="10"/>
              <a:ext cx="155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62" name="AutoShape 14"/>
            <p:cNvSpPr>
              <a:spLocks/>
            </p:cNvSpPr>
            <p:nvPr/>
          </p:nvSpPr>
          <p:spPr bwMode="auto">
            <a:xfrm>
              <a:off x="717" y="11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263" name="AutoShape 15"/>
            <p:cNvSpPr>
              <a:spLocks/>
            </p:cNvSpPr>
            <p:nvPr/>
          </p:nvSpPr>
          <p:spPr bwMode="auto">
            <a:xfrm>
              <a:off x="86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</p:grpSp>
      <p:sp>
        <p:nvSpPr>
          <p:cNvPr id="53264" name="Rectangle 16"/>
          <p:cNvSpPr>
            <a:spLocks/>
          </p:cNvSpPr>
          <p:nvPr/>
        </p:nvSpPr>
        <p:spPr bwMode="auto">
          <a:xfrm>
            <a:off x="7184827" y="3171825"/>
            <a:ext cx="145134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700000" algn="ctr" rotWithShape="0">
              <a:srgbClr val="010100">
                <a:alpha val="75000"/>
              </a:srgbClr>
            </a:outerShdw>
          </a:effectLst>
        </p:spPr>
        <p:txBody>
          <a:bodyPr wrap="none" lIns="0" tIns="0" rIns="40626" bIns="0">
            <a:spAutoFit/>
          </a:bodyPr>
          <a:lstStyle/>
          <a:p>
            <a:pPr marL="39634">
              <a:defRPr/>
            </a:pPr>
            <a:r>
              <a:rPr lang="en-US" sz="1200" b="1" dirty="0">
                <a:ea typeface="ヒラギノ角ゴ ProN W3" pitchFamily="96" charset="-128"/>
              </a:rPr>
              <a:t>Thread Block N - 1</a:t>
            </a:r>
          </a:p>
        </p:txBody>
      </p:sp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2546033" y="3486865"/>
          <a:ext cx="1872023" cy="225028"/>
        </p:xfrm>
        <a:graphic>
          <a:graphicData uri="http://schemas.openxmlformats.org/drawingml/2006/table">
            <a:tbl>
              <a:tblPr/>
              <a:tblGrid>
                <a:gridCol w="233601"/>
                <a:gridCol w="234673"/>
                <a:gridCol w="232529"/>
                <a:gridCol w="234673"/>
                <a:gridCol w="234672"/>
                <a:gridCol w="234673"/>
                <a:gridCol w="232529"/>
                <a:gridCol w="234673"/>
              </a:tblGrid>
              <a:tr h="225028"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0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1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2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3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4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5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6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7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300" name="Group 52"/>
          <p:cNvGraphicFramePr>
            <a:graphicFrameLocks noGrp="1"/>
          </p:cNvGraphicFramePr>
          <p:nvPr/>
        </p:nvGraphicFramePr>
        <p:xfrm>
          <a:off x="4638795" y="3486865"/>
          <a:ext cx="1873093" cy="225028"/>
        </p:xfrm>
        <a:graphic>
          <a:graphicData uri="http://schemas.openxmlformats.org/drawingml/2006/table">
            <a:tbl>
              <a:tblPr/>
              <a:tblGrid>
                <a:gridCol w="233601"/>
                <a:gridCol w="234672"/>
                <a:gridCol w="232529"/>
                <a:gridCol w="236815"/>
                <a:gridCol w="234673"/>
                <a:gridCol w="234672"/>
                <a:gridCol w="231458"/>
                <a:gridCol w="234673"/>
              </a:tblGrid>
              <a:tr h="225028"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0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1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2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3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4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5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6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7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334" name="Group 86"/>
          <p:cNvGraphicFramePr>
            <a:graphicFrameLocks noGrp="1"/>
          </p:cNvGraphicFramePr>
          <p:nvPr/>
        </p:nvGraphicFramePr>
        <p:xfrm>
          <a:off x="7106603" y="3489008"/>
          <a:ext cx="1872023" cy="225028"/>
        </p:xfrm>
        <a:graphic>
          <a:graphicData uri="http://schemas.openxmlformats.org/drawingml/2006/table">
            <a:tbl>
              <a:tblPr/>
              <a:tblGrid>
                <a:gridCol w="233601"/>
                <a:gridCol w="234673"/>
                <a:gridCol w="232529"/>
                <a:gridCol w="234673"/>
                <a:gridCol w="234672"/>
                <a:gridCol w="234673"/>
                <a:gridCol w="232529"/>
                <a:gridCol w="234673"/>
              </a:tblGrid>
              <a:tr h="225028"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0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1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2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3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4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5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6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6" pitchFamily="96" charset="-128"/>
                          <a:sym typeface="Arial" charset="0"/>
                        </a:rPr>
                        <a:t>7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4955977" y="3741896"/>
            <a:ext cx="1237654" cy="1603058"/>
            <a:chOff x="0" y="0"/>
            <a:chExt cx="1154" cy="1496"/>
          </a:xfrm>
        </p:grpSpPr>
        <p:sp>
          <p:nvSpPr>
            <p:cNvPr id="53369" name="AutoShape 121"/>
            <p:cNvSpPr>
              <a:spLocks/>
            </p:cNvSpPr>
            <p:nvPr/>
          </p:nvSpPr>
          <p:spPr bwMode="auto">
            <a:xfrm>
              <a:off x="0" y="0"/>
              <a:ext cx="147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0" name="AutoShape 122"/>
            <p:cNvSpPr>
              <a:spLocks/>
            </p:cNvSpPr>
            <p:nvPr/>
          </p:nvSpPr>
          <p:spPr bwMode="auto">
            <a:xfrm>
              <a:off x="162" y="0"/>
              <a:ext cx="148" cy="1484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1" name="AutoShape 123"/>
            <p:cNvSpPr>
              <a:spLocks/>
            </p:cNvSpPr>
            <p:nvPr/>
          </p:nvSpPr>
          <p:spPr bwMode="auto">
            <a:xfrm>
              <a:off x="29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2" name="AutoShape 124"/>
            <p:cNvSpPr>
              <a:spLocks/>
            </p:cNvSpPr>
            <p:nvPr/>
          </p:nvSpPr>
          <p:spPr bwMode="auto">
            <a:xfrm>
              <a:off x="451" y="4"/>
              <a:ext cx="155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3" name="AutoShape 125"/>
            <p:cNvSpPr>
              <a:spLocks/>
            </p:cNvSpPr>
            <p:nvPr/>
          </p:nvSpPr>
          <p:spPr bwMode="auto">
            <a:xfrm>
              <a:off x="1007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4" name="AutoShape 126"/>
            <p:cNvSpPr>
              <a:spLocks/>
            </p:cNvSpPr>
            <p:nvPr/>
          </p:nvSpPr>
          <p:spPr bwMode="auto">
            <a:xfrm>
              <a:off x="570" y="10"/>
              <a:ext cx="155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5" name="AutoShape 127"/>
            <p:cNvSpPr>
              <a:spLocks/>
            </p:cNvSpPr>
            <p:nvPr/>
          </p:nvSpPr>
          <p:spPr bwMode="auto">
            <a:xfrm>
              <a:off x="717" y="11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6" name="AutoShape 128"/>
            <p:cNvSpPr>
              <a:spLocks/>
            </p:cNvSpPr>
            <p:nvPr/>
          </p:nvSpPr>
          <p:spPr bwMode="auto">
            <a:xfrm>
              <a:off x="86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2855715" y="3741896"/>
            <a:ext cx="1237654" cy="1603058"/>
            <a:chOff x="0" y="0"/>
            <a:chExt cx="1154" cy="1496"/>
          </a:xfrm>
        </p:grpSpPr>
        <p:sp>
          <p:nvSpPr>
            <p:cNvPr id="53378" name="AutoShape 130"/>
            <p:cNvSpPr>
              <a:spLocks/>
            </p:cNvSpPr>
            <p:nvPr/>
          </p:nvSpPr>
          <p:spPr bwMode="auto">
            <a:xfrm>
              <a:off x="0" y="0"/>
              <a:ext cx="147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79" name="AutoShape 131"/>
            <p:cNvSpPr>
              <a:spLocks/>
            </p:cNvSpPr>
            <p:nvPr/>
          </p:nvSpPr>
          <p:spPr bwMode="auto">
            <a:xfrm>
              <a:off x="162" y="0"/>
              <a:ext cx="148" cy="1484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0" name="AutoShape 132"/>
            <p:cNvSpPr>
              <a:spLocks/>
            </p:cNvSpPr>
            <p:nvPr/>
          </p:nvSpPr>
          <p:spPr bwMode="auto">
            <a:xfrm>
              <a:off x="29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1" name="AutoShape 133"/>
            <p:cNvSpPr>
              <a:spLocks/>
            </p:cNvSpPr>
            <p:nvPr/>
          </p:nvSpPr>
          <p:spPr bwMode="auto">
            <a:xfrm>
              <a:off x="451" y="4"/>
              <a:ext cx="155" cy="1486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2" name="AutoShape 134"/>
            <p:cNvSpPr>
              <a:spLocks/>
            </p:cNvSpPr>
            <p:nvPr/>
          </p:nvSpPr>
          <p:spPr bwMode="auto">
            <a:xfrm>
              <a:off x="1007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3" name="AutoShape 135"/>
            <p:cNvSpPr>
              <a:spLocks/>
            </p:cNvSpPr>
            <p:nvPr/>
          </p:nvSpPr>
          <p:spPr bwMode="auto">
            <a:xfrm>
              <a:off x="570" y="10"/>
              <a:ext cx="155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4" name="AutoShape 136"/>
            <p:cNvSpPr>
              <a:spLocks/>
            </p:cNvSpPr>
            <p:nvPr/>
          </p:nvSpPr>
          <p:spPr bwMode="auto">
            <a:xfrm>
              <a:off x="717" y="11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  <p:sp>
          <p:nvSpPr>
            <p:cNvPr id="53385" name="AutoShape 137"/>
            <p:cNvSpPr>
              <a:spLocks/>
            </p:cNvSpPr>
            <p:nvPr/>
          </p:nvSpPr>
          <p:spPr bwMode="auto">
            <a:xfrm>
              <a:off x="869" y="0"/>
              <a:ext cx="147" cy="1485"/>
            </a:xfrm>
            <a:custGeom>
              <a:avLst/>
              <a:gdLst/>
              <a:ahLst/>
              <a:cxnLst/>
              <a:rect l="0" t="0" r="r" b="b"/>
              <a:pathLst>
                <a:path w="21045" h="21600">
                  <a:moveTo>
                    <a:pt x="0" y="0"/>
                  </a:moveTo>
                  <a:cubicBezTo>
                    <a:pt x="10232" y="1358"/>
                    <a:pt x="20463" y="2716"/>
                    <a:pt x="21032" y="4074"/>
                  </a:cubicBezTo>
                  <a:cubicBezTo>
                    <a:pt x="21600" y="5431"/>
                    <a:pt x="3837" y="6675"/>
                    <a:pt x="3126" y="8136"/>
                  </a:cubicBezTo>
                  <a:cubicBezTo>
                    <a:pt x="2416" y="9596"/>
                    <a:pt x="17337" y="11445"/>
                    <a:pt x="17053" y="12837"/>
                  </a:cubicBezTo>
                  <a:cubicBezTo>
                    <a:pt x="16768" y="14229"/>
                    <a:pt x="1421" y="15393"/>
                    <a:pt x="1563" y="16522"/>
                  </a:cubicBezTo>
                  <a:cubicBezTo>
                    <a:pt x="1705" y="17652"/>
                    <a:pt x="16484" y="18747"/>
                    <a:pt x="17905" y="19592"/>
                  </a:cubicBezTo>
                  <a:cubicBezTo>
                    <a:pt x="19326" y="20436"/>
                    <a:pt x="11511" y="21269"/>
                    <a:pt x="10089" y="21600"/>
                  </a:cubicBezTo>
                </a:path>
              </a:pathLst>
            </a:custGeom>
            <a:noFill/>
            <a:ln w="38100">
              <a:solidFill>
                <a:srgbClr val="47CCFC"/>
              </a:solidFill>
              <a:miter lim="800000"/>
              <a:headEnd/>
              <a:tailEnd type="arrow" w="lg" len="lg"/>
            </a:ln>
            <a:effectLst>
              <a:outerShdw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pitchFamily="96" charset="-128"/>
                <a:cs typeface="+mn-cs"/>
              </a:endParaRPr>
            </a:p>
          </p:txBody>
        </p:sp>
      </p:grpSp>
      <p:sp>
        <p:nvSpPr>
          <p:cNvPr id="53386" name="Rectangle 138"/>
          <p:cNvSpPr>
            <a:spLocks/>
          </p:cNvSpPr>
          <p:nvPr/>
        </p:nvSpPr>
        <p:spPr bwMode="auto">
          <a:xfrm>
            <a:off x="2607112" y="4144804"/>
            <a:ext cx="1748790" cy="805815"/>
          </a:xfrm>
          <a:prstGeom prst="rect">
            <a:avLst/>
          </a:prstGeom>
          <a:solidFill>
            <a:srgbClr val="FFFFFF"/>
          </a:solidFill>
          <a:ln w="25400">
            <a:solidFill>
              <a:srgbClr val="B9E700"/>
            </a:solidFill>
            <a:miter lim="800000"/>
            <a:headEnd/>
            <a:tailEnd/>
          </a:ln>
          <a:effectLst>
            <a:outerShdw dist="63500" dir="2700000" algn="ctr" rotWithShape="0">
              <a:srgbClr val="000100">
                <a:alpha val="75000"/>
              </a:srgbClr>
            </a:outerShdw>
          </a:effectLst>
        </p:spPr>
        <p:txBody>
          <a:bodyPr lIns="0" tIns="0" rIns="40626" bIns="0"/>
          <a:lstStyle/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x = input[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y = 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func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(x);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output[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 = y;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</p:txBody>
      </p:sp>
      <p:sp>
        <p:nvSpPr>
          <p:cNvPr id="53387" name="Rectangle 139"/>
          <p:cNvSpPr>
            <a:spLocks/>
          </p:cNvSpPr>
          <p:nvPr/>
        </p:nvSpPr>
        <p:spPr bwMode="auto">
          <a:xfrm>
            <a:off x="4703088" y="4149090"/>
            <a:ext cx="1748790" cy="805815"/>
          </a:xfrm>
          <a:prstGeom prst="rect">
            <a:avLst/>
          </a:prstGeom>
          <a:solidFill>
            <a:srgbClr val="FFFFFF"/>
          </a:solidFill>
          <a:ln w="25400">
            <a:solidFill>
              <a:srgbClr val="B9E700"/>
            </a:solidFill>
            <a:miter lim="800000"/>
            <a:headEnd/>
            <a:tailEnd/>
          </a:ln>
          <a:effectLst>
            <a:outerShdw dist="63500" dir="2700000" algn="ctr" rotWithShape="0">
              <a:srgbClr val="000100">
                <a:alpha val="75000"/>
              </a:srgbClr>
            </a:outerShdw>
          </a:effectLst>
        </p:spPr>
        <p:txBody>
          <a:bodyPr lIns="0" tIns="0" rIns="40626" bIns="0"/>
          <a:lstStyle/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x = input[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y = 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func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(x);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output[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 = y;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</p:txBody>
      </p:sp>
      <p:sp>
        <p:nvSpPr>
          <p:cNvPr id="53388" name="Rectangle 140"/>
          <p:cNvSpPr>
            <a:spLocks/>
          </p:cNvSpPr>
          <p:nvPr/>
        </p:nvSpPr>
        <p:spPr bwMode="auto">
          <a:xfrm>
            <a:off x="7164467" y="4150162"/>
            <a:ext cx="1748790" cy="805815"/>
          </a:xfrm>
          <a:prstGeom prst="rect">
            <a:avLst/>
          </a:prstGeom>
          <a:solidFill>
            <a:srgbClr val="FFFFFF"/>
          </a:solidFill>
          <a:ln w="25400">
            <a:solidFill>
              <a:srgbClr val="B9E700"/>
            </a:solidFill>
            <a:miter lim="800000"/>
            <a:headEnd/>
            <a:tailEnd/>
          </a:ln>
          <a:effectLst>
            <a:outerShdw dist="63500" dir="2700000" algn="ctr" rotWithShape="0">
              <a:srgbClr val="000100">
                <a:alpha val="75000"/>
              </a:srgbClr>
            </a:outerShdw>
          </a:effectLst>
        </p:spPr>
        <p:txBody>
          <a:bodyPr lIns="0" tIns="0" rIns="40626" bIns="0"/>
          <a:lstStyle/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x = input[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float y = 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func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(x);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output[</a:t>
            </a:r>
            <a:r>
              <a:rPr lang="en-US" sz="800" b="1" dirty="0" err="1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threadID</a:t>
            </a: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] = y;</a:t>
            </a:r>
          </a:p>
          <a:p>
            <a:pPr marL="39634">
              <a:defRPr/>
            </a:pPr>
            <a:r>
              <a:rPr lang="en-US" sz="800" b="1" dirty="0">
                <a:solidFill>
                  <a:srgbClr val="000000"/>
                </a:solidFill>
                <a:latin typeface="Courier New" pitchFamily="96" charset="0"/>
                <a:ea typeface="ヒラギノ角ゴ ProN W3" pitchFamily="96" charset="-128"/>
                <a:cs typeface="Courier New" pitchFamily="96" charset="0"/>
                <a:sym typeface="Courier New" pitchFamily="96" charset="0"/>
              </a:rPr>
              <a:t>…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549275" y="1228712"/>
            <a:ext cx="10042525" cy="4252912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Arial Bold"/>
              </a:rPr>
              <a:t>Divide monolithic thread array into multiple blocks</a:t>
            </a:r>
          </a:p>
          <a:p>
            <a:pPr lvl="1"/>
            <a:r>
              <a:rPr lang="en-US" b="0" dirty="0" smtClean="0">
                <a:solidFill>
                  <a:srgbClr val="FFFFFF"/>
                </a:solidFill>
                <a:latin typeface="Arial Bold"/>
              </a:rPr>
              <a:t>Threads within a block cooperate via </a:t>
            </a:r>
            <a:r>
              <a:rPr lang="en-US" b="0" dirty="0" smtClean="0">
                <a:solidFill>
                  <a:srgbClr val="FF7D1C"/>
                </a:solidFill>
                <a:latin typeface="Arial Bold"/>
              </a:rPr>
              <a:t>shared memory</a:t>
            </a:r>
          </a:p>
          <a:p>
            <a:pPr lvl="1"/>
            <a:r>
              <a:rPr lang="en-US" b="0" dirty="0" smtClean="0">
                <a:latin typeface="Arial Bold"/>
              </a:rPr>
              <a:t>Threads in different blocks cannot cooperate</a:t>
            </a:r>
          </a:p>
          <a:p>
            <a:r>
              <a:rPr lang="en-US" b="0" dirty="0" smtClean="0"/>
              <a:t>Enables programs to </a:t>
            </a:r>
            <a:r>
              <a:rPr lang="en-US" b="0" dirty="0" smtClean="0">
                <a:solidFill>
                  <a:srgbClr val="FF7D1C"/>
                </a:solidFill>
              </a:rPr>
              <a:t>transparently scale</a:t>
            </a:r>
            <a:r>
              <a:rPr lang="en-US" b="0" dirty="0" smtClean="0"/>
              <a:t> to any number of processors</a:t>
            </a:r>
            <a:endParaRPr lang="en-GB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Transparent Scalability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408490"/>
            <a:ext cx="9875520" cy="461665"/>
          </a:xfr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dirty="0" smtClean="0"/>
              <a:t>Hardware is free to schedule thread blocks on any processor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51" y="2680336"/>
            <a:ext cx="2228850" cy="2690337"/>
            <a:chOff x="542" y="1649"/>
            <a:chExt cx="1170" cy="188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91" y="1649"/>
              <a:ext cx="1021" cy="419"/>
              <a:chOff x="691" y="1737"/>
              <a:chExt cx="1021" cy="419"/>
            </a:xfrm>
          </p:grpSpPr>
          <p:sp>
            <p:nvSpPr>
              <p:cNvPr id="401501" name="Text Box 6"/>
              <p:cNvSpPr txBox="1">
                <a:spLocks noChangeArrowheads="1"/>
              </p:cNvSpPr>
              <p:nvPr/>
            </p:nvSpPr>
            <p:spPr bwMode="auto">
              <a:xfrm>
                <a:off x="691" y="1737"/>
                <a:ext cx="102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Device</a:t>
                </a:r>
              </a:p>
            </p:txBody>
          </p:sp>
          <p:sp>
            <p:nvSpPr>
              <p:cNvPr id="401502" name="Text Box 7"/>
              <p:cNvSpPr txBox="1">
                <a:spLocks noChangeArrowheads="1"/>
              </p:cNvSpPr>
              <p:nvPr/>
            </p:nvSpPr>
            <p:spPr bwMode="auto">
              <a:xfrm>
                <a:off x="727" y="190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401503" name="Text Box 8"/>
              <p:cNvSpPr txBox="1">
                <a:spLocks noChangeArrowheads="1"/>
              </p:cNvSpPr>
              <p:nvPr/>
            </p:nvSpPr>
            <p:spPr bwMode="auto">
              <a:xfrm>
                <a:off x="1212" y="190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42" y="2241"/>
              <a:ext cx="1162" cy="1291"/>
              <a:chOff x="542" y="2321"/>
              <a:chExt cx="1162" cy="1291"/>
            </a:xfrm>
          </p:grpSpPr>
          <p:sp>
            <p:nvSpPr>
              <p:cNvPr id="401468" name="Line 10"/>
              <p:cNvSpPr>
                <a:spLocks noChangeShapeType="1"/>
              </p:cNvSpPr>
              <p:nvPr/>
            </p:nvSpPr>
            <p:spPr bwMode="auto">
              <a:xfrm>
                <a:off x="542" y="2321"/>
                <a:ext cx="1" cy="12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83" y="2321"/>
                <a:ext cx="1021" cy="291"/>
                <a:chOff x="1843" y="2745"/>
                <a:chExt cx="1021" cy="291"/>
              </a:xfrm>
            </p:grpSpPr>
            <p:sp>
              <p:nvSpPr>
                <p:cNvPr id="40149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9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500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0</a:t>
                    </a:r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9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9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1</a:t>
                    </a:r>
                  </a:p>
                </p:txBody>
              </p:sp>
            </p:grp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683" y="2654"/>
                <a:ext cx="1021" cy="291"/>
                <a:chOff x="1843" y="2745"/>
                <a:chExt cx="1021" cy="291"/>
              </a:xfrm>
            </p:grpSpPr>
            <p:sp>
              <p:nvSpPr>
                <p:cNvPr id="40148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9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2</a:t>
                    </a:r>
                  </a:p>
                </p:txBody>
              </p: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9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9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3</a:t>
                    </a:r>
                  </a:p>
                </p:txBody>
              </p:sp>
            </p:grp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83" y="2987"/>
                <a:ext cx="1021" cy="291"/>
                <a:chOff x="1843" y="2745"/>
                <a:chExt cx="1021" cy="291"/>
              </a:xfrm>
            </p:grpSpPr>
            <p:sp>
              <p:nvSpPr>
                <p:cNvPr id="4014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8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86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4</a:t>
                    </a: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83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8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5</a:t>
                    </a:r>
                  </a:p>
                </p:txBody>
              </p:sp>
            </p:grp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683" y="3321"/>
                <a:ext cx="1021" cy="291"/>
                <a:chOff x="1843" y="2745"/>
                <a:chExt cx="1021" cy="291"/>
              </a:xfrm>
            </p:grpSpPr>
            <p:sp>
              <p:nvSpPr>
                <p:cNvPr id="40147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7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79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6</a:t>
                    </a:r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401476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7D1C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401477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sz="1200" b="1" dirty="0">
                        <a:solidFill>
                          <a:srgbClr val="003300"/>
                        </a:solidFill>
                      </a:rPr>
                      <a:t>Block 7</a:t>
                    </a:r>
                  </a:p>
                </p:txBody>
              </p:sp>
            </p:grpSp>
          </p:grpSp>
        </p:grp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3720466" y="2508886"/>
            <a:ext cx="1765934" cy="1513047"/>
            <a:chOff x="2233" y="1609"/>
            <a:chExt cx="927" cy="1059"/>
          </a:xfrm>
        </p:grpSpPr>
        <p:sp>
          <p:nvSpPr>
            <p:cNvPr id="401452" name="Text Box 44"/>
            <p:cNvSpPr txBox="1">
              <a:spLocks noChangeArrowheads="1"/>
            </p:cNvSpPr>
            <p:nvPr/>
          </p:nvSpPr>
          <p:spPr bwMode="auto">
            <a:xfrm>
              <a:off x="2233" y="1609"/>
              <a:ext cx="927" cy="105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Kernel grid</a:t>
              </a:r>
            </a:p>
          </p:txBody>
        </p: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2279" y="1809"/>
              <a:ext cx="835" cy="805"/>
              <a:chOff x="2353" y="1809"/>
              <a:chExt cx="835" cy="805"/>
            </a:xfrm>
          </p:grpSpPr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2353" y="1809"/>
                <a:ext cx="835" cy="173"/>
                <a:chOff x="2257" y="1809"/>
                <a:chExt cx="835" cy="173"/>
              </a:xfrm>
            </p:grpSpPr>
            <p:sp>
              <p:nvSpPr>
                <p:cNvPr id="40146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0</a:t>
                  </a:r>
                </a:p>
              </p:txBody>
            </p:sp>
            <p:sp>
              <p:nvSpPr>
                <p:cNvPr id="40146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1</a:t>
                  </a: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2353" y="2019"/>
                <a:ext cx="835" cy="173"/>
                <a:chOff x="2257" y="1809"/>
                <a:chExt cx="835" cy="173"/>
              </a:xfrm>
            </p:grpSpPr>
            <p:sp>
              <p:nvSpPr>
                <p:cNvPr id="4014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2</a:t>
                  </a:r>
                </a:p>
              </p:txBody>
            </p:sp>
            <p:sp>
              <p:nvSpPr>
                <p:cNvPr id="4014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3</a:t>
                  </a:r>
                </a:p>
              </p:txBody>
            </p:sp>
          </p:grpSp>
          <p:grpSp>
            <p:nvGrpSpPr>
              <p:cNvPr id="21" name="Group 52"/>
              <p:cNvGrpSpPr>
                <a:grpSpLocks/>
              </p:cNvGrpSpPr>
              <p:nvPr/>
            </p:nvGrpSpPr>
            <p:grpSpPr bwMode="auto">
              <a:xfrm>
                <a:off x="2353" y="2230"/>
                <a:ext cx="835" cy="173"/>
                <a:chOff x="2257" y="1809"/>
                <a:chExt cx="835" cy="173"/>
              </a:xfrm>
            </p:grpSpPr>
            <p:sp>
              <p:nvSpPr>
                <p:cNvPr id="40146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4</a:t>
                  </a:r>
                </a:p>
              </p:txBody>
            </p:sp>
            <p:sp>
              <p:nvSpPr>
                <p:cNvPr id="40146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5</a:t>
                  </a:r>
                </a:p>
              </p:txBody>
            </p:sp>
          </p:grpSp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2353" y="2441"/>
                <a:ext cx="835" cy="173"/>
                <a:chOff x="2257" y="1809"/>
                <a:chExt cx="835" cy="173"/>
              </a:xfrm>
            </p:grpSpPr>
            <p:sp>
              <p:nvSpPr>
                <p:cNvPr id="40145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6</a:t>
                  </a:r>
                </a:p>
              </p:txBody>
            </p:sp>
            <p:sp>
              <p:nvSpPr>
                <p:cNvPr id="40145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7</a:t>
                  </a:r>
                </a:p>
              </p:txBody>
            </p:sp>
          </p:grpSp>
        </p:grpSp>
      </p:grp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6760846" y="2680335"/>
            <a:ext cx="4011930" cy="1741647"/>
            <a:chOff x="3661" y="1649"/>
            <a:chExt cx="2106" cy="1219"/>
          </a:xfrm>
        </p:grpSpPr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3661" y="1649"/>
              <a:ext cx="1981" cy="419"/>
              <a:chOff x="3643" y="1817"/>
              <a:chExt cx="1981" cy="419"/>
            </a:xfrm>
          </p:grpSpPr>
          <p:sp>
            <p:nvSpPr>
              <p:cNvPr id="401447" name="Text Box 60"/>
              <p:cNvSpPr txBox="1">
                <a:spLocks noChangeArrowheads="1"/>
              </p:cNvSpPr>
              <p:nvPr/>
            </p:nvSpPr>
            <p:spPr bwMode="auto">
              <a:xfrm>
                <a:off x="3643" y="1817"/>
                <a:ext cx="198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Device</a:t>
                </a:r>
              </a:p>
            </p:txBody>
          </p:sp>
          <p:sp>
            <p:nvSpPr>
              <p:cNvPr id="401448" name="Text Box 61"/>
              <p:cNvSpPr txBox="1">
                <a:spLocks noChangeArrowheads="1"/>
              </p:cNvSpPr>
              <p:nvPr/>
            </p:nvSpPr>
            <p:spPr bwMode="auto">
              <a:xfrm>
                <a:off x="3679" y="198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401449" name="Text Box 62"/>
              <p:cNvSpPr txBox="1">
                <a:spLocks noChangeArrowheads="1"/>
              </p:cNvSpPr>
              <p:nvPr/>
            </p:nvSpPr>
            <p:spPr bwMode="auto">
              <a:xfrm>
                <a:off x="4164" y="198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401450" name="Text Box 63"/>
              <p:cNvSpPr txBox="1">
                <a:spLocks noChangeArrowheads="1"/>
              </p:cNvSpPr>
              <p:nvPr/>
            </p:nvSpPr>
            <p:spPr bwMode="auto">
              <a:xfrm>
                <a:off x="4649" y="198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401451" name="Text Box 64"/>
              <p:cNvSpPr txBox="1">
                <a:spLocks noChangeArrowheads="1"/>
              </p:cNvSpPr>
              <p:nvPr/>
            </p:nvSpPr>
            <p:spPr bwMode="auto">
              <a:xfrm>
                <a:off x="5135" y="1981"/>
                <a:ext cx="461" cy="230"/>
              </a:xfrm>
              <a:prstGeom prst="rect">
                <a:avLst/>
              </a:prstGeom>
              <a:solidFill>
                <a:srgbClr val="FF7D1C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25" name="Group 65"/>
            <p:cNvGrpSpPr>
              <a:grpSpLocks/>
            </p:cNvGrpSpPr>
            <p:nvPr/>
          </p:nvGrpSpPr>
          <p:grpSpPr bwMode="auto">
            <a:xfrm>
              <a:off x="3661" y="2241"/>
              <a:ext cx="1981" cy="291"/>
              <a:chOff x="3659" y="2649"/>
              <a:chExt cx="1981" cy="291"/>
            </a:xfrm>
          </p:grpSpPr>
          <p:sp>
            <p:nvSpPr>
              <p:cNvPr id="401434" name="Text Box 66"/>
              <p:cNvSpPr txBox="1">
                <a:spLocks noChangeArrowheads="1"/>
              </p:cNvSpPr>
              <p:nvPr/>
            </p:nvSpPr>
            <p:spPr bwMode="auto">
              <a:xfrm>
                <a:off x="3659" y="2649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3695" y="2685"/>
                <a:ext cx="461" cy="230"/>
                <a:chOff x="3775" y="2037"/>
                <a:chExt cx="461" cy="230"/>
              </a:xfrm>
            </p:grpSpPr>
            <p:sp>
              <p:nvSpPr>
                <p:cNvPr id="4014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4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0</a:t>
                  </a:r>
                </a:p>
              </p:txBody>
            </p:sp>
          </p:grpSp>
          <p:grpSp>
            <p:nvGrpSpPr>
              <p:cNvPr id="27" name="Group 70"/>
              <p:cNvGrpSpPr>
                <a:grpSpLocks/>
              </p:cNvGrpSpPr>
              <p:nvPr/>
            </p:nvGrpSpPr>
            <p:grpSpPr bwMode="auto">
              <a:xfrm>
                <a:off x="4180" y="2685"/>
                <a:ext cx="461" cy="230"/>
                <a:chOff x="3775" y="2037"/>
                <a:chExt cx="461" cy="230"/>
              </a:xfrm>
            </p:grpSpPr>
            <p:sp>
              <p:nvSpPr>
                <p:cNvPr id="40144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4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1</a:t>
                  </a:r>
                </a:p>
              </p:txBody>
            </p:sp>
          </p:grpSp>
          <p:grpSp>
            <p:nvGrpSpPr>
              <p:cNvPr id="28" name="Group 73"/>
              <p:cNvGrpSpPr>
                <a:grpSpLocks/>
              </p:cNvGrpSpPr>
              <p:nvPr/>
            </p:nvGrpSpPr>
            <p:grpSpPr bwMode="auto">
              <a:xfrm>
                <a:off x="4665" y="2685"/>
                <a:ext cx="461" cy="230"/>
                <a:chOff x="3775" y="2037"/>
                <a:chExt cx="461" cy="230"/>
              </a:xfrm>
            </p:grpSpPr>
            <p:sp>
              <p:nvSpPr>
                <p:cNvPr id="40144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42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2</a:t>
                  </a:r>
                </a:p>
              </p:txBody>
            </p:sp>
          </p:grpSp>
          <p:grpSp>
            <p:nvGrpSpPr>
              <p:cNvPr id="29" name="Group 76"/>
              <p:cNvGrpSpPr>
                <a:grpSpLocks/>
              </p:cNvGrpSpPr>
              <p:nvPr/>
            </p:nvGrpSpPr>
            <p:grpSpPr bwMode="auto">
              <a:xfrm>
                <a:off x="5151" y="2685"/>
                <a:ext cx="461" cy="230"/>
                <a:chOff x="3775" y="2037"/>
                <a:chExt cx="461" cy="230"/>
              </a:xfrm>
            </p:grpSpPr>
            <p:sp>
              <p:nvSpPr>
                <p:cNvPr id="40143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4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3</a:t>
                  </a:r>
                </a:p>
              </p:txBody>
            </p:sp>
          </p:grpSp>
        </p:grpSp>
        <p:grpSp>
          <p:nvGrpSpPr>
            <p:cNvPr id="30" name="Group 79"/>
            <p:cNvGrpSpPr>
              <a:grpSpLocks/>
            </p:cNvGrpSpPr>
            <p:nvPr/>
          </p:nvGrpSpPr>
          <p:grpSpPr bwMode="auto">
            <a:xfrm>
              <a:off x="3661" y="2569"/>
              <a:ext cx="1981" cy="291"/>
              <a:chOff x="3603" y="3225"/>
              <a:chExt cx="1981" cy="291"/>
            </a:xfrm>
          </p:grpSpPr>
          <p:sp>
            <p:nvSpPr>
              <p:cNvPr id="401421" name="Text Box 80"/>
              <p:cNvSpPr txBox="1">
                <a:spLocks noChangeArrowheads="1"/>
              </p:cNvSpPr>
              <p:nvPr/>
            </p:nvSpPr>
            <p:spPr bwMode="auto">
              <a:xfrm>
                <a:off x="3603" y="3225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Group 81"/>
              <p:cNvGrpSpPr>
                <a:grpSpLocks/>
              </p:cNvGrpSpPr>
              <p:nvPr/>
            </p:nvGrpSpPr>
            <p:grpSpPr bwMode="auto">
              <a:xfrm>
                <a:off x="3639" y="3261"/>
                <a:ext cx="461" cy="230"/>
                <a:chOff x="3775" y="2037"/>
                <a:chExt cx="461" cy="230"/>
              </a:xfrm>
            </p:grpSpPr>
            <p:sp>
              <p:nvSpPr>
                <p:cNvPr id="40143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3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4</a:t>
                  </a:r>
                </a:p>
              </p:txBody>
            </p:sp>
          </p:grpSp>
          <p:grpSp>
            <p:nvGrpSpPr>
              <p:cNvPr id="401408" name="Group 84"/>
              <p:cNvGrpSpPr>
                <a:grpSpLocks/>
              </p:cNvGrpSpPr>
              <p:nvPr/>
            </p:nvGrpSpPr>
            <p:grpSpPr bwMode="auto">
              <a:xfrm>
                <a:off x="4124" y="3261"/>
                <a:ext cx="461" cy="230"/>
                <a:chOff x="3775" y="2037"/>
                <a:chExt cx="461" cy="230"/>
              </a:xfrm>
            </p:grpSpPr>
            <p:sp>
              <p:nvSpPr>
                <p:cNvPr id="40143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3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5</a:t>
                  </a:r>
                </a:p>
              </p:txBody>
            </p:sp>
          </p:grpSp>
          <p:grpSp>
            <p:nvGrpSpPr>
              <p:cNvPr id="401409" name="Group 87"/>
              <p:cNvGrpSpPr>
                <a:grpSpLocks/>
              </p:cNvGrpSpPr>
              <p:nvPr/>
            </p:nvGrpSpPr>
            <p:grpSpPr bwMode="auto">
              <a:xfrm>
                <a:off x="4609" y="3261"/>
                <a:ext cx="461" cy="230"/>
                <a:chOff x="3775" y="2037"/>
                <a:chExt cx="461" cy="230"/>
              </a:xfrm>
            </p:grpSpPr>
            <p:sp>
              <p:nvSpPr>
                <p:cNvPr id="40142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2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6</a:t>
                  </a:r>
                </a:p>
              </p:txBody>
            </p:sp>
          </p:grpSp>
          <p:grpSp>
            <p:nvGrpSpPr>
              <p:cNvPr id="401412" name="Group 90"/>
              <p:cNvGrpSpPr>
                <a:grpSpLocks/>
              </p:cNvGrpSpPr>
              <p:nvPr/>
            </p:nvGrpSpPr>
            <p:grpSpPr bwMode="auto">
              <a:xfrm>
                <a:off x="5095" y="3261"/>
                <a:ext cx="461" cy="230"/>
                <a:chOff x="3775" y="2037"/>
                <a:chExt cx="461" cy="230"/>
              </a:xfrm>
            </p:grpSpPr>
            <p:sp>
              <p:nvSpPr>
                <p:cNvPr id="40142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7D1C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0142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</a:rPr>
                    <a:t>Block 7</a:t>
                  </a:r>
                </a:p>
              </p:txBody>
            </p:sp>
          </p:grpSp>
        </p:grpSp>
        <p:sp>
          <p:nvSpPr>
            <p:cNvPr id="401420" name="Line 93"/>
            <p:cNvSpPr>
              <a:spLocks noChangeShapeType="1"/>
            </p:cNvSpPr>
            <p:nvPr/>
          </p:nvSpPr>
          <p:spPr bwMode="auto">
            <a:xfrm>
              <a:off x="5767" y="2249"/>
              <a:ext cx="0" cy="6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1415" name="Line 94"/>
          <p:cNvSpPr>
            <a:spLocks noChangeShapeType="1"/>
          </p:cNvSpPr>
          <p:nvPr/>
        </p:nvSpPr>
        <p:spPr bwMode="auto">
          <a:xfrm flipH="1">
            <a:off x="2621280" y="3101817"/>
            <a:ext cx="990600" cy="41148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01416" name="Line 95"/>
          <p:cNvSpPr>
            <a:spLocks noChangeShapeType="1"/>
          </p:cNvSpPr>
          <p:nvPr/>
        </p:nvSpPr>
        <p:spPr bwMode="auto">
          <a:xfrm>
            <a:off x="5654040" y="3101817"/>
            <a:ext cx="990600" cy="41148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blocks: GPU scalability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326130" y="1028700"/>
            <a:ext cx="3768686" cy="2318861"/>
            <a:chOff x="2684" y="1134"/>
            <a:chExt cx="2340" cy="1440"/>
          </a:xfrm>
        </p:grpSpPr>
        <p:graphicFrame>
          <p:nvGraphicFramePr>
            <p:cNvPr id="236549" name="Object 5"/>
            <p:cNvGraphicFramePr>
              <a:graphicFrameLocks noChangeAspect="1"/>
            </p:cNvGraphicFramePr>
            <p:nvPr/>
          </p:nvGraphicFramePr>
          <p:xfrm>
            <a:off x="2684" y="1134"/>
            <a:ext cx="2340" cy="1440"/>
          </p:xfrm>
          <a:graphic>
            <a:graphicData uri="http://schemas.openxmlformats.org/presentationml/2006/ole">
              <p:oleObj spid="_x0000_s3076" name="Visio" r:id="rId3" imgW="9974732" imgH="6138277" progId="">
                <p:embed/>
              </p:oleObj>
            </a:graphicData>
          </a:graphic>
        </p:graphicFrame>
        <p:sp>
          <p:nvSpPr>
            <p:cNvPr id="236558" name="Text Box 16"/>
            <p:cNvSpPr txBox="1">
              <a:spLocks noChangeArrowheads="1"/>
            </p:cNvSpPr>
            <p:nvPr/>
          </p:nvSpPr>
          <p:spPr bwMode="invGray">
            <a:xfrm>
              <a:off x="3138" y="1134"/>
              <a:ext cx="129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G80: </a:t>
              </a:r>
              <a:r>
                <a:rPr lang="en-US" b="1" dirty="0" smtClean="0"/>
                <a:t>128 </a:t>
              </a:r>
              <a:r>
                <a:rPr lang="en-US" b="1" dirty="0"/>
                <a:t>Cores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5360" y="1851660"/>
            <a:ext cx="2484247" cy="3085029"/>
            <a:chOff x="242" y="1246"/>
            <a:chExt cx="1151" cy="1430"/>
          </a:xfrm>
        </p:grpSpPr>
        <p:graphicFrame>
          <p:nvGraphicFramePr>
            <p:cNvPr id="236550" name="Object 6"/>
            <p:cNvGraphicFramePr>
              <a:graphicFrameLocks noChangeAspect="1"/>
            </p:cNvGraphicFramePr>
            <p:nvPr/>
          </p:nvGraphicFramePr>
          <p:xfrm>
            <a:off x="385" y="1246"/>
            <a:ext cx="1008" cy="1430"/>
          </p:xfrm>
          <a:graphic>
            <a:graphicData uri="http://schemas.openxmlformats.org/presentationml/2006/ole">
              <p:oleObj spid="_x0000_s3075" name="Visio" r:id="rId4" imgW="4401464" imgH="6246464" progId="">
                <p:embed/>
              </p:oleObj>
            </a:graphicData>
          </a:graphic>
        </p:graphicFrame>
        <p:sp>
          <p:nvSpPr>
            <p:cNvPr id="236557" name="Text Box 17"/>
            <p:cNvSpPr txBox="1">
              <a:spLocks noChangeArrowheads="1"/>
            </p:cNvSpPr>
            <p:nvPr/>
          </p:nvSpPr>
          <p:spPr bwMode="invGray">
            <a:xfrm>
              <a:off x="242" y="1345"/>
              <a:ext cx="85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G84: 32 </a:t>
              </a:r>
              <a:r>
                <a:rPr lang="en-US" b="1" dirty="0"/>
                <a:t>Cores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08910" y="2314575"/>
            <a:ext cx="8121373" cy="3627239"/>
            <a:chOff x="4013200" y="3429000"/>
            <a:chExt cx="12031509" cy="5373687"/>
          </a:xfrm>
        </p:grpSpPr>
        <p:graphicFrame>
          <p:nvGraphicFramePr>
            <p:cNvPr id="236551" name="Object 7"/>
            <p:cNvGraphicFramePr>
              <a:graphicFrameLocks noChangeAspect="1"/>
            </p:cNvGraphicFramePr>
            <p:nvPr/>
          </p:nvGraphicFramePr>
          <p:xfrm>
            <a:off x="4013200" y="3429000"/>
            <a:ext cx="12031509" cy="5373687"/>
          </p:xfrm>
          <a:graphic>
            <a:graphicData uri="http://schemas.openxmlformats.org/presentationml/2006/ole">
              <p:oleObj spid="_x0000_s3074" name="Visio" r:id="rId5" imgW="17041673" imgH="7612105" progId="">
                <p:embed/>
              </p:oleObj>
            </a:graphicData>
          </a:graphic>
        </p:graphicFrame>
        <p:sp>
          <p:nvSpPr>
            <p:cNvPr id="236556" name="Text Box 18"/>
            <p:cNvSpPr txBox="1">
              <a:spLocks noChangeArrowheads="1"/>
            </p:cNvSpPr>
            <p:nvPr/>
          </p:nvSpPr>
          <p:spPr bwMode="invGray">
            <a:xfrm>
              <a:off x="11023511" y="4876800"/>
              <a:ext cx="3706096" cy="54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GT200: 240 SP Cores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47650"/>
            <a:ext cx="9204325" cy="591369"/>
          </a:xfrm>
        </p:spPr>
        <p:txBody>
          <a:bodyPr lIns="97972" tIns="48985" rIns="97972" bIns="48985">
            <a:spAutoFit/>
          </a:bodyPr>
          <a:lstStyle/>
          <a:p>
            <a:pPr eaLnBrk="1" hangingPunct="1"/>
            <a:r>
              <a:rPr lang="en-US" dirty="0" smtClean="0"/>
              <a:t>Hierarchy of Threads</a:t>
            </a:r>
          </a:p>
        </p:txBody>
      </p:sp>
      <p:sp>
        <p:nvSpPr>
          <p:cNvPr id="844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2005" y="821889"/>
            <a:ext cx="6360795" cy="3447216"/>
          </a:xfrm>
        </p:spPr>
        <p:txBody>
          <a:bodyPr lIns="97972" tIns="48985" rIns="97972" bIns="48985"/>
          <a:lstStyle/>
          <a:p>
            <a:pPr marL="308610" indent="-308610">
              <a:lnSpc>
                <a:spcPct val="90000"/>
              </a:lnSpc>
            </a:pPr>
            <a:r>
              <a:rPr lang="en-US" sz="2000" dirty="0" smtClean="0"/>
              <a:t>Thread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Computes result elements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Thread id number</a:t>
            </a:r>
          </a:p>
          <a:p>
            <a:pPr marL="308610" indent="-308610">
              <a:lnSpc>
                <a:spcPct val="90000"/>
              </a:lnSpc>
            </a:pPr>
            <a:r>
              <a:rPr lang="en-US" sz="2000" dirty="0" smtClean="0"/>
              <a:t>Thread Block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Runs on one SM, shared </a:t>
            </a:r>
            <a:r>
              <a:rPr lang="en-US" sz="1600" dirty="0" err="1" smtClean="0"/>
              <a:t>mem</a:t>
            </a:r>
            <a:endParaRPr lang="en-US" sz="1600" dirty="0" smtClean="0"/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1 to 512 threads per block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Block id number</a:t>
            </a:r>
          </a:p>
          <a:p>
            <a:pPr marL="308610" indent="-308610">
              <a:lnSpc>
                <a:spcPct val="90000"/>
              </a:lnSpc>
            </a:pPr>
            <a:r>
              <a:rPr lang="en-US" sz="2000" dirty="0" smtClean="0"/>
              <a:t>Grid of Blocks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Holds complete computation task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One to many blocks per Grid</a:t>
            </a:r>
          </a:p>
          <a:p>
            <a:pPr marL="308610" indent="-308610">
              <a:lnSpc>
                <a:spcPct val="90000"/>
              </a:lnSpc>
            </a:pPr>
            <a:r>
              <a:rPr lang="en-US" sz="2000" dirty="0" smtClean="0"/>
              <a:t>Sequential Grids</a:t>
            </a:r>
          </a:p>
          <a:p>
            <a:pPr marL="657939" lvl="1" indent="-272177">
              <a:lnSpc>
                <a:spcPct val="90000"/>
              </a:lnSpc>
            </a:pPr>
            <a:r>
              <a:rPr lang="en-US" sz="1600" dirty="0" smtClean="0"/>
              <a:t>Compute sequential problem steps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2218" y="950476"/>
            <a:ext cx="1235751" cy="1650206"/>
            <a:chOff x="316" y="760"/>
            <a:chExt cx="649" cy="1155"/>
          </a:xfrm>
        </p:grpSpPr>
        <p:sp>
          <p:nvSpPr>
            <p:cNvPr id="844881" name="Freeform 5"/>
            <p:cNvSpPr>
              <a:spLocks noChangeAspect="1"/>
            </p:cNvSpPr>
            <p:nvPr/>
          </p:nvSpPr>
          <p:spPr bwMode="auto">
            <a:xfrm>
              <a:off x="575" y="1057"/>
              <a:ext cx="132" cy="858"/>
            </a:xfrm>
            <a:custGeom>
              <a:avLst/>
              <a:gdLst>
                <a:gd name="T0" fmla="*/ 4 w 208"/>
                <a:gd name="T1" fmla="*/ 0 h 1536"/>
                <a:gd name="T2" fmla="*/ 13 w 208"/>
                <a:gd name="T3" fmla="*/ 6 h 1536"/>
                <a:gd name="T4" fmla="*/ 1 w 208"/>
                <a:gd name="T5" fmla="*/ 10 h 1536"/>
                <a:gd name="T6" fmla="*/ 10 w 208"/>
                <a:gd name="T7" fmla="*/ 16 h 1536"/>
                <a:gd name="T8" fmla="*/ 1 w 208"/>
                <a:gd name="T9" fmla="*/ 22 h 1536"/>
                <a:gd name="T10" fmla="*/ 10 w 208"/>
                <a:gd name="T11" fmla="*/ 25 h 1536"/>
                <a:gd name="T12" fmla="*/ 4 w 208"/>
                <a:gd name="T13" fmla="*/ 29 h 1536"/>
                <a:gd name="T14" fmla="*/ 10 w 208"/>
                <a:gd name="T15" fmla="*/ 34 h 1536"/>
                <a:gd name="T16" fmla="*/ 1 w 208"/>
                <a:gd name="T17" fmla="*/ 38 h 1536"/>
                <a:gd name="T18" fmla="*/ 7 w 208"/>
                <a:gd name="T19" fmla="*/ 41 h 1536"/>
                <a:gd name="T20" fmla="*/ 4 w 208"/>
                <a:gd name="T21" fmla="*/ 47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lIns="145143" tIns="72571" rIns="145143" bIns="72571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500" dirty="0"/>
            </a:p>
          </p:txBody>
        </p:sp>
        <p:sp>
          <p:nvSpPr>
            <p:cNvPr id="844882" name="Text Box 6"/>
            <p:cNvSpPr txBox="1">
              <a:spLocks noChangeArrowheads="1"/>
            </p:cNvSpPr>
            <p:nvPr/>
          </p:nvSpPr>
          <p:spPr bwMode="auto">
            <a:xfrm>
              <a:off x="316" y="760"/>
              <a:ext cx="649" cy="3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45143" tIns="72571" rIns="145143" bIns="72571">
              <a:spAutoFit/>
            </a:bodyPr>
            <a:lstStyle/>
            <a:p>
              <a:pPr algn="ctr" defTabSz="979408"/>
              <a:r>
                <a:rPr lang="en-US" sz="2200" b="1" dirty="0">
                  <a:solidFill>
                    <a:srgbClr val="FFFF00"/>
                  </a:solidFill>
                </a:rPr>
                <a:t>Thread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61649" y="1818442"/>
            <a:ext cx="2054186" cy="1953458"/>
            <a:chOff x="925" y="1273"/>
            <a:chExt cx="1078" cy="136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25" y="1570"/>
              <a:ext cx="1078" cy="1070"/>
              <a:chOff x="925" y="1570"/>
              <a:chExt cx="1078" cy="1070"/>
            </a:xfrm>
          </p:grpSpPr>
          <p:sp>
            <p:nvSpPr>
              <p:cNvPr id="844868" name="Text Box 9"/>
              <p:cNvSpPr txBox="1">
                <a:spLocks noChangeArrowheads="1"/>
              </p:cNvSpPr>
              <p:nvPr/>
            </p:nvSpPr>
            <p:spPr bwMode="auto">
              <a:xfrm>
                <a:off x="925" y="1570"/>
                <a:ext cx="1078" cy="10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r>
                  <a:rPr lang="en-US" sz="1700" dirty="0">
                    <a:latin typeface="Tahoma" pitchFamily="34" charset="0"/>
                  </a:rPr>
                  <a:t>t0 t1 t2 … tm</a:t>
                </a:r>
                <a:endParaRPr lang="en-US" sz="1700" dirty="0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061" y="1780"/>
                <a:ext cx="806" cy="773"/>
                <a:chOff x="1045" y="1780"/>
                <a:chExt cx="806" cy="773"/>
              </a:xfrm>
            </p:grpSpPr>
            <p:sp>
              <p:nvSpPr>
                <p:cNvPr id="844870" name="Freeform 1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1" name="Freeform 1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2" name="Freeform 1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3" name="Freeform 1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4" name="Freeform 1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5" name="Freeform 1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6" name="Freeform 1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7" name="Freeform 1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8" name="Freeform 1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79" name="Freeform 2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4880" name="Freeform 2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lg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sp>
          <p:nvSpPr>
            <p:cNvPr id="844867" name="Text Box 22"/>
            <p:cNvSpPr txBox="1">
              <a:spLocks noChangeArrowheads="1"/>
            </p:cNvSpPr>
            <p:nvPr/>
          </p:nvSpPr>
          <p:spPr bwMode="auto">
            <a:xfrm>
              <a:off x="1189" y="1273"/>
              <a:ext cx="558" cy="33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45143" tIns="72571" rIns="145143" bIns="72571">
              <a:spAutoFit/>
            </a:bodyPr>
            <a:lstStyle/>
            <a:p>
              <a:pPr algn="ctr" defTabSz="979408"/>
              <a:r>
                <a:rPr lang="en-US" sz="2200" b="1" dirty="0">
                  <a:solidFill>
                    <a:srgbClr val="FFFF00"/>
                  </a:solidFill>
                </a:rPr>
                <a:t>Block</a:t>
              </a:r>
            </a:p>
          </p:txBody>
        </p:sp>
      </p:grpSp>
      <p:sp>
        <p:nvSpPr>
          <p:cNvPr id="844805" name="Text Box 24"/>
          <p:cNvSpPr txBox="1">
            <a:spLocks noChangeArrowheads="1"/>
          </p:cNvSpPr>
          <p:nvPr/>
        </p:nvSpPr>
        <p:spPr bwMode="auto">
          <a:xfrm>
            <a:off x="2836427" y="4277677"/>
            <a:ext cx="778145" cy="43748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7972" tIns="48985" rIns="97972" bIns="48985">
            <a:spAutoFit/>
          </a:bodyPr>
          <a:lstStyle/>
          <a:p>
            <a:pPr algn="ctr" defTabSz="979408"/>
            <a:r>
              <a:rPr lang="en-US" sz="2200" b="1" dirty="0">
                <a:solidFill>
                  <a:srgbClr val="FFFF00"/>
                </a:solidFill>
              </a:rPr>
              <a:t>Grid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661761" y="4681657"/>
            <a:ext cx="5851803" cy="1186219"/>
            <a:chOff x="1958" y="3168"/>
            <a:chExt cx="3655" cy="988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037" y="3235"/>
              <a:ext cx="3497" cy="854"/>
              <a:chOff x="2037" y="3238"/>
              <a:chExt cx="3497" cy="854"/>
            </a:xfrm>
          </p:grpSpPr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2037" y="3238"/>
                <a:ext cx="671" cy="854"/>
                <a:chOff x="2037" y="3238"/>
                <a:chExt cx="671" cy="854"/>
              </a:xfrm>
            </p:grpSpPr>
            <p:sp>
              <p:nvSpPr>
                <p:cNvPr id="844853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037" y="3238"/>
                  <a:ext cx="671" cy="85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tIns="72571" rIns="0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r>
                    <a:rPr lang="en-US" sz="2000" dirty="0">
                      <a:latin typeface="Tahoma" pitchFamily="34" charset="0"/>
                    </a:rPr>
                    <a:t>Bl. 0</a:t>
                  </a:r>
                  <a:endParaRPr lang="en-US" sz="2000" dirty="0"/>
                </a:p>
              </p:txBody>
            </p:sp>
            <p:grpSp>
              <p:nvGrpSpPr>
                <p:cNvPr id="9" name="Group 29"/>
                <p:cNvGrpSpPr>
                  <a:grpSpLocks/>
                </p:cNvGrpSpPr>
                <p:nvPr/>
              </p:nvGrpSpPr>
              <p:grpSpPr bwMode="auto">
                <a:xfrm>
                  <a:off x="2122" y="3470"/>
                  <a:ext cx="501" cy="562"/>
                  <a:chOff x="2112" y="3390"/>
                  <a:chExt cx="501" cy="562"/>
                </a:xfrm>
              </p:grpSpPr>
              <p:sp>
                <p:nvSpPr>
                  <p:cNvPr id="844855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112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6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156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7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197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8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37" y="3390"/>
                    <a:ext cx="92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2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27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319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2360" y="3390"/>
                    <a:ext cx="90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0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2400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2441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2482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6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522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</p:grpSp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2816" y="3238"/>
                <a:ext cx="671" cy="854"/>
                <a:chOff x="2846" y="3238"/>
                <a:chExt cx="671" cy="854"/>
              </a:xfrm>
            </p:grpSpPr>
            <p:sp>
              <p:nvSpPr>
                <p:cNvPr id="844840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46" y="3238"/>
                  <a:ext cx="671" cy="85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tIns="72571" rIns="0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r>
                    <a:rPr lang="en-US" sz="2000" dirty="0">
                      <a:latin typeface="Tahoma" pitchFamily="34" charset="0"/>
                    </a:rPr>
                    <a:t>Bl. 1</a:t>
                  </a:r>
                  <a:endParaRPr lang="en-US" sz="2000" dirty="0"/>
                </a:p>
              </p:txBody>
            </p: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2931" y="3470"/>
                  <a:ext cx="501" cy="562"/>
                  <a:chOff x="2921" y="3390"/>
                  <a:chExt cx="501" cy="562"/>
                </a:xfrm>
              </p:grpSpPr>
              <p:sp>
                <p:nvSpPr>
                  <p:cNvPr id="84484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2921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2965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3006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3046" y="3390"/>
                    <a:ext cx="92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2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3087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312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169" y="3390"/>
                    <a:ext cx="90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0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49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3209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0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250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1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3291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52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3331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</p:grpSp>
          </p:grp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3595" y="3238"/>
                <a:ext cx="671" cy="854"/>
                <a:chOff x="3655" y="3238"/>
                <a:chExt cx="671" cy="854"/>
              </a:xfrm>
            </p:grpSpPr>
            <p:sp>
              <p:nvSpPr>
                <p:cNvPr id="844827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55" y="3238"/>
                  <a:ext cx="671" cy="85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tIns="72571" rIns="0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r>
                    <a:rPr lang="en-US" sz="2000" dirty="0">
                      <a:latin typeface="Tahoma" pitchFamily="34" charset="0"/>
                    </a:rPr>
                    <a:t>Bl. 2</a:t>
                  </a:r>
                  <a:endParaRPr lang="en-US" sz="2000" dirty="0"/>
                </a:p>
              </p:txBody>
            </p:sp>
            <p:grpSp>
              <p:nvGrpSpPr>
                <p:cNvPr id="13" name="Group 57"/>
                <p:cNvGrpSpPr>
                  <a:grpSpLocks/>
                </p:cNvGrpSpPr>
                <p:nvPr/>
              </p:nvGrpSpPr>
              <p:grpSpPr bwMode="auto">
                <a:xfrm>
                  <a:off x="3740" y="3470"/>
                  <a:ext cx="501" cy="562"/>
                  <a:chOff x="3730" y="3390"/>
                  <a:chExt cx="501" cy="562"/>
                </a:xfrm>
              </p:grpSpPr>
              <p:sp>
                <p:nvSpPr>
                  <p:cNvPr id="844829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3730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0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3774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1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3815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2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3855" y="3390"/>
                    <a:ext cx="92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2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3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3896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4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3937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5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3978" y="3390"/>
                    <a:ext cx="90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0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6" name="Freeform 65"/>
                  <p:cNvSpPr>
                    <a:spLocks noChangeAspect="1"/>
                  </p:cNvSpPr>
                  <p:nvPr/>
                </p:nvSpPr>
                <p:spPr bwMode="auto">
                  <a:xfrm>
                    <a:off x="401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7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4059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8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4100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39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4140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</p:grp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>
                <a:off x="4863" y="3238"/>
                <a:ext cx="671" cy="854"/>
                <a:chOff x="4863" y="3238"/>
                <a:chExt cx="671" cy="854"/>
              </a:xfrm>
            </p:grpSpPr>
            <p:sp>
              <p:nvSpPr>
                <p:cNvPr id="844814" name="Text Box 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63" y="3238"/>
                  <a:ext cx="671" cy="85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tIns="72571" rIns="0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r>
                    <a:rPr lang="en-US" sz="2000" dirty="0">
                      <a:latin typeface="Tahoma" pitchFamily="34" charset="0"/>
                    </a:rPr>
                    <a:t>Bl. n</a:t>
                  </a:r>
                  <a:endParaRPr lang="en-US" sz="2000" dirty="0"/>
                </a:p>
              </p:txBody>
            </p:sp>
            <p:grpSp>
              <p:nvGrpSpPr>
                <p:cNvPr id="15" name="Group 71"/>
                <p:cNvGrpSpPr>
                  <a:grpSpLocks/>
                </p:cNvGrpSpPr>
                <p:nvPr/>
              </p:nvGrpSpPr>
              <p:grpSpPr bwMode="auto">
                <a:xfrm>
                  <a:off x="4948" y="3470"/>
                  <a:ext cx="501" cy="562"/>
                  <a:chOff x="4938" y="3390"/>
                  <a:chExt cx="501" cy="562"/>
                </a:xfrm>
              </p:grpSpPr>
              <p:sp>
                <p:nvSpPr>
                  <p:cNvPr id="844816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493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17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4982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18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5023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19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5063" y="3390"/>
                    <a:ext cx="92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2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0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5104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1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5145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2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5186" y="3390"/>
                    <a:ext cx="90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0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5226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4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5267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5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530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  <p:sp>
                <p:nvSpPr>
                  <p:cNvPr id="844826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5348" y="3390"/>
                    <a:ext cx="91" cy="562"/>
                  </a:xfrm>
                  <a:custGeom>
                    <a:avLst/>
                    <a:gdLst>
                      <a:gd name="T0" fmla="*/ 0 w 208"/>
                      <a:gd name="T1" fmla="*/ 0 h 1536"/>
                      <a:gd name="T2" fmla="*/ 1 w 208"/>
                      <a:gd name="T3" fmla="*/ 0 h 1536"/>
                      <a:gd name="T4" fmla="*/ 0 w 208"/>
                      <a:gd name="T5" fmla="*/ 1 h 1536"/>
                      <a:gd name="T6" fmla="*/ 1 w 208"/>
                      <a:gd name="T7" fmla="*/ 1 h 1536"/>
                      <a:gd name="T8" fmla="*/ 0 w 208"/>
                      <a:gd name="T9" fmla="*/ 2 h 1536"/>
                      <a:gd name="T10" fmla="*/ 1 w 208"/>
                      <a:gd name="T11" fmla="*/ 2 h 1536"/>
                      <a:gd name="T12" fmla="*/ 0 w 208"/>
                      <a:gd name="T13" fmla="*/ 2 h 1536"/>
                      <a:gd name="T14" fmla="*/ 1 w 208"/>
                      <a:gd name="T15" fmla="*/ 3 h 1536"/>
                      <a:gd name="T16" fmla="*/ 0 w 208"/>
                      <a:gd name="T17" fmla="*/ 3 h 1536"/>
                      <a:gd name="T18" fmla="*/ 1 w 208"/>
                      <a:gd name="T19" fmla="*/ 3 h 1536"/>
                      <a:gd name="T20" fmla="*/ 0 w 208"/>
                      <a:gd name="T21" fmla="*/ 4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145143" tIns="72571" rIns="145143" bIns="72571"/>
                  <a:lstStyle/>
                  <a:p>
                    <a:pPr algn="ctr" defTabSz="979408">
                      <a:lnSpc>
                        <a:spcPct val="85000"/>
                      </a:lnSpc>
                      <a:spcBef>
                        <a:spcPct val="10000"/>
                      </a:spcBef>
                    </a:pPr>
                    <a:endParaRPr lang="en-US" sz="1500" dirty="0"/>
                  </a:p>
                </p:txBody>
              </p:sp>
            </p:grpSp>
          </p:grpSp>
          <p:sp>
            <p:nvSpPr>
              <p:cNvPr id="844813" name="Text Box 83"/>
              <p:cNvSpPr txBox="1">
                <a:spLocks noChangeArrowheads="1"/>
              </p:cNvSpPr>
              <p:nvPr/>
            </p:nvSpPr>
            <p:spPr bwMode="auto">
              <a:xfrm>
                <a:off x="4339" y="3521"/>
                <a:ext cx="473" cy="45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45143" tIns="72571" rIns="145143" bIns="72571">
                <a:spAutoFit/>
              </a:bodyPr>
              <a:lstStyle/>
              <a:p>
                <a:pPr algn="ctr" defTabSz="979408"/>
                <a:r>
                  <a:rPr lang="en-US" sz="2600" b="1" dirty="0"/>
                  <a:t>. . .</a:t>
                </a:r>
              </a:p>
            </p:txBody>
          </p:sp>
        </p:grpSp>
        <p:sp>
          <p:nvSpPr>
            <p:cNvPr id="844808" name="Rectangle 84"/>
            <p:cNvSpPr>
              <a:spLocks noChangeArrowheads="1"/>
            </p:cNvSpPr>
            <p:nvPr/>
          </p:nvSpPr>
          <p:spPr bwMode="auto">
            <a:xfrm>
              <a:off x="1958" y="3168"/>
              <a:ext cx="3655" cy="988"/>
            </a:xfrm>
            <a:prstGeom prst="rect">
              <a:avLst/>
            </a:prstGeom>
            <a:noFill/>
            <a:ln w="38100" algn="ctr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lIns="145143" tIns="72571" rIns="145143" bIns="72571" anchor="ctr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5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8098"/>
            <a:ext cx="9204325" cy="584775"/>
          </a:xfrm>
        </p:spPr>
        <p:txBody>
          <a:bodyPr/>
          <a:lstStyle/>
          <a:p>
            <a:r>
              <a:rPr lang="en-US" dirty="0" smtClean="0"/>
              <a:t>What is GPU Computing?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47650"/>
            <a:ext cx="9204325" cy="591369"/>
          </a:xfrm>
        </p:spPr>
        <p:txBody>
          <a:bodyPr lIns="97972" tIns="48985" rIns="97972" bIns="48985">
            <a:spAutoFit/>
          </a:bodyPr>
          <a:lstStyle/>
          <a:p>
            <a:pPr eaLnBrk="1" hangingPunct="1"/>
            <a:r>
              <a:rPr lang="en-US" dirty="0" smtClean="0"/>
              <a:t>CUDA Memory</a:t>
            </a:r>
          </a:p>
        </p:txBody>
      </p:sp>
      <p:grpSp>
        <p:nvGrpSpPr>
          <p:cNvPr id="2" name="Group 294"/>
          <p:cNvGrpSpPr>
            <a:grpSpLocks/>
          </p:cNvGrpSpPr>
          <p:nvPr/>
        </p:nvGrpSpPr>
        <p:grpSpPr bwMode="auto">
          <a:xfrm>
            <a:off x="445770" y="1285875"/>
            <a:ext cx="3632597" cy="1041559"/>
            <a:chOff x="332" y="681"/>
            <a:chExt cx="1907" cy="729"/>
          </a:xfrm>
        </p:grpSpPr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332" y="681"/>
              <a:ext cx="603" cy="729"/>
              <a:chOff x="343" y="681"/>
              <a:chExt cx="603" cy="729"/>
            </a:xfrm>
          </p:grpSpPr>
          <p:sp>
            <p:nvSpPr>
              <p:cNvPr id="847007" name="Freeform 5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>
                  <a:gd name="T0" fmla="*/ 0 w 208"/>
                  <a:gd name="T1" fmla="*/ 0 h 1536"/>
                  <a:gd name="T2" fmla="*/ 1 w 208"/>
                  <a:gd name="T3" fmla="*/ 0 h 1536"/>
                  <a:gd name="T4" fmla="*/ 0 w 208"/>
                  <a:gd name="T5" fmla="*/ 0 h 1536"/>
                  <a:gd name="T6" fmla="*/ 1 w 208"/>
                  <a:gd name="T7" fmla="*/ 1 h 1536"/>
                  <a:gd name="T8" fmla="*/ 0 w 208"/>
                  <a:gd name="T9" fmla="*/ 1 h 1536"/>
                  <a:gd name="T10" fmla="*/ 1 w 208"/>
                  <a:gd name="T11" fmla="*/ 1 h 1536"/>
                  <a:gd name="T12" fmla="*/ 0 w 208"/>
                  <a:gd name="T13" fmla="*/ 1 h 1536"/>
                  <a:gd name="T14" fmla="*/ 1 w 208"/>
                  <a:gd name="T15" fmla="*/ 2 h 1536"/>
                  <a:gd name="T16" fmla="*/ 0 w 208"/>
                  <a:gd name="T17" fmla="*/ 2 h 1536"/>
                  <a:gd name="T18" fmla="*/ 0 w 208"/>
                  <a:gd name="T19" fmla="*/ 2 h 1536"/>
                  <a:gd name="T20" fmla="*/ 0 w 208"/>
                  <a:gd name="T21" fmla="*/ 2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7008" name="Text Box 6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603" cy="31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45143" tIns="72571" rIns="145143" bIns="72571">
                <a:spAutoFit/>
              </a:bodyPr>
              <a:lstStyle/>
              <a:p>
                <a:pPr algn="ctr" defTabSz="979408"/>
                <a:r>
                  <a:rPr lang="en-US" sz="2000" b="1" dirty="0">
                    <a:solidFill>
                      <a:srgbClr val="FFFF00"/>
                    </a:solidFill>
                  </a:rPr>
                  <a:t>Thread</a:t>
                </a:r>
              </a:p>
            </p:txBody>
          </p:sp>
        </p:grpSp>
        <p:sp>
          <p:nvSpPr>
            <p:cNvPr id="847005" name="Rectangle 150"/>
            <p:cNvSpPr>
              <a:spLocks noChangeArrowheads="1"/>
            </p:cNvSpPr>
            <p:nvPr/>
          </p:nvSpPr>
          <p:spPr bwMode="auto">
            <a:xfrm>
              <a:off x="1020" y="1029"/>
              <a:ext cx="1219" cy="265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45143" tIns="72571" rIns="145143" bIns="72571" anchor="ctr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r>
                <a:rPr lang="en-US" sz="2000" b="1" dirty="0"/>
                <a:t>Local Memory</a:t>
              </a:r>
            </a:p>
          </p:txBody>
        </p:sp>
        <p:sp>
          <p:nvSpPr>
            <p:cNvPr id="847006" name="Line 276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6879" name="Text Box 24"/>
          <p:cNvSpPr txBox="1">
            <a:spLocks noChangeArrowheads="1"/>
          </p:cNvSpPr>
          <p:nvPr/>
        </p:nvSpPr>
        <p:spPr bwMode="auto">
          <a:xfrm>
            <a:off x="1584735" y="3497580"/>
            <a:ext cx="1093470" cy="4067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7972" tIns="48985" rIns="97972" bIns="48985">
            <a:spAutoFit/>
          </a:bodyPr>
          <a:lstStyle/>
          <a:p>
            <a:pPr algn="ctr" defTabSz="979408"/>
            <a:r>
              <a:rPr lang="en-US" sz="2000" b="1" dirty="0">
                <a:solidFill>
                  <a:srgbClr val="FFFF00"/>
                </a:solidFill>
              </a:rPr>
              <a:t>Grid 0</a:t>
            </a:r>
          </a:p>
        </p:txBody>
      </p:sp>
      <p:grpSp>
        <p:nvGrpSpPr>
          <p:cNvPr id="4" name="Group 215"/>
          <p:cNvGrpSpPr>
            <a:grpSpLocks/>
          </p:cNvGrpSpPr>
          <p:nvPr/>
        </p:nvGrpSpPr>
        <p:grpSpPr bwMode="auto">
          <a:xfrm>
            <a:off x="1422810" y="3887271"/>
            <a:ext cx="4712970" cy="1049847"/>
            <a:chOff x="258" y="2682"/>
            <a:chExt cx="2474" cy="827"/>
          </a:xfrm>
        </p:grpSpPr>
        <p:sp>
          <p:nvSpPr>
            <p:cNvPr id="846946" name="Rectangle 84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lIns="145143" tIns="72571" rIns="145143" bIns="72571" anchor="ctr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500" dirty="0"/>
            </a:p>
          </p:txBody>
        </p:sp>
        <p:sp>
          <p:nvSpPr>
            <p:cNvPr id="846947" name="Text Box 83"/>
            <p:cNvSpPr txBox="1">
              <a:spLocks noChangeArrowheads="1"/>
            </p:cNvSpPr>
            <p:nvPr/>
          </p:nvSpPr>
          <p:spPr bwMode="auto">
            <a:xfrm>
              <a:off x="1872" y="2909"/>
              <a:ext cx="316" cy="6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45143" tIns="72571" rIns="145143" bIns="72571">
              <a:spAutoFit/>
            </a:bodyPr>
            <a:lstStyle/>
            <a:p>
              <a:pPr algn="ctr" defTabSz="979408"/>
              <a:r>
                <a:rPr lang="en-US" sz="2000" b="1" dirty="0"/>
                <a:t>. . .</a:t>
              </a:r>
            </a:p>
          </p:txBody>
        </p: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846991" name="Text Box 92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6" name="Group 93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93" name="Freeform 94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4" name="Freeform 95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5" name="Freeform 96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6" name="Freeform 97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7" name="Freeform 98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8" name="Freeform 99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9" name="Freeform 100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7000" name="Freeform 101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7001" name="Freeform 102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7002" name="Freeform 103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7003" name="Freeform 104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846978" name="Text Box 107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8" name="Group 108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80" name="Freeform 109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1" name="Freeform 110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2" name="Freeform 111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3" name="Freeform 112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4" name="Freeform 113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5" name="Freeform 114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6" name="Freeform 115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7" name="Freeform 116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8" name="Freeform 117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89" name="Freeform 118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90" name="Freeform 119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9" name="Group 120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846965" name="Text Box 121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10" name="Group 122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67" name="Freeform 123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8" name="Freeform 124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9" name="Freeform 125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0" name="Freeform 126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1" name="Freeform 127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2" name="Freeform 128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3" name="Freeform 129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4" name="Freeform 130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5" name="Freeform 131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6" name="Freeform 132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77" name="Freeform 133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11" name="Group 134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846952" name="Text Box 135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12" name="Group 136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54" name="Freeform 137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55" name="Freeform 138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56" name="Freeform 139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57" name="Freeform 140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58" name="Freeform 141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59" name="Freeform 142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0" name="Freeform 143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1" name="Freeform 144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2" name="Freeform 145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3" name="Freeform 146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64" name="Freeform 147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</p:grpSp>
      <p:sp>
        <p:nvSpPr>
          <p:cNvPr id="846881" name="Rectangle 214"/>
          <p:cNvSpPr>
            <a:spLocks noChangeArrowheads="1"/>
          </p:cNvSpPr>
          <p:nvPr/>
        </p:nvSpPr>
        <p:spPr bwMode="auto">
          <a:xfrm>
            <a:off x="6871111" y="3909060"/>
            <a:ext cx="2011680" cy="1870234"/>
          </a:xfrm>
          <a:prstGeom prst="rect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7972" tIns="48985" rIns="97972" bIns="48985" anchor="ctr"/>
          <a:lstStyle/>
          <a:p>
            <a:pPr algn="ctr" defTabSz="979408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/>
              <a:t>Global</a:t>
            </a:r>
          </a:p>
          <a:p>
            <a:pPr algn="ctr" defTabSz="979408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/>
              <a:t>Memory</a:t>
            </a:r>
          </a:p>
        </p:txBody>
      </p:sp>
      <p:grpSp>
        <p:nvGrpSpPr>
          <p:cNvPr id="13" name="Group 216"/>
          <p:cNvGrpSpPr>
            <a:grpSpLocks/>
          </p:cNvGrpSpPr>
          <p:nvPr/>
        </p:nvGrpSpPr>
        <p:grpSpPr bwMode="auto">
          <a:xfrm>
            <a:off x="1422810" y="5130284"/>
            <a:ext cx="4712970" cy="750094"/>
            <a:chOff x="258" y="2682"/>
            <a:chExt cx="2474" cy="592"/>
          </a:xfrm>
        </p:grpSpPr>
        <p:sp>
          <p:nvSpPr>
            <p:cNvPr id="846888" name="Rectangle 217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lIns="145143" tIns="72571" rIns="145143" bIns="72571" anchor="ctr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500" dirty="0"/>
            </a:p>
          </p:txBody>
        </p:sp>
        <p:sp>
          <p:nvSpPr>
            <p:cNvPr id="846889" name="Text Box 218"/>
            <p:cNvSpPr txBox="1">
              <a:spLocks noChangeArrowheads="1"/>
            </p:cNvSpPr>
            <p:nvPr/>
          </p:nvSpPr>
          <p:spPr bwMode="auto">
            <a:xfrm>
              <a:off x="1872" y="2910"/>
              <a:ext cx="339" cy="35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45143" tIns="72571" rIns="145143" bIns="72571">
              <a:spAutoFit/>
            </a:bodyPr>
            <a:lstStyle/>
            <a:p>
              <a:pPr algn="ctr" defTabSz="979408"/>
              <a:r>
                <a:rPr lang="en-US" sz="2000" b="1" dirty="0"/>
                <a:t>. . .</a:t>
              </a:r>
            </a:p>
          </p:txBody>
        </p:sp>
        <p:grpSp>
          <p:nvGrpSpPr>
            <p:cNvPr id="14" name="Group 219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846933" name="Text Box 22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15" name="Group 221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35" name="Freeform 22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6" name="Freeform 22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7" name="Freeform 22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8" name="Freeform 22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9" name="Freeform 22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0" name="Freeform 22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1" name="Freeform 22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2" name="Freeform 22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3" name="Freeform 23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4" name="Freeform 23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45" name="Freeform 23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16" name="Group 233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846920" name="Text Box 234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17" name="Group 235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22" name="Freeform 236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3" name="Freeform 237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4" name="Freeform 238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5" name="Freeform 239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6" name="Freeform 240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7" name="Freeform 241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8" name="Freeform 242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29" name="Freeform 243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0" name="Freeform 244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1" name="Freeform 245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32" name="Freeform 246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18" name="Group 247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846907" name="Text Box 24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19" name="Group 24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909" name="Freeform 25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0" name="Freeform 25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1" name="Freeform 25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2" name="Freeform 25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3" name="Freeform 25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4" name="Freeform 25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5" name="Freeform 25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6" name="Freeform 25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7" name="Freeform 25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8" name="Freeform 25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19" name="Freeform 26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  <p:grpSp>
          <p:nvGrpSpPr>
            <p:cNvPr id="20" name="Group 261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846894" name="Text Box 262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72571" rIns="0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300" b="1" dirty="0"/>
              </a:p>
            </p:txBody>
          </p:sp>
          <p:grpSp>
            <p:nvGrpSpPr>
              <p:cNvPr id="21" name="Group 263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846896" name="Freeform 264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897" name="Freeform 265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898" name="Freeform 266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899" name="Freeform 267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0" name="Freeform 268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1" name="Freeform 269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2" name="Freeform 270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3" name="Freeform 271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4" name="Freeform 272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5" name="Freeform 273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  <p:sp>
              <p:nvSpPr>
                <p:cNvPr id="846906" name="Freeform 274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145143" tIns="72571" rIns="145143" bIns="72571"/>
                <a:lstStyle/>
                <a:p>
                  <a:pPr algn="ctr" defTabSz="979408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500" dirty="0"/>
                </a:p>
              </p:txBody>
            </p:sp>
          </p:grpSp>
        </p:grpSp>
      </p:grpSp>
      <p:sp>
        <p:nvSpPr>
          <p:cNvPr id="846883" name="Text Box 275"/>
          <p:cNvSpPr txBox="1">
            <a:spLocks noChangeArrowheads="1"/>
          </p:cNvSpPr>
          <p:nvPr/>
        </p:nvSpPr>
        <p:spPr bwMode="auto">
          <a:xfrm>
            <a:off x="1584735" y="4762024"/>
            <a:ext cx="1093470" cy="4067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7972" tIns="48985" rIns="97972" bIns="48985">
            <a:spAutoFit/>
          </a:bodyPr>
          <a:lstStyle/>
          <a:p>
            <a:pPr algn="ctr" defTabSz="979408"/>
            <a:r>
              <a:rPr lang="en-US" sz="2000" b="1" dirty="0">
                <a:solidFill>
                  <a:srgbClr val="FFFF00"/>
                </a:solidFill>
              </a:rPr>
              <a:t>Grid 1</a:t>
            </a:r>
          </a:p>
        </p:txBody>
      </p:sp>
      <p:sp>
        <p:nvSpPr>
          <p:cNvPr id="846884" name="Line 279"/>
          <p:cNvSpPr>
            <a:spLocks noChangeShapeType="1"/>
          </p:cNvSpPr>
          <p:nvPr/>
        </p:nvSpPr>
        <p:spPr bwMode="auto">
          <a:xfrm>
            <a:off x="6158640" y="4263033"/>
            <a:ext cx="70294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lIns="61722" tIns="30861" rIns="61722" bIns="30861"/>
          <a:lstStyle/>
          <a:p>
            <a:endParaRPr lang="en-US"/>
          </a:p>
        </p:txBody>
      </p:sp>
      <p:sp>
        <p:nvSpPr>
          <p:cNvPr id="846885" name="Line 281"/>
          <p:cNvSpPr>
            <a:spLocks noChangeShapeType="1"/>
          </p:cNvSpPr>
          <p:nvPr/>
        </p:nvSpPr>
        <p:spPr bwMode="auto">
          <a:xfrm>
            <a:off x="6158640" y="5506046"/>
            <a:ext cx="70294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lIns="61722" tIns="30861" rIns="61722" bIns="30861"/>
          <a:lstStyle/>
          <a:p>
            <a:endParaRPr lang="en-US"/>
          </a:p>
        </p:txBody>
      </p:sp>
      <p:sp>
        <p:nvSpPr>
          <p:cNvPr id="846886" name="Line 282"/>
          <p:cNvSpPr>
            <a:spLocks noChangeShapeType="1"/>
          </p:cNvSpPr>
          <p:nvPr/>
        </p:nvSpPr>
        <p:spPr bwMode="auto">
          <a:xfrm>
            <a:off x="9204735" y="3960495"/>
            <a:ext cx="0" cy="183451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med" len="lg"/>
          </a:ln>
        </p:spPr>
        <p:txBody>
          <a:bodyPr lIns="61722" tIns="30861" rIns="61722" bIns="30861"/>
          <a:lstStyle/>
          <a:p>
            <a:endParaRPr lang="en-US"/>
          </a:p>
        </p:txBody>
      </p:sp>
      <p:sp>
        <p:nvSpPr>
          <p:cNvPr id="846887" name="Text Box 283"/>
          <p:cNvSpPr txBox="1">
            <a:spLocks noChangeArrowheads="1"/>
          </p:cNvSpPr>
          <p:nvPr/>
        </p:nvSpPr>
        <p:spPr bwMode="auto">
          <a:xfrm>
            <a:off x="9265695" y="4063008"/>
            <a:ext cx="1494687" cy="102225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7972" tIns="48985" rIns="97972" bIns="48985">
            <a:spAutoFit/>
          </a:bodyPr>
          <a:lstStyle/>
          <a:p>
            <a:pPr defTabSz="979408"/>
            <a:r>
              <a:rPr lang="en-US" sz="2000" b="1" dirty="0">
                <a:solidFill>
                  <a:srgbClr val="FFFF00"/>
                </a:solidFill>
              </a:rPr>
              <a:t>Sequential</a:t>
            </a:r>
          </a:p>
          <a:p>
            <a:pPr defTabSz="979408"/>
            <a:r>
              <a:rPr lang="en-US" sz="2000" b="1" dirty="0">
                <a:solidFill>
                  <a:srgbClr val="FFFF00"/>
                </a:solidFill>
              </a:rPr>
              <a:t>Grids</a:t>
            </a:r>
          </a:p>
          <a:p>
            <a:pPr defTabSz="979408"/>
            <a:r>
              <a:rPr lang="en-US" sz="2000" b="1" dirty="0">
                <a:solidFill>
                  <a:srgbClr val="FFFF00"/>
                </a:solidFill>
              </a:rPr>
              <a:t>in Time</a:t>
            </a:r>
          </a:p>
        </p:txBody>
      </p: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6689977" y="1285875"/>
            <a:ext cx="1310886" cy="1000125"/>
            <a:chOff x="967" y="1678"/>
            <a:chExt cx="688" cy="700"/>
          </a:xfrm>
        </p:grpSpPr>
        <p:sp>
          <p:nvSpPr>
            <p:cNvPr id="846866" name="Text Box 9"/>
            <p:cNvSpPr txBox="1">
              <a:spLocks noChangeArrowheads="1"/>
            </p:cNvSpPr>
            <p:nvPr/>
          </p:nvSpPr>
          <p:spPr bwMode="auto">
            <a:xfrm>
              <a:off x="967" y="1678"/>
              <a:ext cx="688" cy="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tIns="72571" rIns="0" bIns="72571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300" b="1" dirty="0"/>
            </a:p>
          </p:txBody>
        </p: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1035" y="1764"/>
              <a:ext cx="552" cy="529"/>
              <a:chOff x="1045" y="1780"/>
              <a:chExt cx="806" cy="773"/>
            </a:xfrm>
          </p:grpSpPr>
          <p:sp>
            <p:nvSpPr>
              <p:cNvPr id="846868" name="Freeform 11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69" name="Freeform 12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0" name="Freeform 13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1" name="Freeform 14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2" name="Freeform 15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3" name="Freeform 16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4" name="Freeform 17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5" name="Freeform 18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6" name="Freeform 19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7" name="Freeform 20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6 w 208"/>
                  <a:gd name="T1" fmla="*/ 0 h 1536"/>
                  <a:gd name="T2" fmla="*/ 23 w 208"/>
                  <a:gd name="T3" fmla="*/ 4 h 1536"/>
                  <a:gd name="T4" fmla="*/ 1 w 208"/>
                  <a:gd name="T5" fmla="*/ 6 h 1536"/>
                  <a:gd name="T6" fmla="*/ 17 w 208"/>
                  <a:gd name="T7" fmla="*/ 9 h 1536"/>
                  <a:gd name="T8" fmla="*/ 1 w 208"/>
                  <a:gd name="T9" fmla="*/ 12 h 1536"/>
                  <a:gd name="T10" fmla="*/ 17 w 208"/>
                  <a:gd name="T11" fmla="*/ 13 h 1536"/>
                  <a:gd name="T12" fmla="*/ 6 w 208"/>
                  <a:gd name="T13" fmla="*/ 16 h 1536"/>
                  <a:gd name="T14" fmla="*/ 17 w 208"/>
                  <a:gd name="T15" fmla="*/ 18 h 1536"/>
                  <a:gd name="T16" fmla="*/ 1 w 208"/>
                  <a:gd name="T17" fmla="*/ 20 h 1536"/>
                  <a:gd name="T18" fmla="*/ 12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846878" name="Freeform 21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</p:grpSp>
      </p:grpSp>
      <p:sp>
        <p:nvSpPr>
          <p:cNvPr id="846865" name="Text Box 22"/>
          <p:cNvSpPr txBox="1">
            <a:spLocks noChangeArrowheads="1"/>
          </p:cNvSpPr>
          <p:nvPr/>
        </p:nvSpPr>
        <p:spPr bwMode="auto">
          <a:xfrm>
            <a:off x="6861459" y="925830"/>
            <a:ext cx="896767" cy="4067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7972" tIns="48985" rIns="97972" bIns="48985" anchor="ctr" anchorCtr="1">
            <a:spAutoFit/>
          </a:bodyPr>
          <a:lstStyle/>
          <a:p>
            <a:pPr algn="ctr" defTabSz="979408"/>
            <a:r>
              <a:rPr lang="en-US" sz="2000" b="1" dirty="0">
                <a:solidFill>
                  <a:srgbClr val="FFFF00"/>
                </a:solidFill>
              </a:rPr>
              <a:t>Block</a:t>
            </a:r>
          </a:p>
        </p:txBody>
      </p:sp>
      <p:sp>
        <p:nvSpPr>
          <p:cNvPr id="846855" name="Rectangle 151"/>
          <p:cNvSpPr>
            <a:spLocks noChangeArrowheads="1"/>
          </p:cNvSpPr>
          <p:nvPr/>
        </p:nvSpPr>
        <p:spPr bwMode="auto">
          <a:xfrm>
            <a:off x="8726805" y="1440180"/>
            <a:ext cx="1758646" cy="685800"/>
          </a:xfrm>
          <a:prstGeom prst="rect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7972" tIns="48985" rIns="97972" bIns="48985" anchor="ctr"/>
          <a:lstStyle/>
          <a:p>
            <a:pPr algn="ctr" defTabSz="979408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/>
              <a:t>Shared</a:t>
            </a:r>
          </a:p>
          <a:p>
            <a:pPr algn="ctr" defTabSz="979408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/>
              <a:t>Memory</a:t>
            </a:r>
          </a:p>
        </p:txBody>
      </p:sp>
      <p:grpSp>
        <p:nvGrpSpPr>
          <p:cNvPr id="24" name="Group 292"/>
          <p:cNvGrpSpPr>
            <a:grpSpLocks/>
          </p:cNvGrpSpPr>
          <p:nvPr/>
        </p:nvGrpSpPr>
        <p:grpSpPr bwMode="auto">
          <a:xfrm>
            <a:off x="8006579" y="1543050"/>
            <a:ext cx="703077" cy="542925"/>
            <a:chOff x="977" y="1843"/>
            <a:chExt cx="369" cy="380"/>
          </a:xfrm>
        </p:grpSpPr>
        <p:sp>
          <p:nvSpPr>
            <p:cNvPr id="846857" name="Line 278"/>
            <p:cNvSpPr>
              <a:spLocks noChangeShapeType="1"/>
            </p:cNvSpPr>
            <p:nvPr/>
          </p:nvSpPr>
          <p:spPr bwMode="auto">
            <a:xfrm>
              <a:off x="977" y="2033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58" name="Line 286"/>
            <p:cNvSpPr>
              <a:spLocks noChangeShapeType="1"/>
            </p:cNvSpPr>
            <p:nvPr/>
          </p:nvSpPr>
          <p:spPr bwMode="auto">
            <a:xfrm>
              <a:off x="977" y="1969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59" name="Line 287"/>
            <p:cNvSpPr>
              <a:spLocks noChangeShapeType="1"/>
            </p:cNvSpPr>
            <p:nvPr/>
          </p:nvSpPr>
          <p:spPr bwMode="auto">
            <a:xfrm>
              <a:off x="977" y="1906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60" name="Line 288"/>
            <p:cNvSpPr>
              <a:spLocks noChangeShapeType="1"/>
            </p:cNvSpPr>
            <p:nvPr/>
          </p:nvSpPr>
          <p:spPr bwMode="auto">
            <a:xfrm>
              <a:off x="977" y="2096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61" name="Line 289"/>
            <p:cNvSpPr>
              <a:spLocks noChangeShapeType="1"/>
            </p:cNvSpPr>
            <p:nvPr/>
          </p:nvSpPr>
          <p:spPr bwMode="auto">
            <a:xfrm>
              <a:off x="977" y="2159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62" name="Line 290"/>
            <p:cNvSpPr>
              <a:spLocks noChangeShapeType="1"/>
            </p:cNvSpPr>
            <p:nvPr/>
          </p:nvSpPr>
          <p:spPr bwMode="auto">
            <a:xfrm>
              <a:off x="977" y="1843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63" name="Line 291"/>
            <p:cNvSpPr>
              <a:spLocks noChangeShapeType="1"/>
            </p:cNvSpPr>
            <p:nvPr/>
          </p:nvSpPr>
          <p:spPr bwMode="auto">
            <a:xfrm>
              <a:off x="977" y="2223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6689977" y="2424589"/>
            <a:ext cx="1310886" cy="1000125"/>
            <a:chOff x="967" y="1678"/>
            <a:chExt cx="688" cy="700"/>
          </a:xfrm>
        </p:grpSpPr>
        <p:sp>
          <p:nvSpPr>
            <p:cNvPr id="163" name="Text Box 9"/>
            <p:cNvSpPr txBox="1">
              <a:spLocks noChangeArrowheads="1"/>
            </p:cNvSpPr>
            <p:nvPr/>
          </p:nvSpPr>
          <p:spPr bwMode="auto">
            <a:xfrm>
              <a:off x="967" y="1678"/>
              <a:ext cx="688" cy="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tIns="72571" rIns="0" bIns="72571"/>
            <a:lstStyle/>
            <a:p>
              <a:pPr algn="ctr" defTabSz="979408">
                <a:lnSpc>
                  <a:spcPct val="85000"/>
                </a:lnSpc>
                <a:spcBef>
                  <a:spcPct val="10000"/>
                </a:spcBef>
              </a:pPr>
              <a:endParaRPr lang="en-US" sz="1300" b="1" dirty="0"/>
            </a:p>
          </p:txBody>
        </p: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037" y="1764"/>
              <a:ext cx="554" cy="529"/>
              <a:chOff x="1045" y="1780"/>
              <a:chExt cx="806" cy="773"/>
            </a:xfrm>
          </p:grpSpPr>
          <p:sp>
            <p:nvSpPr>
              <p:cNvPr id="165" name="Freeform 11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66" name="Freeform 12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67" name="Freeform 13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>
                  <a:gd name="T0" fmla="*/ 7 w 208"/>
                  <a:gd name="T1" fmla="*/ 0 h 1536"/>
                  <a:gd name="T2" fmla="*/ 25 w 208"/>
                  <a:gd name="T3" fmla="*/ 4 h 1536"/>
                  <a:gd name="T4" fmla="*/ 1 w 208"/>
                  <a:gd name="T5" fmla="*/ 6 h 1536"/>
                  <a:gd name="T6" fmla="*/ 19 w 208"/>
                  <a:gd name="T7" fmla="*/ 9 h 1536"/>
                  <a:gd name="T8" fmla="*/ 1 w 208"/>
                  <a:gd name="T9" fmla="*/ 12 h 1536"/>
                  <a:gd name="T10" fmla="*/ 19 w 208"/>
                  <a:gd name="T11" fmla="*/ 13 h 1536"/>
                  <a:gd name="T12" fmla="*/ 7 w 208"/>
                  <a:gd name="T13" fmla="*/ 16 h 1536"/>
                  <a:gd name="T14" fmla="*/ 19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7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0" name="Freeform 16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1" name="Freeform 17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2" name="Freeform 18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3" name="Freeform 19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>
                  <a:gd name="T0" fmla="*/ 6 w 208"/>
                  <a:gd name="T1" fmla="*/ 0 h 1536"/>
                  <a:gd name="T2" fmla="*/ 23 w 208"/>
                  <a:gd name="T3" fmla="*/ 4 h 1536"/>
                  <a:gd name="T4" fmla="*/ 1 w 208"/>
                  <a:gd name="T5" fmla="*/ 6 h 1536"/>
                  <a:gd name="T6" fmla="*/ 17 w 208"/>
                  <a:gd name="T7" fmla="*/ 9 h 1536"/>
                  <a:gd name="T8" fmla="*/ 1 w 208"/>
                  <a:gd name="T9" fmla="*/ 12 h 1536"/>
                  <a:gd name="T10" fmla="*/ 17 w 208"/>
                  <a:gd name="T11" fmla="*/ 13 h 1536"/>
                  <a:gd name="T12" fmla="*/ 6 w 208"/>
                  <a:gd name="T13" fmla="*/ 16 h 1536"/>
                  <a:gd name="T14" fmla="*/ 17 w 208"/>
                  <a:gd name="T15" fmla="*/ 18 h 1536"/>
                  <a:gd name="T16" fmla="*/ 1 w 208"/>
                  <a:gd name="T17" fmla="*/ 20 h 1536"/>
                  <a:gd name="T18" fmla="*/ 12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  <p:sp>
            <p:nvSpPr>
              <p:cNvPr id="175" name="Freeform 21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>
                  <a:gd name="T0" fmla="*/ 6 w 208"/>
                  <a:gd name="T1" fmla="*/ 0 h 1536"/>
                  <a:gd name="T2" fmla="*/ 24 w 208"/>
                  <a:gd name="T3" fmla="*/ 4 h 1536"/>
                  <a:gd name="T4" fmla="*/ 1 w 208"/>
                  <a:gd name="T5" fmla="*/ 6 h 1536"/>
                  <a:gd name="T6" fmla="*/ 18 w 208"/>
                  <a:gd name="T7" fmla="*/ 9 h 1536"/>
                  <a:gd name="T8" fmla="*/ 1 w 208"/>
                  <a:gd name="T9" fmla="*/ 12 h 1536"/>
                  <a:gd name="T10" fmla="*/ 18 w 208"/>
                  <a:gd name="T11" fmla="*/ 13 h 1536"/>
                  <a:gd name="T12" fmla="*/ 6 w 208"/>
                  <a:gd name="T13" fmla="*/ 16 h 1536"/>
                  <a:gd name="T14" fmla="*/ 18 w 208"/>
                  <a:gd name="T15" fmla="*/ 18 h 1536"/>
                  <a:gd name="T16" fmla="*/ 1 w 208"/>
                  <a:gd name="T17" fmla="*/ 20 h 1536"/>
                  <a:gd name="T18" fmla="*/ 13 w 208"/>
                  <a:gd name="T19" fmla="*/ 22 h 1536"/>
                  <a:gd name="T20" fmla="*/ 6 w 208"/>
                  <a:gd name="T21" fmla="*/ 25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45143" tIns="72571" rIns="145143" bIns="72571"/>
              <a:lstStyle/>
              <a:p>
                <a:pPr algn="ctr" defTabSz="979408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500" dirty="0"/>
              </a:p>
            </p:txBody>
          </p:sp>
        </p:grpSp>
      </p:grpSp>
      <p:cxnSp>
        <p:nvCxnSpPr>
          <p:cNvPr id="176" name="Straight Connector 175"/>
          <p:cNvCxnSpPr/>
          <p:nvPr/>
        </p:nvCxnSpPr>
        <p:spPr>
          <a:xfrm>
            <a:off x="240030" y="4783455"/>
            <a:ext cx="5983380" cy="1393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23"/>
          <p:cNvSpPr txBox="1">
            <a:spLocks noChangeArrowheads="1"/>
          </p:cNvSpPr>
          <p:nvPr/>
        </p:nvSpPr>
        <p:spPr bwMode="auto">
          <a:xfrm>
            <a:off x="5074920" y="1954530"/>
            <a:ext cx="1539941" cy="34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722" tIns="30861" rIns="61722" bIns="30861"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ＭＳ Ｐゴシック"/>
                <a:cs typeface="ＭＳ Ｐゴシック"/>
              </a:rPr>
              <a:t>Local barrier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177790" y="2364938"/>
            <a:ext cx="3034665" cy="107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23"/>
          <p:cNvSpPr txBox="1">
            <a:spLocks noChangeArrowheads="1"/>
          </p:cNvSpPr>
          <p:nvPr/>
        </p:nvSpPr>
        <p:spPr bwMode="auto">
          <a:xfrm>
            <a:off x="188595" y="4011930"/>
            <a:ext cx="1062990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722" tIns="30861" rIns="61722" bIns="30861" anchor="ctr" anchorCtr="1">
            <a:noAutofit/>
          </a:bodyPr>
          <a:lstStyle/>
          <a:p>
            <a:pPr algn="r"/>
            <a:r>
              <a:rPr lang="en-US" b="1" dirty="0" smtClean="0">
                <a:ea typeface="ＭＳ Ｐゴシック"/>
                <a:cs typeface="ＭＳ Ｐゴシック"/>
              </a:rPr>
              <a:t>Global</a:t>
            </a:r>
            <a:r>
              <a:rPr lang="en-US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>
                <a:solidFill>
                  <a:srgbClr val="FFFFFF"/>
                </a:solidFill>
                <a:ea typeface="ＭＳ Ｐゴシック"/>
                <a:cs typeface="ＭＳ Ｐゴシック"/>
              </a:rPr>
              <a:t>barrier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Spaces</a:t>
            </a:r>
            <a:endParaRPr lang="en-GB" dirty="0"/>
          </a:p>
        </p:txBody>
      </p:sp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578294" y="1851660"/>
          <a:ext cx="9331516" cy="3343277"/>
        </p:xfrm>
        <a:graphic>
          <a:graphicData uri="http://schemas.openxmlformats.org/drawingml/2006/table">
            <a:tbl>
              <a:tblPr/>
              <a:tblGrid>
                <a:gridCol w="1371599"/>
                <a:gridCol w="1357312"/>
                <a:gridCol w="1257299"/>
                <a:gridCol w="1130497"/>
                <a:gridCol w="2614610"/>
                <a:gridCol w="1600199"/>
              </a:tblGrid>
              <a:tr h="476846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Memory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Cached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Access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Scope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Lifetime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46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Register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On-chip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N/A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R/W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One thread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Thread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Local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Off-chip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R/W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One thread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Thread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46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Shared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On-chip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N/A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R/W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All threads in a block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Block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Global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Off-chip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R/W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All threads + host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Application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46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Constant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Off-chip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All threads + host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Application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Texture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Off-chip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All threads + host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Application</a:t>
                      </a:r>
                    </a:p>
                  </a:txBody>
                  <a:tcPr marL="57150" marR="57150" marT="57150" marB="5715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utoShap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896" y="3025007"/>
            <a:ext cx="227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utoShap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3" y="3842388"/>
            <a:ext cx="227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utoShap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912" y="1340543"/>
            <a:ext cx="22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AutoShap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112" y="3855148"/>
            <a:ext cx="227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91" name="Text Box 24"/>
          <p:cNvSpPr txBox="1">
            <a:spLocks noChangeArrowheads="1"/>
          </p:cNvSpPr>
          <p:nvPr/>
        </p:nvSpPr>
        <p:spPr bwMode="auto">
          <a:xfrm>
            <a:off x="2495412" y="4386230"/>
            <a:ext cx="1736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b="1"/>
          </a:p>
        </p:txBody>
      </p:sp>
      <p:sp>
        <p:nvSpPr>
          <p:cNvPr id="4034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190500"/>
            <a:ext cx="9204325" cy="579438"/>
          </a:xfrm>
        </p:spPr>
        <p:txBody>
          <a:bodyPr/>
          <a:lstStyle/>
          <a:p>
            <a:pPr eaLnBrk="1" hangingPunct="1"/>
            <a:r>
              <a:rPr lang="en-US" dirty="0" smtClean="0"/>
              <a:t>Compiling CUDA C</a:t>
            </a:r>
          </a:p>
        </p:txBody>
      </p:sp>
      <p:pic>
        <p:nvPicPr>
          <p:cNvPr id="403472" name="AutoShap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112" y="2989230"/>
            <a:ext cx="22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3"/>
          <p:cNvGrpSpPr/>
          <p:nvPr/>
        </p:nvGrpSpPr>
        <p:grpSpPr>
          <a:xfrm>
            <a:off x="2447787" y="3288404"/>
            <a:ext cx="1884362" cy="823913"/>
            <a:chOff x="2447787" y="3336892"/>
            <a:chExt cx="1884362" cy="823913"/>
          </a:xfrm>
        </p:grpSpPr>
        <p:grpSp>
          <p:nvGrpSpPr>
            <p:cNvPr id="3" name="Rounded Rectangle 22"/>
            <p:cNvGrpSpPr>
              <a:grpSpLocks/>
            </p:cNvGrpSpPr>
            <p:nvPr/>
          </p:nvGrpSpPr>
          <p:grpSpPr bwMode="auto">
            <a:xfrm>
              <a:off x="2447787" y="3336892"/>
              <a:ext cx="1884362" cy="823913"/>
              <a:chOff x="2519" y="1144"/>
              <a:chExt cx="1187" cy="519"/>
            </a:xfrm>
          </p:grpSpPr>
          <p:pic>
            <p:nvPicPr>
              <p:cNvPr id="403488" name="Rounded Rectangle 2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19" y="1144"/>
                <a:ext cx="11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3489" name="Text Box 27"/>
              <p:cNvSpPr txBox="1">
                <a:spLocks noChangeArrowheads="1"/>
              </p:cNvSpPr>
              <p:nvPr/>
            </p:nvSpPr>
            <p:spPr bwMode="auto">
              <a:xfrm>
                <a:off x="2551" y="1179"/>
                <a:ext cx="1090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03477" name="Rectangle 23"/>
            <p:cNvSpPr>
              <a:spLocks noChangeArrowheads="1"/>
            </p:cNvSpPr>
            <p:nvPr/>
          </p:nvSpPr>
          <p:spPr bwMode="auto">
            <a:xfrm>
              <a:off x="2771492" y="3547020"/>
              <a:ext cx="1184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SzPct val="180000"/>
                <a:tabLst>
                  <a:tab pos="3714546" algn="l"/>
                </a:tabLst>
              </a:pPr>
              <a:r>
                <a:rPr lang="en-US" b="1" dirty="0" smtClean="0"/>
                <a:t>CUDACC</a:t>
              </a:r>
              <a:endParaRPr lang="en-US" b="1" dirty="0"/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5372840" y="3267622"/>
            <a:ext cx="1884362" cy="844067"/>
            <a:chOff x="5386693" y="3336892"/>
            <a:chExt cx="1884362" cy="844067"/>
          </a:xfrm>
        </p:grpSpPr>
        <p:grpSp>
          <p:nvGrpSpPr>
            <p:cNvPr id="5" name="Rounded Rectangle 32"/>
            <p:cNvGrpSpPr>
              <a:grpSpLocks/>
            </p:cNvGrpSpPr>
            <p:nvPr/>
          </p:nvGrpSpPr>
          <p:grpSpPr bwMode="auto">
            <a:xfrm>
              <a:off x="5386693" y="3336892"/>
              <a:ext cx="1884362" cy="844067"/>
              <a:chOff x="4055" y="1190"/>
              <a:chExt cx="1187" cy="427"/>
            </a:xfrm>
          </p:grpSpPr>
          <p:pic>
            <p:nvPicPr>
              <p:cNvPr id="403492" name="Rounded Rectangle 32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5" y="1190"/>
                <a:ext cx="1187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3493" name="Text Box 21"/>
              <p:cNvSpPr txBox="1">
                <a:spLocks noChangeArrowheads="1"/>
              </p:cNvSpPr>
              <p:nvPr/>
            </p:nvSpPr>
            <p:spPr bwMode="auto">
              <a:xfrm>
                <a:off x="4085" y="1223"/>
                <a:ext cx="109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03478" name="Rectangle 29"/>
            <p:cNvSpPr>
              <a:spLocks noChangeArrowheads="1"/>
            </p:cNvSpPr>
            <p:nvPr/>
          </p:nvSpPr>
          <p:spPr bwMode="auto">
            <a:xfrm>
              <a:off x="5429980" y="3549718"/>
              <a:ext cx="17415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>
                  <a:solidFill>
                    <a:schemeClr val="bg1"/>
                  </a:solidFill>
                </a:rPr>
                <a:t>CPU </a:t>
              </a:r>
              <a:r>
                <a:rPr lang="en-US" b="1" dirty="0" smtClean="0">
                  <a:solidFill>
                    <a:schemeClr val="bg1"/>
                  </a:solidFill>
                </a:rPr>
                <a:t>Compiler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2466838" y="2454242"/>
            <a:ext cx="1785937" cy="719138"/>
            <a:chOff x="2660801" y="1645719"/>
            <a:chExt cx="1785937" cy="719138"/>
          </a:xfrm>
        </p:grpSpPr>
        <p:grpSp>
          <p:nvGrpSpPr>
            <p:cNvPr id="7" name="Rounded Rectangle 24"/>
            <p:cNvGrpSpPr>
              <a:grpSpLocks/>
            </p:cNvGrpSpPr>
            <p:nvPr/>
          </p:nvGrpSpPr>
          <p:grpSpPr bwMode="auto">
            <a:xfrm>
              <a:off x="2660801" y="1645719"/>
              <a:ext cx="1785937" cy="719138"/>
              <a:chOff x="2531" y="588"/>
              <a:chExt cx="1125" cy="453"/>
            </a:xfrm>
          </p:grpSpPr>
          <p:pic>
            <p:nvPicPr>
              <p:cNvPr id="403486" name="Rounded Rectangle 2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" y="588"/>
                <a:ext cx="1125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3487" name="Text Box 43"/>
              <p:cNvSpPr txBox="1">
                <a:spLocks noChangeArrowheads="1"/>
              </p:cNvSpPr>
              <p:nvPr/>
            </p:nvSpPr>
            <p:spPr bwMode="auto">
              <a:xfrm>
                <a:off x="2551" y="607"/>
                <a:ext cx="109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03485" name="Rectangle 25"/>
            <p:cNvSpPr>
              <a:spLocks noChangeArrowheads="1"/>
            </p:cNvSpPr>
            <p:nvPr/>
          </p:nvSpPr>
          <p:spPr bwMode="auto">
            <a:xfrm>
              <a:off x="2757638" y="1664769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75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CUDA C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3175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Kernels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84"/>
          <p:cNvGrpSpPr/>
          <p:nvPr/>
        </p:nvGrpSpPr>
        <p:grpSpPr>
          <a:xfrm>
            <a:off x="2474858" y="4147932"/>
            <a:ext cx="1785937" cy="719138"/>
            <a:chOff x="2474857" y="4348815"/>
            <a:chExt cx="1785937" cy="719138"/>
          </a:xfrm>
        </p:grpSpPr>
        <p:grpSp>
          <p:nvGrpSpPr>
            <p:cNvPr id="9" name="Rounded Rectangle 24"/>
            <p:cNvGrpSpPr>
              <a:grpSpLocks/>
            </p:cNvGrpSpPr>
            <p:nvPr/>
          </p:nvGrpSpPr>
          <p:grpSpPr bwMode="auto">
            <a:xfrm>
              <a:off x="2474857" y="4348815"/>
              <a:ext cx="1785937" cy="719138"/>
              <a:chOff x="2531" y="588"/>
              <a:chExt cx="1125" cy="453"/>
            </a:xfrm>
          </p:grpSpPr>
          <p:pic>
            <p:nvPicPr>
              <p:cNvPr id="48" name="Rounded Rectangle 2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" y="588"/>
                <a:ext cx="1125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 Box 43"/>
              <p:cNvSpPr txBox="1">
                <a:spLocks noChangeArrowheads="1"/>
              </p:cNvSpPr>
              <p:nvPr/>
            </p:nvSpPr>
            <p:spPr bwMode="auto">
              <a:xfrm>
                <a:off x="2551" y="607"/>
                <a:ext cx="109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03479" name="Rectangle 30"/>
            <p:cNvSpPr>
              <a:spLocks noChangeArrowheads="1"/>
            </p:cNvSpPr>
            <p:nvPr/>
          </p:nvSpPr>
          <p:spPr bwMode="auto">
            <a:xfrm>
              <a:off x="2562070" y="4367865"/>
              <a:ext cx="15918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CUDA object</a:t>
              </a:r>
            </a:p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files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5410263" y="4394251"/>
            <a:ext cx="1736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b="1"/>
          </a:p>
        </p:txBody>
      </p:sp>
      <p:pic>
        <p:nvPicPr>
          <p:cNvPr id="52" name="AutoShap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63" y="2720171"/>
            <a:ext cx="22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Rounded Rectangle 24"/>
          <p:cNvGrpSpPr>
            <a:grpSpLocks/>
          </p:cNvGrpSpPr>
          <p:nvPr/>
        </p:nvGrpSpPr>
        <p:grpSpPr bwMode="auto">
          <a:xfrm>
            <a:off x="5381689" y="2462263"/>
            <a:ext cx="1785937" cy="719138"/>
            <a:chOff x="2531" y="588"/>
            <a:chExt cx="1125" cy="453"/>
          </a:xfrm>
        </p:grpSpPr>
        <p:pic>
          <p:nvPicPr>
            <p:cNvPr id="54" name="Rounded Rectangle 2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1" y="588"/>
              <a:ext cx="112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2551" y="607"/>
              <a:ext cx="109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5478525" y="2481313"/>
            <a:ext cx="1600200" cy="6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3175" lvl="1" algn="ctr">
              <a:buSzPct val="180000"/>
              <a:tabLst>
                <a:tab pos="3714546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Rest of C</a:t>
            </a:r>
          </a:p>
          <a:p>
            <a:pPr marL="3175" lvl="1" algn="ctr">
              <a:buSzPct val="180000"/>
              <a:tabLst>
                <a:tab pos="3714546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1" name="Rounded Rectangle 24"/>
          <p:cNvGrpSpPr>
            <a:grpSpLocks/>
          </p:cNvGrpSpPr>
          <p:nvPr/>
        </p:nvGrpSpPr>
        <p:grpSpPr bwMode="auto">
          <a:xfrm>
            <a:off x="5389709" y="4135172"/>
            <a:ext cx="1785937" cy="719138"/>
            <a:chOff x="2531" y="588"/>
            <a:chExt cx="1125" cy="453"/>
          </a:xfrm>
        </p:grpSpPr>
        <p:pic>
          <p:nvPicPr>
            <p:cNvPr id="58" name="Rounded Rectangle 2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1" y="588"/>
              <a:ext cx="112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2551" y="607"/>
              <a:ext cx="109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5573174" y="4154227"/>
            <a:ext cx="1437210" cy="6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marL="4763" lvl="1" algn="ctr">
              <a:buSzPct val="180000"/>
              <a:tabLst>
                <a:tab pos="3714546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CPU object</a:t>
            </a:r>
          </a:p>
          <a:p>
            <a:pPr marL="4763" lvl="1" algn="ctr">
              <a:buSzPct val="180000"/>
              <a:tabLst>
                <a:tab pos="3714546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files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2" name="Group 85"/>
          <p:cNvGrpSpPr/>
          <p:nvPr/>
        </p:nvGrpSpPr>
        <p:grpSpPr>
          <a:xfrm>
            <a:off x="6331483" y="5348288"/>
            <a:ext cx="1884362" cy="823913"/>
            <a:chOff x="6331482" y="5348287"/>
            <a:chExt cx="1884362" cy="823913"/>
          </a:xfrm>
        </p:grpSpPr>
        <p:grpSp>
          <p:nvGrpSpPr>
            <p:cNvPr id="13" name="Rounded Rectangle 22"/>
            <p:cNvGrpSpPr>
              <a:grpSpLocks/>
            </p:cNvGrpSpPr>
            <p:nvPr/>
          </p:nvGrpSpPr>
          <p:grpSpPr bwMode="auto">
            <a:xfrm>
              <a:off x="6331482" y="5348287"/>
              <a:ext cx="1884362" cy="823913"/>
              <a:chOff x="2519" y="1144"/>
              <a:chExt cx="1187" cy="519"/>
            </a:xfrm>
          </p:grpSpPr>
          <p:pic>
            <p:nvPicPr>
              <p:cNvPr id="69" name="Rounded Rectangle 2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19" y="1144"/>
                <a:ext cx="11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Text Box 27"/>
              <p:cNvSpPr txBox="1">
                <a:spLocks noChangeArrowheads="1"/>
              </p:cNvSpPr>
              <p:nvPr/>
            </p:nvSpPr>
            <p:spPr bwMode="auto">
              <a:xfrm>
                <a:off x="2551" y="1179"/>
                <a:ext cx="1090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6569624" y="5404192"/>
              <a:ext cx="140807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 smtClean="0"/>
                <a:t>CPU-GPU</a:t>
              </a:r>
            </a:p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 smtClean="0"/>
                <a:t>Executable</a:t>
              </a:r>
              <a:endParaRPr lang="en-US" b="1" dirty="0"/>
            </a:p>
          </p:txBody>
        </p:sp>
      </p:grpSp>
      <p:grpSp>
        <p:nvGrpSpPr>
          <p:cNvPr id="14" name="Group 63"/>
          <p:cNvGrpSpPr/>
          <p:nvPr/>
        </p:nvGrpSpPr>
        <p:grpSpPr>
          <a:xfrm>
            <a:off x="3909442" y="1641680"/>
            <a:ext cx="1884362" cy="823913"/>
            <a:chOff x="487369" y="1115206"/>
            <a:chExt cx="1884362" cy="823913"/>
          </a:xfrm>
        </p:grpSpPr>
        <p:grpSp>
          <p:nvGrpSpPr>
            <p:cNvPr id="15" name="Rounded Rectangle 22"/>
            <p:cNvGrpSpPr>
              <a:grpSpLocks/>
            </p:cNvGrpSpPr>
            <p:nvPr/>
          </p:nvGrpSpPr>
          <p:grpSpPr bwMode="auto">
            <a:xfrm>
              <a:off x="487369" y="1115206"/>
              <a:ext cx="1884362" cy="823913"/>
              <a:chOff x="2519" y="1144"/>
              <a:chExt cx="1187" cy="519"/>
            </a:xfrm>
          </p:grpSpPr>
          <p:pic>
            <p:nvPicPr>
              <p:cNvPr id="41" name="Rounded Rectangle 2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19" y="1144"/>
                <a:ext cx="11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2551" y="1179"/>
                <a:ext cx="1090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984256" y="1318406"/>
              <a:ext cx="838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SzPct val="180000"/>
                <a:tabLst>
                  <a:tab pos="3714546" algn="l"/>
                </a:tabLst>
              </a:pPr>
              <a:r>
                <a:rPr lang="en-US" b="1" dirty="0"/>
                <a:t>NVCC</a:t>
              </a:r>
            </a:p>
          </p:txBody>
        </p:sp>
      </p:grpSp>
      <p:grpSp>
        <p:nvGrpSpPr>
          <p:cNvPr id="16" name="Group 44"/>
          <p:cNvGrpSpPr/>
          <p:nvPr/>
        </p:nvGrpSpPr>
        <p:grpSpPr>
          <a:xfrm>
            <a:off x="3942347" y="842155"/>
            <a:ext cx="1785937" cy="719138"/>
            <a:chOff x="2660801" y="1645719"/>
            <a:chExt cx="1785937" cy="719138"/>
          </a:xfrm>
        </p:grpSpPr>
        <p:grpSp>
          <p:nvGrpSpPr>
            <p:cNvPr id="17" name="Rounded Rectangle 24"/>
            <p:cNvGrpSpPr>
              <a:grpSpLocks/>
            </p:cNvGrpSpPr>
            <p:nvPr/>
          </p:nvGrpSpPr>
          <p:grpSpPr bwMode="auto">
            <a:xfrm>
              <a:off x="2660801" y="1645719"/>
              <a:ext cx="1785937" cy="719138"/>
              <a:chOff x="2531" y="588"/>
              <a:chExt cx="1125" cy="453"/>
            </a:xfrm>
          </p:grpSpPr>
          <p:pic>
            <p:nvPicPr>
              <p:cNvPr id="53" name="Rounded Rectangle 2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1" y="588"/>
                <a:ext cx="1125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Text Box 43"/>
              <p:cNvSpPr txBox="1">
                <a:spLocks noChangeArrowheads="1"/>
              </p:cNvSpPr>
              <p:nvPr/>
            </p:nvSpPr>
            <p:spPr bwMode="auto">
              <a:xfrm>
                <a:off x="2551" y="607"/>
                <a:ext cx="109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2757638" y="1664769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75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CUDA C</a:t>
              </a:r>
            </a:p>
            <a:p>
              <a:pPr marL="3175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78"/>
          <p:cNvGrpSpPr/>
          <p:nvPr/>
        </p:nvGrpSpPr>
        <p:grpSpPr>
          <a:xfrm>
            <a:off x="3925038" y="4916313"/>
            <a:ext cx="1884362" cy="844067"/>
            <a:chOff x="5386693" y="3336892"/>
            <a:chExt cx="1884362" cy="844067"/>
          </a:xfrm>
        </p:grpSpPr>
        <p:grpSp>
          <p:nvGrpSpPr>
            <p:cNvPr id="19" name="Rounded Rectangle 32"/>
            <p:cNvGrpSpPr>
              <a:grpSpLocks/>
            </p:cNvGrpSpPr>
            <p:nvPr/>
          </p:nvGrpSpPr>
          <p:grpSpPr bwMode="auto">
            <a:xfrm>
              <a:off x="5386693" y="3336892"/>
              <a:ext cx="1884362" cy="844067"/>
              <a:chOff x="4055" y="1190"/>
              <a:chExt cx="1187" cy="427"/>
            </a:xfrm>
          </p:grpSpPr>
          <p:pic>
            <p:nvPicPr>
              <p:cNvPr id="82" name="Rounded Rectangle 32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5" y="1190"/>
                <a:ext cx="1187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 Box 21"/>
              <p:cNvSpPr txBox="1">
                <a:spLocks noChangeArrowheads="1"/>
              </p:cNvSpPr>
              <p:nvPr/>
            </p:nvSpPr>
            <p:spPr bwMode="auto">
              <a:xfrm>
                <a:off x="4085" y="1223"/>
                <a:ext cx="109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5866398" y="3542791"/>
              <a:ext cx="8822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763" lvl="1" algn="ctr">
                <a:buSzPct val="180000"/>
                <a:tabLst>
                  <a:tab pos="3714546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Linker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8" name="Shape 87"/>
          <p:cNvCxnSpPr>
            <a:stCxn id="41" idx="1"/>
            <a:endCxn id="403486" idx="0"/>
          </p:cNvCxnSpPr>
          <p:nvPr/>
        </p:nvCxnSpPr>
        <p:spPr>
          <a:xfrm rot="10800000" flipV="1">
            <a:off x="3359808" y="2053636"/>
            <a:ext cx="549635" cy="400606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42" idx="3"/>
            <a:endCxn id="56" idx="0"/>
          </p:cNvCxnSpPr>
          <p:nvPr/>
        </p:nvCxnSpPr>
        <p:spPr>
          <a:xfrm>
            <a:off x="5690615" y="2029825"/>
            <a:ext cx="588010" cy="45148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48" idx="2"/>
            <a:endCxn id="83" idx="1"/>
          </p:cNvCxnSpPr>
          <p:nvPr/>
        </p:nvCxnSpPr>
        <p:spPr>
          <a:xfrm rot="16200000" flipH="1">
            <a:off x="3448937" y="4785959"/>
            <a:ext cx="442614" cy="6048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93"/>
          <p:cNvCxnSpPr>
            <a:stCxn id="58" idx="2"/>
            <a:endCxn id="83" idx="3"/>
          </p:cNvCxnSpPr>
          <p:nvPr/>
        </p:nvCxnSpPr>
        <p:spPr>
          <a:xfrm rot="5400000">
            <a:off x="5768346" y="4795354"/>
            <a:ext cx="455374" cy="57328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stCxn id="83" idx="2"/>
            <a:endCxn id="69" idx="1"/>
          </p:cNvCxnSpPr>
          <p:nvPr/>
        </p:nvCxnSpPr>
        <p:spPr>
          <a:xfrm rot="16200000" flipH="1">
            <a:off x="5525043" y="4953805"/>
            <a:ext cx="122422" cy="1490456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 rot="10800000">
            <a:off x="5867398" y="990597"/>
            <a:ext cx="852057" cy="394855"/>
          </a:xfrm>
          <a:prstGeom prst="right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81802" y="990600"/>
            <a:ext cx="3119113" cy="37279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b="1" dirty="0" smtClean="0"/>
              <a:t>Combined CPU-GPU Code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Commands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chemeClr val="accent2"/>
                </a:solidFill>
              </a:rPr>
              <a:t>nvcc &lt;filename&gt;.cu [-o &lt;executable&gt;]</a:t>
            </a:r>
          </a:p>
          <a:p>
            <a:pPr lvl="1"/>
            <a:r>
              <a:rPr lang="en-GB" sz="1600" dirty="0" smtClean="0"/>
              <a:t>Builds release mode</a:t>
            </a:r>
          </a:p>
          <a:p>
            <a:r>
              <a:rPr lang="en-GB" sz="2000" dirty="0" err="1" smtClean="0">
                <a:solidFill>
                  <a:schemeClr val="accent2"/>
                </a:solidFill>
              </a:rPr>
              <a:t>nvcc</a:t>
            </a:r>
            <a:r>
              <a:rPr lang="en-GB" sz="2000" dirty="0" smtClean="0">
                <a:solidFill>
                  <a:schemeClr val="accent2"/>
                </a:solidFill>
              </a:rPr>
              <a:t> –g &lt;filename&gt;.cu</a:t>
            </a:r>
          </a:p>
          <a:p>
            <a:pPr lvl="1"/>
            <a:r>
              <a:rPr lang="en-GB" sz="1600" dirty="0" smtClean="0"/>
              <a:t>Builds debug (device) mode</a:t>
            </a:r>
          </a:p>
          <a:p>
            <a:pPr lvl="1"/>
            <a:r>
              <a:rPr lang="en-GB" sz="1600" dirty="0" smtClean="0"/>
              <a:t>Can debug host code but not device code (runs on GPU)</a:t>
            </a:r>
          </a:p>
          <a:p>
            <a:r>
              <a:rPr lang="en-GB" sz="2000" dirty="0" err="1" smtClean="0">
                <a:solidFill>
                  <a:schemeClr val="accent2"/>
                </a:solidFill>
              </a:rPr>
              <a:t>nvcc</a:t>
            </a:r>
            <a:r>
              <a:rPr lang="en-GB" sz="2000" dirty="0" smtClean="0">
                <a:solidFill>
                  <a:schemeClr val="accent2"/>
                </a:solidFill>
              </a:rPr>
              <a:t> –</a:t>
            </a:r>
            <a:r>
              <a:rPr lang="en-GB" sz="2000" dirty="0" err="1" smtClean="0">
                <a:solidFill>
                  <a:schemeClr val="accent2"/>
                </a:solidFill>
              </a:rPr>
              <a:t>deviceemu</a:t>
            </a:r>
            <a:r>
              <a:rPr lang="en-GB" sz="2000" dirty="0" smtClean="0">
                <a:solidFill>
                  <a:schemeClr val="accent2"/>
                </a:solidFill>
              </a:rPr>
              <a:t> &lt;filename&gt;.cu</a:t>
            </a:r>
          </a:p>
          <a:p>
            <a:pPr lvl="1"/>
            <a:r>
              <a:rPr lang="en-GB" sz="1600" dirty="0" smtClean="0"/>
              <a:t>Builds device emulation mode</a:t>
            </a:r>
          </a:p>
          <a:p>
            <a:pPr lvl="1"/>
            <a:r>
              <a:rPr lang="en-GB" sz="1600" dirty="0" smtClean="0"/>
              <a:t>All code runs on CPU, but no debug symbols</a:t>
            </a:r>
          </a:p>
          <a:p>
            <a:r>
              <a:rPr lang="en-GB" sz="2000" dirty="0" err="1" smtClean="0">
                <a:solidFill>
                  <a:schemeClr val="accent2"/>
                </a:solidFill>
              </a:rPr>
              <a:t>nvcc</a:t>
            </a:r>
            <a:r>
              <a:rPr lang="en-GB" sz="2000" dirty="0" smtClean="0">
                <a:solidFill>
                  <a:schemeClr val="accent2"/>
                </a:solidFill>
              </a:rPr>
              <a:t> –</a:t>
            </a:r>
            <a:r>
              <a:rPr lang="en-GB" sz="2000" dirty="0" err="1" smtClean="0">
                <a:solidFill>
                  <a:schemeClr val="accent2"/>
                </a:solidFill>
              </a:rPr>
              <a:t>deviceemu</a:t>
            </a:r>
            <a:r>
              <a:rPr lang="en-GB" sz="2000" dirty="0" smtClean="0">
                <a:solidFill>
                  <a:schemeClr val="accent2"/>
                </a:solidFill>
              </a:rPr>
              <a:t> –g &lt;filename&gt;.cu</a:t>
            </a:r>
          </a:p>
          <a:p>
            <a:pPr lvl="1"/>
            <a:r>
              <a:rPr lang="fr-FR" sz="1600" dirty="0" err="1" smtClean="0"/>
              <a:t>Builds</a:t>
            </a:r>
            <a:r>
              <a:rPr lang="fr-FR" sz="1600" dirty="0" smtClean="0"/>
              <a:t> </a:t>
            </a:r>
            <a:r>
              <a:rPr lang="fr-FR" sz="1600" dirty="0" err="1" smtClean="0"/>
              <a:t>debug</a:t>
            </a:r>
            <a:r>
              <a:rPr lang="fr-FR" sz="1600" dirty="0" smtClean="0"/>
              <a:t> </a:t>
            </a:r>
            <a:r>
              <a:rPr lang="fr-FR" sz="1600" dirty="0" err="1" smtClean="0"/>
              <a:t>device</a:t>
            </a:r>
            <a:r>
              <a:rPr lang="fr-FR" sz="1600" dirty="0" smtClean="0"/>
              <a:t> </a:t>
            </a:r>
            <a:r>
              <a:rPr lang="fr-FR" sz="1600" dirty="0" err="1" smtClean="0"/>
              <a:t>emulation</a:t>
            </a:r>
            <a:r>
              <a:rPr lang="fr-FR" sz="1600" dirty="0" smtClean="0"/>
              <a:t> mode</a:t>
            </a:r>
          </a:p>
          <a:p>
            <a:pPr lvl="1"/>
            <a:r>
              <a:rPr lang="en-GB" sz="1600" dirty="0" smtClean="0"/>
              <a:t>All code runs on CPU, with debug symbols</a:t>
            </a:r>
          </a:p>
          <a:p>
            <a:pPr lvl="1"/>
            <a:r>
              <a:rPr lang="en-GB" sz="1600" dirty="0" smtClean="0"/>
              <a:t>Debug using </a:t>
            </a:r>
            <a:r>
              <a:rPr lang="en-GB" sz="1600" dirty="0" err="1" smtClean="0"/>
              <a:t>gdb</a:t>
            </a:r>
            <a:r>
              <a:rPr lang="en-GB" sz="1600" dirty="0" smtClean="0"/>
              <a:t> or other </a:t>
            </a:r>
            <a:r>
              <a:rPr lang="en-GB" sz="1600" dirty="0" err="1" smtClean="0"/>
              <a:t>linux</a:t>
            </a:r>
            <a:r>
              <a:rPr lang="en-GB" sz="1600" dirty="0" smtClean="0"/>
              <a:t> debugger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0: Run a Simple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Log on to test system</a:t>
            </a:r>
          </a:p>
          <a:p>
            <a:r>
              <a:rPr lang="en-US" sz="2000" dirty="0" smtClean="0"/>
              <a:t>Compile and run pre-written CUDA program — </a:t>
            </a:r>
            <a:r>
              <a:rPr lang="en-US" sz="2000" dirty="0" err="1" smtClean="0"/>
              <a:t>deviceQuery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00000" y="1258922"/>
            <a:ext cx="54745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There is 1 device supporting CUDA</a:t>
            </a:r>
          </a:p>
          <a:p>
            <a:endParaRPr lang="en-GB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Device 0: "</a:t>
            </a:r>
            <a:r>
              <a:rPr lang="en-GB" sz="1050" dirty="0" err="1" smtClean="0">
                <a:latin typeface="Courier New" pitchFamily="49" charset="0"/>
                <a:cs typeface="Courier New" pitchFamily="49" charset="0"/>
              </a:rPr>
              <a:t>Quadro</a:t>
            </a:r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FX 570M"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Major revision number:                         1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Minor revision number:                         1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Total amount of global memory:                 268107776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Number of multiprocessors:                     4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Number of cores:                               32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Total amount of constant memory:               65536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Total amount of shared memory per block:       16384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Total number of registers available per block: 8192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Warp size:                                     32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Maximum number of threads per block:           512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Maximum sizes of each dimension of a block:    512 x 512 x 64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Maximum sizes of each dimension of a grid:     65535 x 65535 x 1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Maximum memory pitch:                          262144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Texture alignment:                             256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Clock rate:                                    0.95 GHz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Concurrent copy and execution:                 Yes</a:t>
            </a:r>
          </a:p>
          <a:p>
            <a:endParaRPr lang="en-GB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Test PASSED</a:t>
            </a:r>
          </a:p>
          <a:p>
            <a:endParaRPr lang="en-GB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Press ENTER to exit...</a:t>
            </a:r>
          </a:p>
          <a:p>
            <a:endParaRPr lang="en-GB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198" y="1228712"/>
            <a:ext cx="564360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CUDA Device Query (Runtime API) version (CUDART static linking)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There are 2 devices supporting CUDA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Device 0: "Tesla C1060"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CUDA Capability Major revision number:         1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CUDA Capability Minor revision number:         3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Total amount of global memory:                 4294705152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Number of multiprocessors:                     30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Number of cores:                               240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Total amount of constant memory:               65536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Total amount of shared memory per block:       16384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Total number of registers available per block: 16384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Warp size:                                     32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Maximum number of threads per block:           512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Maximum sizes of each dimension of a block:    512 x 512 x 64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Maximum sizes of each dimension of a grid:     65535 x 65535 x 1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Maximum memory pitch:                          262144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Texture alignment:                             256 bytes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Clock rate:                                    1.44 GHz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Concurrent copy and execution:                 Yes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Run time limit on kernels:                     No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Integrated:                                    No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Support host page-locked memory mapping:       Yes</a:t>
            </a:r>
          </a:p>
          <a:p>
            <a:r>
              <a:rPr lang="en-GB" sz="1050" dirty="0" smtClean="0">
                <a:latin typeface="Courier New" pitchFamily="49" charset="0"/>
                <a:cs typeface="Courier New" pitchFamily="49" charset="0"/>
              </a:rPr>
              <a:t>   Compute mode:                                  Exclusive (only one host thread at a time can use this device)</a:t>
            </a:r>
          </a:p>
          <a:p>
            <a:endParaRPr lang="en-GB" sz="105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8098"/>
            <a:ext cx="9204325" cy="584775"/>
          </a:xfrm>
        </p:spPr>
        <p:txBody>
          <a:bodyPr/>
          <a:lstStyle/>
          <a:p>
            <a:r>
              <a:rPr lang="en-US" dirty="0" smtClean="0"/>
              <a:t>CUDA C Programming Language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C — </a:t>
            </a:r>
            <a:r>
              <a:rPr lang="en-US" dirty="0"/>
              <a:t>C with Runtime Extensions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028700"/>
            <a:ext cx="10042684" cy="4733091"/>
          </a:xfrm>
        </p:spPr>
        <p:txBody>
          <a:bodyPr/>
          <a:lstStyle/>
          <a:p>
            <a:r>
              <a:rPr lang="en-US" dirty="0"/>
              <a:t>Device management: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2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cudaGetDeviceCount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sz="2200" dirty="0">
                <a:solidFill>
                  <a:srgbClr val="73B900"/>
                </a:solidFill>
              </a:rPr>
              <a:t>,  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cudaGetDeviceProperties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endParaRPr lang="en-US" dirty="0">
              <a:solidFill>
                <a:srgbClr val="73B900"/>
              </a:solidFill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/>
              <a:t>Device memory management: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2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cudaMalloc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sz="2200" dirty="0">
                <a:solidFill>
                  <a:srgbClr val="73B900"/>
                </a:solidFill>
              </a:rPr>
              <a:t>,  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cudaFree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sz="2200" dirty="0">
                <a:solidFill>
                  <a:srgbClr val="73B900"/>
                </a:solidFill>
              </a:rPr>
              <a:t>,  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cudaMemcpy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/>
              <a:t>Texture management: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2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cudaBindTexture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sz="2200" dirty="0">
                <a:solidFill>
                  <a:srgbClr val="73B900"/>
                </a:solidFill>
              </a:rPr>
              <a:t>,  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cudaBindTextureToArray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endParaRPr lang="en-US" dirty="0">
              <a:solidFill>
                <a:srgbClr val="73B900"/>
              </a:solidFill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r>
              <a:rPr lang="en-US" dirty="0"/>
              <a:t>Graphics interoperability: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solidFill>
                  <a:srgbClr val="73B900"/>
                </a:solidFill>
                <a:latin typeface="Courier New" pitchFamily="49" charset="0"/>
              </a:rPr>
              <a:t>	</a:t>
            </a:r>
            <a:r>
              <a:rPr lang="en-US" sz="2200" dirty="0" err="1">
                <a:solidFill>
                  <a:srgbClr val="73B900"/>
                </a:solidFill>
                <a:latin typeface="Courier New" pitchFamily="49" charset="0"/>
              </a:rPr>
              <a:t>cudaGLMapBufferObject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sz="2200" dirty="0">
                <a:solidFill>
                  <a:srgbClr val="73B900"/>
                </a:solidFill>
              </a:rPr>
              <a:t>,  </a:t>
            </a:r>
            <a:r>
              <a:rPr lang="en-US" sz="2200" dirty="0">
                <a:solidFill>
                  <a:srgbClr val="73B900"/>
                </a:solidFill>
                <a:latin typeface="Courier New" pitchFamily="49" charset="0"/>
              </a:rPr>
              <a:t>cudaD3D9MapVertexBuffer()</a:t>
            </a:r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 — </a:t>
            </a:r>
            <a:r>
              <a:rPr lang="en-US" dirty="0"/>
              <a:t>C with Language Extensions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028700"/>
            <a:ext cx="10527030" cy="49034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Function </a:t>
            </a:r>
            <a:r>
              <a:rPr lang="en-US" sz="1600" dirty="0" smtClean="0"/>
              <a:t>qualifiers</a:t>
            </a:r>
            <a:endParaRPr lang="en-US" sz="16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73B900"/>
                </a:solidFill>
                <a:latin typeface="Courier New" pitchFamily="49" charset="0"/>
              </a:rPr>
              <a:t>__global__</a:t>
            </a:r>
            <a:r>
              <a:rPr lang="en-US" sz="1800" dirty="0">
                <a:latin typeface="Courier New" pitchFamily="49" charset="0"/>
              </a:rPr>
              <a:t> void </a:t>
            </a:r>
            <a:r>
              <a:rPr lang="en-US" sz="1800" dirty="0" err="1">
                <a:latin typeface="Courier New" pitchFamily="49" charset="0"/>
              </a:rPr>
              <a:t>MyKernel</a:t>
            </a:r>
            <a:r>
              <a:rPr lang="en-US" sz="1800" dirty="0">
                <a:latin typeface="Courier New" pitchFamily="49" charset="0"/>
              </a:rPr>
              <a:t>() </a:t>
            </a:r>
            <a:r>
              <a:rPr lang="en-US" sz="1800" dirty="0" smtClean="0">
                <a:latin typeface="Courier New" pitchFamily="49" charset="0"/>
              </a:rPr>
              <a:t>{}		// call from host, execute on GPU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73B900"/>
                </a:solidFill>
                <a:latin typeface="Courier New" pitchFamily="49" charset="0"/>
              </a:rPr>
              <a:t>__device__</a:t>
            </a:r>
            <a:r>
              <a:rPr lang="en-US" sz="1800" dirty="0">
                <a:latin typeface="Courier New" pitchFamily="49" charset="0"/>
              </a:rPr>
              <a:t> float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MyDeviceFunc</a:t>
            </a:r>
            <a:r>
              <a:rPr lang="en-US" sz="1800" dirty="0">
                <a:latin typeface="Courier New" pitchFamily="49" charset="0"/>
              </a:rPr>
              <a:t>() </a:t>
            </a:r>
            <a:r>
              <a:rPr lang="en-US" sz="1800" dirty="0" smtClean="0">
                <a:latin typeface="Courier New" pitchFamily="49" charset="0"/>
              </a:rPr>
              <a:t>{}	// call from GPU, execute on GPU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</a:rPr>
              <a:t>__host__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HostFunc</a:t>
            </a:r>
            <a:r>
              <a:rPr lang="en-US" sz="1800" dirty="0" smtClean="0">
                <a:latin typeface="Courier New" pitchFamily="49" charset="0"/>
              </a:rPr>
              <a:t>() {}		// call from host, execute on host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600" dirty="0"/>
              <a:t>Variable </a:t>
            </a:r>
            <a:r>
              <a:rPr lang="en-US" sz="1600" dirty="0" smtClean="0"/>
              <a:t>qualifiers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</a:rPr>
              <a:t>__device__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800" dirty="0" smtClean="0">
                <a:latin typeface="Courier New" pitchFamily="49" charset="0"/>
              </a:rPr>
              <a:t>float </a:t>
            </a:r>
            <a:r>
              <a:rPr lang="en-US" sz="1800" dirty="0" err="1" smtClean="0">
                <a:latin typeface="Courier New" pitchFamily="49" charset="0"/>
              </a:rPr>
              <a:t>MyGPUArray</a:t>
            </a:r>
            <a:r>
              <a:rPr lang="en-US" sz="1800" dirty="0" smtClean="0">
                <a:latin typeface="Courier New" pitchFamily="49" charset="0"/>
              </a:rPr>
              <a:t>[32];	  // in GPU memory space </a:t>
            </a:r>
            <a:endParaRPr lang="en-US" sz="1800" dirty="0" smtClean="0">
              <a:solidFill>
                <a:srgbClr val="73B900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</a:rPr>
              <a:t>__</a:t>
            </a:r>
            <a:r>
              <a:rPr lang="en-US" sz="1800" dirty="0">
                <a:solidFill>
                  <a:srgbClr val="73B900"/>
                </a:solidFill>
                <a:latin typeface="Courier New" pitchFamily="49" charset="0"/>
              </a:rPr>
              <a:t>constant__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float </a:t>
            </a:r>
            <a:r>
              <a:rPr lang="en-US" sz="1800" dirty="0" err="1" smtClean="0">
                <a:latin typeface="Courier New" pitchFamily="49" charset="0"/>
              </a:rPr>
              <a:t>MyConstArray</a:t>
            </a:r>
            <a:r>
              <a:rPr lang="en-US" sz="1800" dirty="0" smtClean="0">
                <a:latin typeface="Courier New" pitchFamily="49" charset="0"/>
              </a:rPr>
              <a:t>[32];  // write by host; read by GPU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73B900"/>
                </a:solidFill>
                <a:latin typeface="Courier New" pitchFamily="49" charset="0"/>
              </a:rPr>
              <a:t>__shared__</a:t>
            </a:r>
            <a:r>
              <a:rPr lang="en-US" sz="1800" dirty="0">
                <a:latin typeface="Courier New" pitchFamily="49" charset="0"/>
              </a:rPr>
              <a:t>   float </a:t>
            </a:r>
            <a:r>
              <a:rPr lang="en-US" sz="1800" dirty="0" err="1">
                <a:latin typeface="Courier New" pitchFamily="49" charset="0"/>
              </a:rPr>
              <a:t>MySharedArray</a:t>
            </a:r>
            <a:r>
              <a:rPr lang="en-US" sz="1800" dirty="0">
                <a:latin typeface="Courier New" pitchFamily="49" charset="0"/>
              </a:rPr>
              <a:t>[32</a:t>
            </a:r>
            <a:r>
              <a:rPr lang="en-US" sz="1800" dirty="0" smtClean="0">
                <a:latin typeface="Courier New" pitchFamily="49" charset="0"/>
              </a:rPr>
              <a:t>]; // shared within thread block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/>
              <a:t>Built-in vector types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  <a:cs typeface="Courier New" pitchFamily="49" charset="0"/>
              </a:rPr>
              <a:t>int1, int2, int3, int4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  <a:cs typeface="Courier New" pitchFamily="49" charset="0"/>
              </a:rPr>
              <a:t>float1, float2, float3, float4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73B900"/>
                </a:solidFill>
                <a:latin typeface="Courier New" pitchFamily="49" charset="0"/>
                <a:cs typeface="Courier New" pitchFamily="49" charset="0"/>
              </a:rPr>
              <a:t>double1, double2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etc.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</a:t>
            </a:r>
            <a:r>
              <a:rPr lang="en-US" smtClean="0"/>
              <a:t>C — </a:t>
            </a:r>
            <a:r>
              <a:rPr lang="en-US" dirty="0"/>
              <a:t>C with Language Extensions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028700"/>
            <a:ext cx="10527030" cy="49034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Execution configuration</a:t>
            </a:r>
            <a:endParaRPr lang="en-US" sz="22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dim3 </a:t>
            </a:r>
            <a:r>
              <a:rPr lang="en-US" dirty="0" err="1">
                <a:latin typeface="Courier New" pitchFamily="49" charset="0"/>
              </a:rPr>
              <a:t>dimGrid</a:t>
            </a:r>
            <a:r>
              <a:rPr lang="en-US" dirty="0">
                <a:latin typeface="Courier New" pitchFamily="49" charset="0"/>
              </a:rPr>
              <a:t>(100, 50</a:t>
            </a:r>
            <a:r>
              <a:rPr lang="en-US" dirty="0" smtClean="0">
                <a:latin typeface="Courier New" pitchFamily="49" charset="0"/>
              </a:rPr>
              <a:t>);		// </a:t>
            </a:r>
            <a:r>
              <a:rPr lang="en-US" dirty="0">
                <a:latin typeface="Courier New" pitchFamily="49" charset="0"/>
              </a:rPr>
              <a:t>5000 thread blocks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dim3 </a:t>
            </a:r>
            <a:r>
              <a:rPr lang="en-US" dirty="0" err="1">
                <a:latin typeface="Courier New" pitchFamily="49" charset="0"/>
              </a:rPr>
              <a:t>dimBlock</a:t>
            </a:r>
            <a:r>
              <a:rPr lang="en-US" dirty="0">
                <a:latin typeface="Courier New" pitchFamily="49" charset="0"/>
              </a:rPr>
              <a:t>(4, 8, 8); </a:t>
            </a:r>
            <a:r>
              <a:rPr lang="en-US" dirty="0" smtClean="0">
                <a:latin typeface="Courier New" pitchFamily="49" charset="0"/>
              </a:rPr>
              <a:t>		// </a:t>
            </a:r>
            <a:r>
              <a:rPr lang="en-US" dirty="0">
                <a:latin typeface="Courier New" pitchFamily="49" charset="0"/>
              </a:rPr>
              <a:t>256 threads per block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 err="1">
                <a:latin typeface="Courier New" pitchFamily="49" charset="0"/>
              </a:rPr>
              <a:t>MyKernel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73B900"/>
                </a:solidFill>
                <a:latin typeface="Courier New" pitchFamily="49" charset="0"/>
              </a:rPr>
              <a:t>&lt;&lt;&lt;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dimGrid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dimBlock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73B900"/>
                </a:solidFill>
                <a:latin typeface="Courier New" pitchFamily="49" charset="0"/>
              </a:rPr>
              <a:t>&gt;&gt;&gt;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(...); // Launch kernel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200" dirty="0"/>
              <a:t>Built-in variables and functions valid in device code: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dim3 </a:t>
            </a:r>
            <a:r>
              <a:rPr lang="en-US" dirty="0" err="1" smtClean="0">
                <a:solidFill>
                  <a:srgbClr val="73B900"/>
                </a:solidFill>
                <a:latin typeface="Courier New" pitchFamily="49" charset="0"/>
              </a:rPr>
              <a:t>gridDim</a:t>
            </a:r>
            <a:r>
              <a:rPr lang="en-US" dirty="0" smtClean="0">
                <a:latin typeface="Courier New" pitchFamily="49" charset="0"/>
              </a:rPr>
              <a:t>;			// Grid dimension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itchFamily="49" charset="0"/>
              </a:rPr>
              <a:t>dim3 </a:t>
            </a:r>
            <a:r>
              <a:rPr lang="en-US" dirty="0" err="1" smtClean="0">
                <a:solidFill>
                  <a:srgbClr val="73B900"/>
                </a:solidFill>
                <a:latin typeface="Courier New" pitchFamily="49" charset="0"/>
              </a:rPr>
              <a:t>blockDim</a:t>
            </a:r>
            <a:r>
              <a:rPr lang="en-US" dirty="0" smtClean="0">
                <a:latin typeface="Courier New" pitchFamily="49" charset="0"/>
              </a:rPr>
              <a:t>;			// </a:t>
            </a:r>
            <a:r>
              <a:rPr lang="en-US" dirty="0">
                <a:latin typeface="Courier New" pitchFamily="49" charset="0"/>
              </a:rPr>
              <a:t>Block dimension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dim3 </a:t>
            </a:r>
            <a:r>
              <a:rPr lang="en-US" dirty="0" err="1" smtClean="0">
                <a:solidFill>
                  <a:srgbClr val="73B900"/>
                </a:solidFill>
                <a:latin typeface="Courier New" pitchFamily="49" charset="0"/>
              </a:rPr>
              <a:t>blockIdx</a:t>
            </a:r>
            <a:r>
              <a:rPr lang="en-US" dirty="0" smtClean="0">
                <a:latin typeface="Courier New" pitchFamily="49" charset="0"/>
              </a:rPr>
              <a:t>;			// </a:t>
            </a:r>
            <a:r>
              <a:rPr lang="en-US" dirty="0">
                <a:latin typeface="Courier New" pitchFamily="49" charset="0"/>
              </a:rPr>
              <a:t>Block index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dim3 </a:t>
            </a:r>
            <a:r>
              <a:rPr lang="en-US" dirty="0" err="1">
                <a:solidFill>
                  <a:srgbClr val="73B900"/>
                </a:solidFill>
                <a:latin typeface="Courier New" pitchFamily="49" charset="0"/>
              </a:rPr>
              <a:t>threadIdx</a:t>
            </a:r>
            <a:r>
              <a:rPr lang="en-US" dirty="0" smtClean="0">
                <a:latin typeface="Courier New" pitchFamily="49" charset="0"/>
              </a:rPr>
              <a:t>;		// </a:t>
            </a:r>
            <a:r>
              <a:rPr lang="en-US" dirty="0">
                <a:latin typeface="Courier New" pitchFamily="49" charset="0"/>
              </a:rPr>
              <a:t>Thread index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>
                <a:solidFill>
                  <a:srgbClr val="73B900"/>
                </a:solidFill>
                <a:latin typeface="Courier New" pitchFamily="49" charset="0"/>
              </a:rPr>
              <a:t>__</a:t>
            </a:r>
            <a:r>
              <a:rPr lang="en-US" dirty="0" err="1">
                <a:solidFill>
                  <a:srgbClr val="73B900"/>
                </a:solidFill>
                <a:latin typeface="Courier New" pitchFamily="49" charset="0"/>
              </a:rPr>
              <a:t>syncthreads</a:t>
            </a:r>
            <a:r>
              <a:rPr lang="en-US" dirty="0" smtClean="0">
                <a:solidFill>
                  <a:srgbClr val="73B900"/>
                </a:solidFill>
                <a:latin typeface="Courier New" pitchFamily="49" charset="0"/>
              </a:rPr>
              <a:t>()</a:t>
            </a:r>
            <a:r>
              <a:rPr lang="en-US" dirty="0" smtClean="0">
                <a:latin typeface="Courier New" pitchFamily="49" charset="0"/>
              </a:rPr>
              <a:t>;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// </a:t>
            </a:r>
            <a:r>
              <a:rPr lang="en-US" dirty="0">
                <a:latin typeface="Courier New" pitchFamily="49" charset="0"/>
              </a:rPr>
              <a:t>Thread synchronization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7728" y="3157538"/>
            <a:ext cx="9553580" cy="214314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A8DED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lvl="0" eaLnBrk="0" fontAlgn="ctr" hangingPunct="0">
              <a:spcBef>
                <a:spcPct val="10000"/>
              </a:spcBef>
              <a:buSzPct val="180000"/>
            </a:pPr>
            <a:endParaRPr lang="en-US" b="1" noProof="1" smtClean="0">
              <a:latin typeface="Lucida Console" pitchFamily="-110" charset="0"/>
              <a:ea typeface="ＭＳ Ｐゴシック" pitchFamily="-110" charset="-128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28616" y="1300150"/>
            <a:ext cx="9572692" cy="1785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C5C5C"/>
              </a:gs>
              <a:gs pos="50000">
                <a:srgbClr val="178787"/>
              </a:gs>
              <a:gs pos="100000">
                <a:srgbClr val="1EA2A2"/>
              </a:gs>
            </a:gsLst>
            <a:lin ang="13500000" scaled="1"/>
          </a:gradFill>
          <a:ln w="9525">
            <a:solidFill>
              <a:srgbClr val="A8DEDE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lvl="0" eaLnBrk="0" fontAlgn="ctr" hangingPunct="0">
              <a:spcBef>
                <a:spcPct val="10000"/>
              </a:spcBef>
              <a:buSzPct val="180000"/>
            </a:pPr>
            <a:endParaRPr lang="en-US" b="1" noProof="1" smtClean="0">
              <a:latin typeface="Lucida Console" pitchFamily="-110" charset="0"/>
              <a:ea typeface="ＭＳ Ｐゴシック" pitchFamily="-110" charset="-128"/>
            </a:endParaRPr>
          </a:p>
        </p:txBody>
      </p:sp>
      <p:sp>
        <p:nvSpPr>
          <p:cNvPr id="401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SAXPY: Device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16" y="1371588"/>
            <a:ext cx="9572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void saxpy_serial(int n, float a, float *x, float *y)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{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    for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(int i = 0; i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&lt;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n; ++i)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        </a:t>
            </a:r>
            <a:r>
              <a:rPr lang="en-US" b="1" noProof="1" smtClean="0">
                <a:solidFill>
                  <a:schemeClr val="accent2"/>
                </a:solidFill>
                <a:latin typeface="Lucida Console" pitchFamily="-110" charset="0"/>
                <a:ea typeface="ＭＳ Ｐゴシック" pitchFamily="-110" charset="-128"/>
              </a:rPr>
              <a:t>y[i] = a*x[i] + y[i];</a:t>
            </a:r>
            <a:endParaRPr lang="en-US" b="1" noProof="1" smtClean="0">
              <a:latin typeface="Lucida Console" pitchFamily="-110" charset="0"/>
              <a:ea typeface="ＭＳ Ｐゴシック" pitchFamily="-110" charset="-128"/>
            </a:endParaRP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16" y="3292676"/>
            <a:ext cx="950125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solidFill>
                  <a:srgbClr val="76B900"/>
                </a:solidFill>
                <a:latin typeface="Lucida Console" pitchFamily="-110" charset="0"/>
                <a:ea typeface="ＭＳ Ｐゴシック" pitchFamily="-110" charset="-128"/>
              </a:rPr>
              <a:t>__global__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void saxpy_parallel(int n, float a, float *x, float *y)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{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    int i = </a:t>
            </a:r>
            <a:r>
              <a:rPr lang="en-US" b="1" noProof="1" smtClean="0">
                <a:solidFill>
                  <a:srgbClr val="76B900"/>
                </a:solidFill>
                <a:latin typeface="Lucida Console" pitchFamily="-110" charset="0"/>
                <a:ea typeface="ＭＳ Ｐゴシック" pitchFamily="-110" charset="-128"/>
              </a:rPr>
              <a:t>blockIdx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.x*</a:t>
            </a:r>
            <a:r>
              <a:rPr lang="en-US" b="1" noProof="1" smtClean="0">
                <a:solidFill>
                  <a:srgbClr val="76B900"/>
                </a:solidFill>
                <a:latin typeface="Lucida Console" pitchFamily="-110" charset="0"/>
                <a:ea typeface="ＭＳ Ｐゴシック" pitchFamily="-110" charset="-128"/>
              </a:rPr>
              <a:t>blockDim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.x + </a:t>
            </a:r>
            <a:r>
              <a:rPr lang="en-US" b="1" noProof="1" smtClean="0">
                <a:solidFill>
                  <a:srgbClr val="76B900"/>
                </a:solidFill>
                <a:latin typeface="Lucida Console" pitchFamily="-110" charset="0"/>
                <a:ea typeface="ＭＳ Ｐゴシック" pitchFamily="-110" charset="-128"/>
              </a:rPr>
              <a:t>threadIdx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.x;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    if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(i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&lt;</a:t>
            </a:r>
            <a:r>
              <a:rPr lang="en-US" b="1" dirty="0" smtClean="0">
                <a:latin typeface="Lucida Console" pitchFamily="-110" charset="0"/>
                <a:ea typeface="ＭＳ Ｐゴシック" pitchFamily="-110" charset="-128"/>
              </a:rPr>
              <a:t> </a:t>
            </a: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n)  </a:t>
            </a:r>
            <a:r>
              <a:rPr lang="en-US" b="1" noProof="1" smtClean="0">
                <a:solidFill>
                  <a:schemeClr val="accent2"/>
                </a:solidFill>
                <a:latin typeface="Lucida Console" pitchFamily="-110" charset="0"/>
                <a:ea typeface="ＭＳ Ｐゴシック" pitchFamily="-110" charset="-128"/>
              </a:rPr>
              <a:t>y[i] = a*x[i] + y[i];</a:t>
            </a:r>
          </a:p>
          <a:p>
            <a:pPr lvl="0" eaLnBrk="0" fontAlgn="ctr" hangingPunct="0">
              <a:spcBef>
                <a:spcPct val="10000"/>
              </a:spcBef>
              <a:buSzPct val="180000"/>
            </a:pPr>
            <a:r>
              <a:rPr lang="en-US" b="1" noProof="1" smtClean="0">
                <a:latin typeface="Lucida Console" pitchFamily="-110" charset="0"/>
                <a:ea typeface="ＭＳ Ｐゴシック" pitchFamily="-110" charset="-128"/>
              </a:rPr>
              <a:t>}</a:t>
            </a:r>
          </a:p>
          <a:p>
            <a:endParaRPr lang="en-GB" dirty="0"/>
          </a:p>
        </p:txBody>
      </p:sp>
      <p:sp>
        <p:nvSpPr>
          <p:cNvPr id="401415" name="TextBox 5"/>
          <p:cNvSpPr txBox="1">
            <a:spLocks noChangeArrowheads="1"/>
          </p:cNvSpPr>
          <p:nvPr/>
        </p:nvSpPr>
        <p:spPr bwMode="auto">
          <a:xfrm>
            <a:off x="7231345" y="4586298"/>
            <a:ext cx="2469897" cy="4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sz="2400" b="1" i="1" dirty="0"/>
              <a:t>Parallel C Code</a:t>
            </a:r>
          </a:p>
        </p:txBody>
      </p:sp>
      <p:sp>
        <p:nvSpPr>
          <p:cNvPr id="401414" name="TextBox 4"/>
          <p:cNvSpPr txBox="1">
            <a:spLocks noChangeArrowheads="1"/>
          </p:cNvSpPr>
          <p:nvPr/>
        </p:nvSpPr>
        <p:spPr bwMode="auto">
          <a:xfrm>
            <a:off x="7058036" y="2228844"/>
            <a:ext cx="2712271" cy="4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sz="2400" b="1" i="1" dirty="0"/>
              <a:t>Standard C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3" animBg="1"/>
      <p:bldP spid="401415" grpId="0"/>
      <p:bldP spid="4014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169" descr="arrow_gl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610" y="2108835"/>
            <a:ext cx="2233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itle 314"/>
          <p:cNvSpPr>
            <a:spLocks noGrp="1"/>
          </p:cNvSpPr>
          <p:nvPr>
            <p:ph type="title"/>
          </p:nvPr>
        </p:nvSpPr>
        <p:spPr>
          <a:xfrm>
            <a:off x="548640" y="205740"/>
            <a:ext cx="9204722" cy="584775"/>
          </a:xfrm>
        </p:spPr>
        <p:txBody>
          <a:bodyPr/>
          <a:lstStyle/>
          <a:p>
            <a:r>
              <a:rPr lang="en-US" dirty="0" smtClean="0"/>
              <a:t>What is GPU Computing?</a:t>
            </a:r>
          </a:p>
        </p:txBody>
      </p:sp>
      <p:sp>
        <p:nvSpPr>
          <p:cNvPr id="60424" name="Text Box 51"/>
          <p:cNvSpPr txBox="1">
            <a:spLocks noChangeArrowheads="1"/>
          </p:cNvSpPr>
          <p:nvPr/>
        </p:nvSpPr>
        <p:spPr bwMode="auto">
          <a:xfrm>
            <a:off x="2557442" y="5038863"/>
            <a:ext cx="4620578" cy="76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/>
          <a:lstStyle/>
          <a:p>
            <a:pPr algn="ctr"/>
            <a:r>
              <a:rPr lang="en-US" sz="2400" b="1" dirty="0"/>
              <a:t>Computing with CPU + GPU</a:t>
            </a:r>
            <a:endParaRPr lang="en-US" sz="2400" b="1" i="1" dirty="0">
              <a:solidFill>
                <a:srgbClr val="73B900"/>
              </a:solidFill>
            </a:endParaRPr>
          </a:p>
          <a:p>
            <a:pPr algn="ctr"/>
            <a:r>
              <a:rPr lang="en-US" sz="2400" b="1" i="1" dirty="0">
                <a:solidFill>
                  <a:srgbClr val="73B900"/>
                </a:solidFill>
              </a:rPr>
              <a:t>Heterogeneous Computing</a:t>
            </a:r>
          </a:p>
        </p:txBody>
      </p:sp>
      <p:sp>
        <p:nvSpPr>
          <p:cNvPr id="294" name="AutoShape 14"/>
          <p:cNvSpPr>
            <a:spLocks noChangeArrowheads="1"/>
          </p:cNvSpPr>
          <p:nvPr/>
        </p:nvSpPr>
        <p:spPr bwMode="auto">
          <a:xfrm>
            <a:off x="4296320" y="2440971"/>
            <a:ext cx="1084138" cy="593694"/>
          </a:xfrm>
          <a:prstGeom prst="leftRightArrow">
            <a:avLst>
              <a:gd name="adj1" fmla="val 38601"/>
              <a:gd name="adj2" fmla="val 63891"/>
            </a:avLst>
          </a:prstGeom>
          <a:gradFill>
            <a:gsLst>
              <a:gs pos="0">
                <a:schemeClr val="tx1">
                  <a:alpha val="55000"/>
                </a:schemeClr>
              </a:gs>
              <a:gs pos="50000">
                <a:schemeClr val="tx1"/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61722" tIns="30861" rIns="61722" bIns="30861" anchor="ctr"/>
          <a:lstStyle/>
          <a:p>
            <a:pPr algn="ctr">
              <a:defRPr/>
            </a:pPr>
            <a:endParaRPr lang="en-US" sz="700" b="1" dirty="0">
              <a:solidFill>
                <a:schemeClr val="bg1"/>
              </a:solidFill>
            </a:endParaRPr>
          </a:p>
        </p:txBody>
      </p:sp>
      <p:pic>
        <p:nvPicPr>
          <p:cNvPr id="295" name="Picture 2" descr="C:\Documents and Settings\jpaul\My Documents\GT200\Photography\GT200 Die Sh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819" y="1285875"/>
            <a:ext cx="2876415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Nehalem_d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00" y="1785042"/>
            <a:ext cx="2084210" cy="19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821" y="4359842"/>
            <a:ext cx="55656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x86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72284" y="4359842"/>
            <a:ext cx="68480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GPU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71954" y="4371984"/>
            <a:ext cx="1133644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bus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247174"/>
            <a:ext cx="8869680" cy="584775"/>
          </a:xfrm>
        </p:spPr>
        <p:txBody>
          <a:bodyPr/>
          <a:lstStyle/>
          <a:p>
            <a:r>
              <a:rPr lang="en-US" dirty="0" smtClean="0"/>
              <a:t>SAXPY: Host </a:t>
            </a:r>
            <a:r>
              <a:rPr lang="en-US" dirty="0"/>
              <a:t>Code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925830"/>
            <a:ext cx="9875520" cy="47320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// Allocate two N-vectors </a:t>
            </a:r>
            <a:r>
              <a:rPr lang="en-US" sz="2000" dirty="0" err="1" smtClean="0">
                <a:latin typeface="Courier New" pitchFamily="49" charset="0"/>
              </a:rPr>
              <a:t>h_x</a:t>
            </a:r>
            <a:r>
              <a:rPr lang="en-US" sz="2000" dirty="0" smtClean="0">
                <a:latin typeface="Courier New" pitchFamily="49" charset="0"/>
              </a:rPr>
              <a:t> and </a:t>
            </a:r>
            <a:r>
              <a:rPr lang="en-US" sz="2000" dirty="0" err="1" smtClean="0">
                <a:latin typeface="Courier New" pitchFamily="49" charset="0"/>
              </a:rPr>
              <a:t>h_y</a:t>
            </a: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size = N * </a:t>
            </a:r>
            <a:r>
              <a:rPr lang="en-US" sz="2000" dirty="0" err="1" smtClean="0">
                <a:latin typeface="Courier New" pitchFamily="49" charset="0"/>
              </a:rPr>
              <a:t>sizeof</a:t>
            </a:r>
            <a:r>
              <a:rPr lang="en-US" sz="2000" dirty="0" smtClean="0">
                <a:latin typeface="Courier New" pitchFamily="49" charset="0"/>
              </a:rPr>
              <a:t>(float);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float* </a:t>
            </a:r>
            <a:r>
              <a:rPr lang="en-US" sz="2000" dirty="0" err="1" smtClean="0">
                <a:latin typeface="Courier New" pitchFamily="49" charset="0"/>
              </a:rPr>
              <a:t>h_x</a:t>
            </a:r>
            <a:r>
              <a:rPr lang="en-US" sz="2000" dirty="0" smtClean="0">
                <a:latin typeface="Courier New" pitchFamily="49" charset="0"/>
              </a:rPr>
              <a:t> = (float*)</a:t>
            </a:r>
            <a:r>
              <a:rPr lang="en-US" sz="2000" dirty="0" err="1" smtClean="0">
                <a:latin typeface="Courier New" pitchFamily="49" charset="0"/>
              </a:rPr>
              <a:t>malloc</a:t>
            </a:r>
            <a:r>
              <a:rPr lang="en-US" sz="2000" dirty="0" smtClean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float* </a:t>
            </a:r>
            <a:r>
              <a:rPr lang="en-US" sz="2000" dirty="0" err="1" smtClean="0">
                <a:latin typeface="Courier New" pitchFamily="49" charset="0"/>
              </a:rPr>
              <a:t>h_y</a:t>
            </a:r>
            <a:r>
              <a:rPr lang="en-US" sz="2000" dirty="0" smtClean="0">
                <a:latin typeface="Courier New" pitchFamily="49" charset="0"/>
              </a:rPr>
              <a:t> = (float*)</a:t>
            </a:r>
            <a:r>
              <a:rPr lang="en-US" sz="2000" dirty="0" err="1" smtClean="0">
                <a:latin typeface="Courier New" pitchFamily="49" charset="0"/>
              </a:rPr>
              <a:t>malloc</a:t>
            </a:r>
            <a:r>
              <a:rPr lang="en-US" sz="2000" dirty="0" smtClean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// Initialize them...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// Allocate device memory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float* </a:t>
            </a:r>
            <a:r>
              <a:rPr lang="en-US" sz="2000" dirty="0" err="1" smtClean="0">
                <a:latin typeface="Courier New" pitchFamily="49" charset="0"/>
              </a:rPr>
              <a:t>d_x</a:t>
            </a:r>
            <a:r>
              <a:rPr lang="en-US" sz="2000" dirty="0" smtClean="0">
                <a:latin typeface="Courier New" pitchFamily="49" charset="0"/>
              </a:rPr>
              <a:t>; float* </a:t>
            </a:r>
            <a:r>
              <a:rPr lang="en-US" sz="2000" dirty="0" err="1" smtClean="0">
                <a:latin typeface="Courier New" pitchFamily="49" charset="0"/>
              </a:rPr>
              <a:t>d_y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cudaMalloc</a:t>
            </a:r>
            <a:r>
              <a:rPr lang="en-US" sz="2000" dirty="0" smtClean="0">
                <a:latin typeface="Courier New" pitchFamily="49" charset="0"/>
              </a:rPr>
              <a:t>((void**)&amp;</a:t>
            </a:r>
            <a:r>
              <a:rPr lang="en-US" sz="2000" dirty="0" err="1" smtClean="0">
                <a:latin typeface="Courier New" pitchFamily="49" charset="0"/>
              </a:rPr>
              <a:t>d_x</a:t>
            </a:r>
            <a:r>
              <a:rPr lang="en-US" sz="2000" dirty="0" smtClean="0">
                <a:latin typeface="Courier New" pitchFamily="49" charset="0"/>
              </a:rPr>
              <a:t>, size));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cudaMalloc</a:t>
            </a:r>
            <a:r>
              <a:rPr lang="en-US" sz="2000" dirty="0" smtClean="0">
                <a:latin typeface="Courier New" pitchFamily="49" charset="0"/>
              </a:rPr>
              <a:t>((void**)&amp;</a:t>
            </a:r>
            <a:r>
              <a:rPr lang="en-US" sz="2000" dirty="0" err="1" smtClean="0">
                <a:latin typeface="Courier New" pitchFamily="49" charset="0"/>
              </a:rPr>
              <a:t>d_y</a:t>
            </a:r>
            <a:r>
              <a:rPr lang="en-US" sz="2000" dirty="0" smtClean="0">
                <a:latin typeface="Courier New" pitchFamily="49" charset="0"/>
              </a:rPr>
              <a:t>, size));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// Copy host memory to device memory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d_x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h_x</a:t>
            </a:r>
            <a:r>
              <a:rPr lang="en-US" sz="2000" dirty="0" smtClean="0">
                <a:latin typeface="Courier New" pitchFamily="49" charset="0"/>
              </a:rPr>
              <a:t>, size, </a:t>
            </a: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cudaMemcpyHostToDevice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d_y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h_y</a:t>
            </a:r>
            <a:r>
              <a:rPr lang="en-US" sz="2000" dirty="0" smtClean="0">
                <a:latin typeface="Courier New" pitchFamily="49" charset="0"/>
              </a:rPr>
              <a:t>, size, </a:t>
            </a: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cudaMemcpyHostToDevice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ctr">
              <a:spcBef>
                <a:spcPct val="10000"/>
              </a:spcBef>
              <a:buSzPct val="180000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// Invoke parallel SAXPY kernel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with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256 threads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block</a:t>
            </a:r>
          </a:p>
          <a:p>
            <a:pPr marL="0" indent="0" fontAlgn="ctr">
              <a:spcBef>
                <a:spcPct val="10000"/>
              </a:spcBef>
              <a:buSzPct val="180000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int nblocks =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(N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+ 255) / 256;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latin typeface="Courier New" pitchFamily="49" charset="0"/>
              </a:rPr>
              <a:t>saxpy_parallel</a:t>
            </a:r>
            <a:r>
              <a:rPr lang="en-US" sz="2000" dirty="0" smtClean="0">
                <a:solidFill>
                  <a:srgbClr val="73B900"/>
                </a:solidFill>
                <a:latin typeface="Courier New" pitchFamily="49" charset="0"/>
              </a:rPr>
              <a:t>&lt;&lt;&lt;</a:t>
            </a:r>
            <a:r>
              <a:rPr lang="en-US" sz="2000" dirty="0" err="1" smtClean="0">
                <a:latin typeface="Courier New" pitchFamily="49" charset="0"/>
              </a:rPr>
              <a:t>nblocks</a:t>
            </a:r>
            <a:r>
              <a:rPr lang="en-US" sz="2000" dirty="0" smtClean="0">
                <a:latin typeface="Courier New" pitchFamily="49" charset="0"/>
              </a:rPr>
              <a:t>, 256</a:t>
            </a:r>
            <a:r>
              <a:rPr lang="en-US" sz="2000" dirty="0" smtClean="0">
                <a:solidFill>
                  <a:srgbClr val="73B900"/>
                </a:solidFill>
                <a:latin typeface="Courier New" pitchFamily="49" charset="0"/>
              </a:rPr>
              <a:t>&gt;&gt;&gt;</a:t>
            </a:r>
            <a:r>
              <a:rPr lang="en-US" sz="2000" dirty="0" smtClean="0">
                <a:latin typeface="Courier New" pitchFamily="49" charset="0"/>
              </a:rPr>
              <a:t>(N, 2.0, </a:t>
            </a:r>
            <a:r>
              <a:rPr lang="en-US" sz="2000" dirty="0" err="1" smtClean="0">
                <a:latin typeface="Courier New" pitchFamily="49" charset="0"/>
              </a:rPr>
              <a:t>d_x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d_y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// Copy result back from device memory to host memory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h_y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d_y</a:t>
            </a:r>
            <a:r>
              <a:rPr lang="en-US" sz="2000" dirty="0" smtClean="0">
                <a:latin typeface="Courier New" pitchFamily="49" charset="0"/>
              </a:rPr>
              <a:t>, size, </a:t>
            </a:r>
            <a:r>
              <a:rPr lang="en-US" sz="2000" dirty="0" err="1" smtClean="0">
                <a:solidFill>
                  <a:srgbClr val="73B900"/>
                </a:solidFill>
                <a:latin typeface="Courier New" pitchFamily="49" charset="0"/>
              </a:rPr>
              <a:t>cudaMemcpyDeviceToHost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1: Move Data between Host and GPU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from the “</a:t>
            </a:r>
            <a:r>
              <a:rPr lang="en-GB" dirty="0" err="1" smtClean="0">
                <a:solidFill>
                  <a:schemeClr val="accent2"/>
                </a:solidFill>
              </a:rPr>
              <a:t>cudaMallocAndMemcpy</a:t>
            </a:r>
            <a:r>
              <a:rPr lang="en-GB" dirty="0" smtClean="0"/>
              <a:t>” template.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1:</a:t>
            </a:r>
            <a:r>
              <a:rPr lang="en-GB" dirty="0" smtClean="0"/>
              <a:t> Allocate memory for pointers </a:t>
            </a:r>
            <a:r>
              <a:rPr lang="en-GB" i="1" dirty="0" err="1" smtClean="0"/>
              <a:t>d_a</a:t>
            </a:r>
            <a:r>
              <a:rPr lang="en-GB" dirty="0" smtClean="0"/>
              <a:t> and </a:t>
            </a:r>
            <a:r>
              <a:rPr lang="en-GB" i="1" dirty="0" err="1" smtClean="0"/>
              <a:t>d_b</a:t>
            </a:r>
            <a:r>
              <a:rPr lang="en-GB" dirty="0" smtClean="0"/>
              <a:t> on the device.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2:</a:t>
            </a:r>
            <a:r>
              <a:rPr lang="en-GB" dirty="0" smtClean="0"/>
              <a:t> Copy </a:t>
            </a:r>
            <a:r>
              <a:rPr lang="en-GB" i="1" dirty="0" err="1" smtClean="0"/>
              <a:t>h_a</a:t>
            </a:r>
            <a:r>
              <a:rPr lang="en-GB" dirty="0" smtClean="0"/>
              <a:t> on the host to </a:t>
            </a:r>
            <a:r>
              <a:rPr lang="en-GB" i="1" dirty="0" err="1" smtClean="0"/>
              <a:t>d_a</a:t>
            </a:r>
            <a:r>
              <a:rPr lang="en-GB" dirty="0" smtClean="0"/>
              <a:t> on the device.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3:</a:t>
            </a:r>
            <a:r>
              <a:rPr lang="en-GB" dirty="0" smtClean="0"/>
              <a:t> Do a device to device copy from </a:t>
            </a:r>
            <a:r>
              <a:rPr lang="en-GB" i="1" dirty="0" err="1" smtClean="0"/>
              <a:t>d_a</a:t>
            </a:r>
            <a:r>
              <a:rPr lang="en-GB" dirty="0" smtClean="0"/>
              <a:t> to </a:t>
            </a:r>
            <a:r>
              <a:rPr lang="en-GB" i="1" dirty="0" err="1" smtClean="0"/>
              <a:t>d_b</a:t>
            </a:r>
            <a:r>
              <a:rPr lang="en-GB" i="1" dirty="0" smtClean="0"/>
              <a:t>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4:</a:t>
            </a:r>
            <a:r>
              <a:rPr lang="en-GB" dirty="0" smtClean="0"/>
              <a:t> Copy </a:t>
            </a:r>
            <a:r>
              <a:rPr lang="en-GB" i="1" dirty="0" err="1" smtClean="0"/>
              <a:t>d_b</a:t>
            </a:r>
            <a:r>
              <a:rPr lang="en-GB" dirty="0" smtClean="0"/>
              <a:t> on the device back to </a:t>
            </a:r>
            <a:r>
              <a:rPr lang="en-GB" i="1" dirty="0" err="1" smtClean="0"/>
              <a:t>h_a</a:t>
            </a:r>
            <a:r>
              <a:rPr lang="en-GB" dirty="0" smtClean="0"/>
              <a:t> on the host.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5:</a:t>
            </a:r>
            <a:r>
              <a:rPr lang="en-GB" dirty="0" smtClean="0"/>
              <a:t> Free </a:t>
            </a:r>
            <a:r>
              <a:rPr lang="en-GB" i="1" dirty="0" err="1" smtClean="0"/>
              <a:t>d_a</a:t>
            </a:r>
            <a:r>
              <a:rPr lang="en-GB" dirty="0" smtClean="0"/>
              <a:t> and </a:t>
            </a:r>
            <a:r>
              <a:rPr lang="en-GB" i="1" dirty="0" err="1" smtClean="0"/>
              <a:t>d_b</a:t>
            </a:r>
            <a:r>
              <a:rPr lang="en-GB" dirty="0" smtClean="0"/>
              <a:t> on the host.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Bonus:</a:t>
            </a:r>
            <a:r>
              <a:rPr lang="en-GB" dirty="0" smtClean="0"/>
              <a:t> Experiment with </a:t>
            </a:r>
            <a:r>
              <a:rPr lang="en-GB" i="1" dirty="0" err="1" smtClean="0"/>
              <a:t>cudaMallocHost</a:t>
            </a:r>
            <a:r>
              <a:rPr lang="en-GB" dirty="0" smtClean="0"/>
              <a:t> in place of </a:t>
            </a:r>
            <a:r>
              <a:rPr lang="en-GB" i="1" dirty="0" err="1" smtClean="0"/>
              <a:t>malloc</a:t>
            </a:r>
            <a:r>
              <a:rPr lang="en-GB" dirty="0" smtClean="0"/>
              <a:t> for allocating </a:t>
            </a:r>
            <a:r>
              <a:rPr lang="en-GB" i="1" dirty="0" err="1" smtClean="0"/>
              <a:t>h_a</a:t>
            </a:r>
            <a:r>
              <a:rPr lang="en-GB" i="1" dirty="0" smtClean="0"/>
              <a:t>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 Kernel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/>
            <a:r>
              <a:rPr lang="en-US" dirty="0" smtClean="0"/>
              <a:t>Call a kernel with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 &lt;&lt;&lt;</a:t>
            </a: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Dg,Db,Ns,S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&gt;&gt;&gt; (</a:t>
            </a: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params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GB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dim3 Dg(mx,my,1); // grid spec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dim3 Db(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nx,ny,nz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 // block spec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Ns; // shared memory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cudaStream_t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S; // CUDA stream</a:t>
            </a:r>
          </a:p>
          <a:p>
            <a:pPr marL="342900" lvl="1"/>
            <a:r>
              <a:rPr lang="en-US" sz="1800" dirty="0" smtClean="0">
                <a:cs typeface="Courier New" pitchFamily="49" charset="0"/>
              </a:rPr>
              <a:t>Execution configuration is passed to kernel with built-in variables</a:t>
            </a:r>
            <a:br>
              <a:rPr lang="en-US" sz="1800" dirty="0" smtClean="0"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1"/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Extract components with</a:t>
            </a:r>
            <a:b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1800" dirty="0" err="1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lang="en-US" sz="1800" dirty="0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threadIdx.y</a:t>
            </a:r>
            <a:r>
              <a:rPr lang="en-US" sz="1800" dirty="0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threadIdx.z</a:t>
            </a:r>
            <a:r>
              <a:rPr lang="en-US" sz="1800" dirty="0" smtClean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, etc.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5780008" y="1115497"/>
            <a:ext cx="486703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/>
          <a:lstStyle/>
          <a:p>
            <a:pPr defTabSz="912971"/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 Box 10"/>
          <p:cNvSpPr>
            <a:spLocks noChangeArrowheads="1"/>
          </p:cNvSpPr>
          <p:nvPr/>
        </p:nvSpPr>
        <p:spPr bwMode="auto">
          <a:xfrm>
            <a:off x="7289840" y="1127284"/>
            <a:ext cx="3350776" cy="4092298"/>
          </a:xfrm>
          <a:prstGeom prst="roundRect">
            <a:avLst>
              <a:gd name="adj" fmla="val 4097"/>
            </a:avLst>
          </a:prstGeom>
          <a:gradFill rotWithShape="1">
            <a:gsLst>
              <a:gs pos="0">
                <a:srgbClr val="BFBFBF">
                  <a:alpha val="50000"/>
                </a:srgbClr>
              </a:gs>
              <a:gs pos="100000">
                <a:srgbClr val="7F7F7F">
                  <a:alpha val="25000"/>
                </a:srgbClr>
              </a:gs>
            </a:gsLst>
            <a:lin ang="2700000" scaled="1"/>
          </a:gradFill>
          <a:ln w="19050">
            <a:solidFill>
              <a:srgbClr val="BFBFBF"/>
            </a:solidFill>
            <a:miter lim="800000"/>
            <a:headEnd/>
            <a:tailEnd/>
          </a:ln>
        </p:spPr>
        <p:txBody>
          <a:bodyPr lIns="91400" tIns="45704" rIns="91400" bIns="45704"/>
          <a:lstStyle/>
          <a:p>
            <a:pPr defTabSz="912971"/>
            <a:r>
              <a:rPr lang="en-US" sz="1200" b="1" dirty="0"/>
              <a:t>Device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8" name="Text Box 12"/>
          <p:cNvGrpSpPr>
            <a:grpSpLocks/>
          </p:cNvGrpSpPr>
          <p:nvPr/>
        </p:nvGrpSpPr>
        <p:grpSpPr bwMode="auto">
          <a:xfrm>
            <a:off x="7437716" y="1457326"/>
            <a:ext cx="3096816" cy="1566624"/>
            <a:chOff x="4685" y="918"/>
            <a:chExt cx="1951" cy="987"/>
          </a:xfrm>
        </p:grpSpPr>
        <p:pic>
          <p:nvPicPr>
            <p:cNvPr id="9" name="Text Box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85" y="918"/>
              <a:ext cx="1951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726" y="957"/>
              <a:ext cx="1837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/>
            <a:lstStyle/>
            <a:p>
              <a:pPr defTabSz="912971"/>
              <a:r>
                <a:rPr lang="en-US" sz="1200" b="1" dirty="0">
                  <a:solidFill>
                    <a:srgbClr val="003300"/>
                  </a:solidFill>
                </a:rPr>
                <a:t>Grid 1</a:t>
              </a:r>
              <a:endParaRPr lang="en-US" dirty="0">
                <a:solidFill>
                  <a:srgbClr val="003300"/>
                </a:solidFill>
                <a:cs typeface="Arial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599521" y="1816299"/>
            <a:ext cx="2722841" cy="466129"/>
            <a:chOff x="3997" y="5169"/>
            <a:chExt cx="3785" cy="864"/>
          </a:xfrm>
        </p:grpSpPr>
        <p:grpSp>
          <p:nvGrpSpPr>
            <p:cNvPr id="12" name="Text Box 14"/>
            <p:cNvGrpSpPr>
              <a:grpSpLocks/>
            </p:cNvGrpSpPr>
            <p:nvPr/>
          </p:nvGrpSpPr>
          <p:grpSpPr bwMode="auto">
            <a:xfrm>
              <a:off x="3949" y="5101"/>
              <a:ext cx="1297" cy="1017"/>
              <a:chOff x="7565136" y="1780032"/>
              <a:chExt cx="932688" cy="548640"/>
            </a:xfrm>
          </p:grpSpPr>
          <p:pic>
            <p:nvPicPr>
              <p:cNvPr id="19" name="Text Box 1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65136" y="1780032"/>
                <a:ext cx="932688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143"/>
              <p:cNvSpPr txBox="1">
                <a:spLocks noChangeArrowheads="1"/>
              </p:cNvSpPr>
              <p:nvPr/>
            </p:nvSpPr>
            <p:spPr bwMode="auto">
              <a:xfrm>
                <a:off x="7599609" y="1816579"/>
                <a:ext cx="849416" cy="46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(0, 0)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13" name="Text Box 15"/>
            <p:cNvGrpSpPr>
              <a:grpSpLocks/>
            </p:cNvGrpSpPr>
            <p:nvPr/>
          </p:nvGrpSpPr>
          <p:grpSpPr bwMode="auto">
            <a:xfrm>
              <a:off x="5246" y="5101"/>
              <a:ext cx="1305" cy="1017"/>
              <a:chOff x="8497824" y="1780032"/>
              <a:chExt cx="938784" cy="548640"/>
            </a:xfrm>
          </p:grpSpPr>
          <p:pic>
            <p:nvPicPr>
              <p:cNvPr id="17" name="Text Box 1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97824" y="1780032"/>
                <a:ext cx="938784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146"/>
              <p:cNvSpPr txBox="1">
                <a:spLocks noChangeArrowheads="1"/>
              </p:cNvSpPr>
              <p:nvPr/>
            </p:nvSpPr>
            <p:spPr bwMode="auto">
              <a:xfrm>
                <a:off x="8536053" y="1816579"/>
                <a:ext cx="849416" cy="46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(1, 0)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14" name="Text Box 16"/>
            <p:cNvGrpSpPr>
              <a:grpSpLocks/>
            </p:cNvGrpSpPr>
            <p:nvPr/>
          </p:nvGrpSpPr>
          <p:grpSpPr bwMode="auto">
            <a:xfrm>
              <a:off x="6551" y="5101"/>
              <a:ext cx="1297" cy="1017"/>
              <a:chOff x="9436608" y="1780032"/>
              <a:chExt cx="932688" cy="548640"/>
            </a:xfrm>
          </p:grpSpPr>
          <p:pic>
            <p:nvPicPr>
              <p:cNvPr id="15" name="Text Box 1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436608" y="1780032"/>
                <a:ext cx="932688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149"/>
              <p:cNvSpPr txBox="1">
                <a:spLocks noChangeArrowheads="1"/>
              </p:cNvSpPr>
              <p:nvPr/>
            </p:nvSpPr>
            <p:spPr bwMode="auto">
              <a:xfrm>
                <a:off x="9472497" y="1816579"/>
                <a:ext cx="849416" cy="46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Block</a:t>
                </a:r>
              </a:p>
              <a:p>
                <a:pPr algn="ctr" defTabSz="912971"/>
                <a:r>
                  <a:rPr lang="en-US" sz="1000" b="1" dirty="0">
                    <a:solidFill>
                      <a:srgbClr val="003300"/>
                    </a:solidFill>
                  </a:rPr>
                  <a:t>(2, 0)</a:t>
                </a:r>
                <a:endParaRPr lang="en-US" sz="1000" dirty="0">
                  <a:solidFill>
                    <a:srgbClr val="003300"/>
                  </a:solidFill>
                </a:endParaRPr>
              </a:p>
            </p:txBody>
          </p:sp>
        </p:grp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7599411" y="2365297"/>
            <a:ext cx="2722382" cy="466172"/>
            <a:chOff x="3997" y="5169"/>
            <a:chExt cx="3785" cy="864"/>
          </a:xfrm>
          <a:solidFill>
            <a:schemeClr val="accent5">
              <a:lumMod val="75000"/>
            </a:schemeClr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997" y="5169"/>
              <a:ext cx="1181" cy="8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3300"/>
                  </a:solidFill>
                </a:rPr>
                <a:t>Block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003300"/>
                  </a:solidFill>
                </a:rPr>
                <a:t>(0, 1)</a:t>
              </a:r>
              <a:endParaRPr lang="en-US" sz="1000" dirty="0">
                <a:solidFill>
                  <a:srgbClr val="003300"/>
                </a:solidFill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601" y="5169"/>
              <a:ext cx="1181" cy="8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3300"/>
                  </a:solidFill>
                </a:rPr>
                <a:t>Block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003300"/>
                  </a:solidFill>
                </a:rPr>
                <a:t>(2, 1)</a:t>
              </a:r>
              <a:endParaRPr lang="en-US" sz="100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4" name="Text Box 19"/>
          <p:cNvGrpSpPr>
            <a:grpSpLocks/>
          </p:cNvGrpSpPr>
          <p:nvPr/>
        </p:nvGrpSpPr>
        <p:grpSpPr bwMode="auto">
          <a:xfrm>
            <a:off x="8497491" y="2328506"/>
            <a:ext cx="938689" cy="547568"/>
            <a:chOff x="5353" y="1467"/>
            <a:chExt cx="591" cy="345"/>
          </a:xfrm>
        </p:grpSpPr>
        <p:pic>
          <p:nvPicPr>
            <p:cNvPr id="25" name="Text Box 1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3" y="1467"/>
              <a:ext cx="59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5377" y="1490"/>
              <a:ext cx="53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</a:rPr>
                <a:t>Block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</a:rPr>
                <a:t>(1, 1)</a:t>
              </a:r>
              <a:endParaRPr lang="en-US" sz="10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7" name="Text Box 6"/>
          <p:cNvSpPr>
            <a:spLocks noChangeArrowheads="1"/>
          </p:cNvSpPr>
          <p:nvPr/>
        </p:nvSpPr>
        <p:spPr bwMode="auto">
          <a:xfrm>
            <a:off x="5785366" y="1120855"/>
            <a:ext cx="1279446" cy="4091226"/>
          </a:xfrm>
          <a:prstGeom prst="roundRect">
            <a:avLst>
              <a:gd name="adj" fmla="val 7824"/>
            </a:avLst>
          </a:prstGeom>
          <a:gradFill rotWithShape="1">
            <a:gsLst>
              <a:gs pos="0">
                <a:srgbClr val="BFBFBF">
                  <a:alpha val="50000"/>
                </a:srgbClr>
              </a:gs>
              <a:gs pos="100000">
                <a:srgbClr val="7F7F7F">
                  <a:alpha val="25000"/>
                </a:srgbClr>
              </a:gs>
            </a:gsLst>
            <a:lin ang="2700000" scaled="1"/>
          </a:gradFill>
          <a:ln w="15875">
            <a:solidFill>
              <a:srgbClr val="BFBFBF"/>
            </a:solidFill>
            <a:miter lim="800000"/>
            <a:headEnd/>
            <a:tailEnd/>
          </a:ln>
        </p:spPr>
        <p:txBody>
          <a:bodyPr lIns="91400" tIns="45704" rIns="91400" bIns="45704"/>
          <a:lstStyle/>
          <a:p>
            <a:pPr defTabSz="912971"/>
            <a:r>
              <a:rPr lang="en-US" sz="1200" b="1" dirty="0"/>
              <a:t>Host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4" name="Line 67"/>
          <p:cNvGrpSpPr>
            <a:grpSpLocks/>
          </p:cNvGrpSpPr>
          <p:nvPr/>
        </p:nvGrpSpPr>
        <p:grpSpPr bwMode="auto">
          <a:xfrm>
            <a:off x="6791563" y="1968461"/>
            <a:ext cx="841177" cy="366474"/>
            <a:chOff x="4278" y="1240"/>
            <a:chExt cx="530" cy="231"/>
          </a:xfrm>
        </p:grpSpPr>
        <p:pic>
          <p:nvPicPr>
            <p:cNvPr id="35" name="Line 6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8" y="1240"/>
              <a:ext cx="5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8"/>
            <p:cNvSpPr txBox="1">
              <a:spLocks noChangeArrowheads="1" noChangeShapeType="1"/>
            </p:cNvSpPr>
            <p:nvPr/>
          </p:nvSpPr>
          <p:spPr bwMode="auto">
            <a:xfrm>
              <a:off x="4300" y="1328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/>
            <a:lstStyle/>
            <a:p>
              <a:pPr defTabSz="912971"/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37" name="Text Box 7"/>
          <p:cNvGrpSpPr>
            <a:grpSpLocks/>
          </p:cNvGrpSpPr>
          <p:nvPr/>
        </p:nvGrpSpPr>
        <p:grpSpPr bwMode="auto">
          <a:xfrm>
            <a:off x="6053257" y="1847377"/>
            <a:ext cx="956905" cy="615078"/>
            <a:chOff x="3813" y="1164"/>
            <a:chExt cx="603" cy="387"/>
          </a:xfrm>
        </p:grpSpPr>
        <p:pic>
          <p:nvPicPr>
            <p:cNvPr id="38" name="Text Box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3" y="1164"/>
              <a:ext cx="60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854" y="1205"/>
              <a:ext cx="48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 anchor="ctr" anchorCtr="1"/>
            <a:lstStyle/>
            <a:p>
              <a:pPr algn="ctr" defTabSz="912971"/>
              <a:r>
                <a:rPr lang="en-US" sz="1200" b="1" dirty="0" smtClean="0">
                  <a:solidFill>
                    <a:srgbClr val="003300"/>
                  </a:solidFill>
                </a:rPr>
                <a:t>Kernel</a:t>
              </a:r>
              <a:endParaRPr lang="en-US" dirty="0">
                <a:solidFill>
                  <a:srgbClr val="003300"/>
                </a:solidFill>
                <a:cs typeface="Arial" charset="0"/>
              </a:endParaRPr>
            </a:p>
          </p:txBody>
        </p:sp>
      </p:grpSp>
      <p:sp>
        <p:nvSpPr>
          <p:cNvPr id="77" name="Line 69"/>
          <p:cNvSpPr>
            <a:spLocks noChangeShapeType="1"/>
          </p:cNvSpPr>
          <p:nvPr/>
        </p:nvSpPr>
        <p:spPr bwMode="auto">
          <a:xfrm flipH="1">
            <a:off x="6504385" y="2341364"/>
            <a:ext cx="2032754" cy="1743432"/>
          </a:xfrm>
          <a:prstGeom prst="line">
            <a:avLst/>
          </a:prstGeom>
          <a:noFill/>
          <a:ln w="31750">
            <a:solidFill>
              <a:srgbClr val="CCFFCC"/>
            </a:solidFill>
            <a:prstDash val="sysDash"/>
            <a:round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61698" tIns="30848" rIns="61698" bIns="30848"/>
          <a:lstStyle/>
          <a:p>
            <a:pPr>
              <a:defRPr/>
            </a:pPr>
            <a:endParaRPr lang="en-US" sz="1200" dirty="0"/>
          </a:p>
        </p:txBody>
      </p:sp>
      <p:sp>
        <p:nvSpPr>
          <p:cNvPr id="78" name="Line 70"/>
          <p:cNvSpPr>
            <a:spLocks noChangeShapeType="1"/>
          </p:cNvSpPr>
          <p:nvPr/>
        </p:nvSpPr>
        <p:spPr bwMode="auto">
          <a:xfrm>
            <a:off x="9363313" y="2361724"/>
            <a:ext cx="462915" cy="1735931"/>
          </a:xfrm>
          <a:prstGeom prst="line">
            <a:avLst/>
          </a:prstGeom>
          <a:noFill/>
          <a:ln w="31750">
            <a:solidFill>
              <a:srgbClr val="CCFFCC"/>
            </a:solidFill>
            <a:prstDash val="sysDash"/>
            <a:round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61698" tIns="30848" rIns="61698" bIns="30848"/>
          <a:lstStyle/>
          <a:p>
            <a:pPr>
              <a:defRPr/>
            </a:pPr>
            <a:endParaRPr lang="en-US" sz="1200" dirty="0"/>
          </a:p>
        </p:txBody>
      </p:sp>
      <p:sp>
        <p:nvSpPr>
          <p:cNvPr id="79" name="Line 71"/>
          <p:cNvSpPr>
            <a:spLocks noChangeShapeType="1"/>
          </p:cNvSpPr>
          <p:nvPr/>
        </p:nvSpPr>
        <p:spPr bwMode="auto">
          <a:xfrm flipH="1">
            <a:off x="7712036" y="2828925"/>
            <a:ext cx="825103" cy="1262301"/>
          </a:xfrm>
          <a:prstGeom prst="line">
            <a:avLst/>
          </a:prstGeom>
          <a:noFill/>
          <a:ln w="31750">
            <a:solidFill>
              <a:srgbClr val="CCFFCC"/>
            </a:solidFill>
            <a:prstDash val="sysDash"/>
            <a:round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61698" tIns="30848" rIns="61698" bIns="30848"/>
          <a:lstStyle/>
          <a:p>
            <a:pPr>
              <a:defRPr/>
            </a:pPr>
            <a:endParaRPr lang="en-US" sz="1200" dirty="0"/>
          </a:p>
        </p:txBody>
      </p:sp>
      <p:sp>
        <p:nvSpPr>
          <p:cNvPr id="80" name="Line 72"/>
          <p:cNvSpPr>
            <a:spLocks noChangeShapeType="1"/>
          </p:cNvSpPr>
          <p:nvPr/>
        </p:nvSpPr>
        <p:spPr bwMode="auto">
          <a:xfrm>
            <a:off x="9333309" y="2848214"/>
            <a:ext cx="189667" cy="1276231"/>
          </a:xfrm>
          <a:prstGeom prst="line">
            <a:avLst/>
          </a:prstGeom>
          <a:noFill/>
          <a:ln w="31750">
            <a:solidFill>
              <a:srgbClr val="CCFFCC"/>
            </a:solidFill>
            <a:prstDash val="sysDash"/>
            <a:round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61698" tIns="30848" rIns="61698" bIns="30848"/>
          <a:lstStyle/>
          <a:p>
            <a:pPr>
              <a:defRPr/>
            </a:pPr>
            <a:endParaRPr lang="en-US" sz="1200" dirty="0"/>
          </a:p>
        </p:txBody>
      </p:sp>
      <p:grpSp>
        <p:nvGrpSpPr>
          <p:cNvPr id="81" name="Text Box 39"/>
          <p:cNvGrpSpPr>
            <a:grpSpLocks/>
          </p:cNvGrpSpPr>
          <p:nvPr/>
        </p:nvGrpSpPr>
        <p:grpSpPr bwMode="auto">
          <a:xfrm>
            <a:off x="6486168" y="4084796"/>
            <a:ext cx="3389352" cy="1925598"/>
            <a:chOff x="4086" y="2573"/>
            <a:chExt cx="2135" cy="1213"/>
          </a:xfrm>
        </p:grpSpPr>
        <p:pic>
          <p:nvPicPr>
            <p:cNvPr id="82" name="Text Box 3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86" y="2573"/>
              <a:ext cx="2135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4097" y="2586"/>
              <a:ext cx="2118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/>
            <a:lstStyle/>
            <a:p>
              <a:pPr defTabSz="912971"/>
              <a:r>
                <a:rPr lang="en-US" sz="1200" b="1" dirty="0">
                  <a:solidFill>
                    <a:srgbClr val="003300"/>
                  </a:solidFill>
                </a:rPr>
                <a:t>Block (1, 1)</a:t>
              </a:r>
              <a:endParaRPr lang="en-US" dirty="0">
                <a:solidFill>
                  <a:srgbClr val="003300"/>
                </a:solidFill>
                <a:cs typeface="Arial" charset="0"/>
              </a:endParaRPr>
            </a:p>
          </p:txBody>
        </p:sp>
      </p:grpSp>
      <p:grpSp>
        <p:nvGrpSpPr>
          <p:cNvPr id="84" name="Group 100"/>
          <p:cNvGrpSpPr>
            <a:grpSpLocks/>
          </p:cNvGrpSpPr>
          <p:nvPr/>
        </p:nvGrpSpPr>
        <p:grpSpPr bwMode="auto">
          <a:xfrm>
            <a:off x="6629758" y="4450199"/>
            <a:ext cx="3107531" cy="1474470"/>
            <a:chOff x="6639779" y="4414412"/>
            <a:chExt cx="3107722" cy="1474872"/>
          </a:xfrm>
        </p:grpSpPr>
        <p:grpSp>
          <p:nvGrpSpPr>
            <p:cNvPr id="85" name="Group 87"/>
            <p:cNvGrpSpPr>
              <a:grpSpLocks/>
            </p:cNvGrpSpPr>
            <p:nvPr/>
          </p:nvGrpSpPr>
          <p:grpSpPr bwMode="auto">
            <a:xfrm>
              <a:off x="6606146" y="4377544"/>
              <a:ext cx="3188208" cy="560832"/>
              <a:chOff x="6606146" y="4381974"/>
              <a:chExt cx="3188208" cy="649718"/>
            </a:xfrm>
          </p:grpSpPr>
          <p:grpSp>
            <p:nvGrpSpPr>
              <p:cNvPr id="118" name="Rectangle 42"/>
              <p:cNvGrpSpPr>
                <a:grpSpLocks/>
              </p:cNvGrpSpPr>
              <p:nvPr/>
            </p:nvGrpSpPr>
            <p:grpSpPr bwMode="auto">
              <a:xfrm>
                <a:off x="6606146" y="4381974"/>
                <a:ext cx="688848" cy="649718"/>
                <a:chOff x="6595872" y="4413504"/>
                <a:chExt cx="688848" cy="560832"/>
              </a:xfrm>
            </p:grpSpPr>
            <p:pic>
              <p:nvPicPr>
                <p:cNvPr id="131" name="Rectangle 42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595872" y="4413504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629505" y="4450372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9" name="Rectangle 42"/>
              <p:cNvGrpSpPr>
                <a:grpSpLocks/>
              </p:cNvGrpSpPr>
              <p:nvPr/>
            </p:nvGrpSpPr>
            <p:grpSpPr bwMode="auto">
              <a:xfrm>
                <a:off x="9105506" y="4381974"/>
                <a:ext cx="688848" cy="649718"/>
                <a:chOff x="9095232" y="4413504"/>
                <a:chExt cx="688848" cy="560832"/>
              </a:xfrm>
            </p:grpSpPr>
            <p:pic>
              <p:nvPicPr>
                <p:cNvPr id="129" name="Rectangle 42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9095232" y="4413504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0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9133726" y="4450372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20" name="Rectangle 42"/>
              <p:cNvGrpSpPr>
                <a:grpSpLocks/>
              </p:cNvGrpSpPr>
              <p:nvPr/>
            </p:nvGrpSpPr>
            <p:grpSpPr bwMode="auto">
              <a:xfrm>
                <a:off x="8483714" y="4381974"/>
                <a:ext cx="688848" cy="649718"/>
                <a:chOff x="8473440" y="4413504"/>
                <a:chExt cx="688848" cy="560832"/>
              </a:xfrm>
            </p:grpSpPr>
            <p:pic>
              <p:nvPicPr>
                <p:cNvPr id="127" name="Rectangle 42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8473440" y="4413504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8507670" y="4450372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21" name="Rectangle 42"/>
              <p:cNvGrpSpPr>
                <a:grpSpLocks/>
              </p:cNvGrpSpPr>
              <p:nvPr/>
            </p:nvGrpSpPr>
            <p:grpSpPr bwMode="auto">
              <a:xfrm>
                <a:off x="7855826" y="4381974"/>
                <a:ext cx="688848" cy="649718"/>
                <a:chOff x="7845552" y="4413504"/>
                <a:chExt cx="688848" cy="560832"/>
              </a:xfrm>
            </p:grpSpPr>
            <p:pic>
              <p:nvPicPr>
                <p:cNvPr id="125" name="Rectangle 42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845552" y="4413504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881615" y="4450372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22" name="Rectangle 42"/>
              <p:cNvGrpSpPr>
                <a:grpSpLocks/>
              </p:cNvGrpSpPr>
              <p:nvPr/>
            </p:nvGrpSpPr>
            <p:grpSpPr bwMode="auto">
              <a:xfrm>
                <a:off x="7227938" y="4381974"/>
                <a:ext cx="688848" cy="649718"/>
                <a:chOff x="7217664" y="4413504"/>
                <a:chExt cx="688848" cy="560832"/>
              </a:xfrm>
            </p:grpSpPr>
            <p:pic>
              <p:nvPicPr>
                <p:cNvPr id="123" name="Rectangle 42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7217664" y="4413504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7255560" y="4450372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86" name="Group 88"/>
            <p:cNvGrpSpPr>
              <a:grpSpLocks/>
            </p:cNvGrpSpPr>
            <p:nvPr/>
          </p:nvGrpSpPr>
          <p:grpSpPr bwMode="auto">
            <a:xfrm>
              <a:off x="6606146" y="4877416"/>
              <a:ext cx="3188208" cy="560832"/>
              <a:chOff x="6606146" y="4381260"/>
              <a:chExt cx="3188208" cy="649718"/>
            </a:xfrm>
          </p:grpSpPr>
          <p:grpSp>
            <p:nvGrpSpPr>
              <p:cNvPr id="103" name="Rectangle 42"/>
              <p:cNvGrpSpPr>
                <a:grpSpLocks/>
              </p:cNvGrpSpPr>
              <p:nvPr/>
            </p:nvGrpSpPr>
            <p:grpSpPr bwMode="auto">
              <a:xfrm>
                <a:off x="6606146" y="4381260"/>
                <a:ext cx="688848" cy="649718"/>
                <a:chOff x="6595872" y="4913376"/>
                <a:chExt cx="688848" cy="560832"/>
              </a:xfrm>
            </p:grpSpPr>
            <p:pic>
              <p:nvPicPr>
                <p:cNvPr id="116" name="Rectangle 42"/>
                <p:cNvPicPr>
                  <a:picLocks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6595872" y="4913376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6629505" y="4950860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4" name="Rectangle 42"/>
              <p:cNvGrpSpPr>
                <a:grpSpLocks/>
              </p:cNvGrpSpPr>
              <p:nvPr/>
            </p:nvGrpSpPr>
            <p:grpSpPr bwMode="auto">
              <a:xfrm>
                <a:off x="9105506" y="4381260"/>
                <a:ext cx="688848" cy="649718"/>
                <a:chOff x="9095232" y="4913376"/>
                <a:chExt cx="688848" cy="560832"/>
              </a:xfrm>
            </p:grpSpPr>
            <p:pic>
              <p:nvPicPr>
                <p:cNvPr id="114" name="Rectangle 42"/>
                <p:cNvPicPr>
                  <a:picLocks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9095232" y="4913376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9133726" y="4950860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5" name="Rectangle 42"/>
              <p:cNvGrpSpPr>
                <a:grpSpLocks/>
              </p:cNvGrpSpPr>
              <p:nvPr/>
            </p:nvGrpSpPr>
            <p:grpSpPr bwMode="auto">
              <a:xfrm>
                <a:off x="8483714" y="4381260"/>
                <a:ext cx="688848" cy="649718"/>
                <a:chOff x="8473440" y="4913376"/>
                <a:chExt cx="688848" cy="560832"/>
              </a:xfrm>
            </p:grpSpPr>
            <p:pic>
              <p:nvPicPr>
                <p:cNvPr id="112" name="Rectangle 42"/>
                <p:cNvPicPr>
                  <a:picLocks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473440" y="4913376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507670" y="4950860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6" name="Rectangle 42"/>
              <p:cNvGrpSpPr>
                <a:grpSpLocks/>
              </p:cNvGrpSpPr>
              <p:nvPr/>
            </p:nvGrpSpPr>
            <p:grpSpPr bwMode="auto">
              <a:xfrm>
                <a:off x="7855826" y="4381260"/>
                <a:ext cx="688848" cy="649718"/>
                <a:chOff x="7845552" y="4913376"/>
                <a:chExt cx="688848" cy="560832"/>
              </a:xfrm>
            </p:grpSpPr>
            <p:pic>
              <p:nvPicPr>
                <p:cNvPr id="110" name="Rectangle 42"/>
                <p:cNvPicPr>
                  <a:picLocks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7845552" y="4913376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7881615" y="4950860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7" name="Rectangle 42"/>
              <p:cNvGrpSpPr>
                <a:grpSpLocks/>
              </p:cNvGrpSpPr>
              <p:nvPr/>
            </p:nvGrpSpPr>
            <p:grpSpPr bwMode="auto">
              <a:xfrm>
                <a:off x="7227938" y="4381260"/>
                <a:ext cx="688848" cy="649718"/>
                <a:chOff x="7217664" y="4913376"/>
                <a:chExt cx="688848" cy="560832"/>
              </a:xfrm>
            </p:grpSpPr>
            <p:pic>
              <p:nvPicPr>
                <p:cNvPr id="108" name="Rectangle 42"/>
                <p:cNvPicPr>
                  <a:picLocks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7217664" y="4913376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7255560" y="4950860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87" name="Group 94"/>
            <p:cNvGrpSpPr>
              <a:grpSpLocks/>
            </p:cNvGrpSpPr>
            <p:nvPr/>
          </p:nvGrpSpPr>
          <p:grpSpPr bwMode="auto">
            <a:xfrm>
              <a:off x="6606146" y="5377288"/>
              <a:ext cx="3188208" cy="560832"/>
              <a:chOff x="6606146" y="4383086"/>
              <a:chExt cx="3188208" cy="649718"/>
            </a:xfrm>
          </p:grpSpPr>
          <p:grpSp>
            <p:nvGrpSpPr>
              <p:cNvPr id="88" name="Rectangle 42"/>
              <p:cNvGrpSpPr>
                <a:grpSpLocks/>
              </p:cNvGrpSpPr>
              <p:nvPr/>
            </p:nvGrpSpPr>
            <p:grpSpPr bwMode="auto">
              <a:xfrm>
                <a:off x="6606146" y="4383086"/>
                <a:ext cx="688848" cy="649718"/>
                <a:chOff x="6595872" y="5413248"/>
                <a:chExt cx="688848" cy="560832"/>
              </a:xfrm>
            </p:grpSpPr>
            <p:pic>
              <p:nvPicPr>
                <p:cNvPr id="101" name="Rectangle 42"/>
                <p:cNvPicPr>
                  <a:picLocks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595872" y="5413248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629505" y="5449156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9" name="Rectangle 42"/>
              <p:cNvGrpSpPr>
                <a:grpSpLocks/>
              </p:cNvGrpSpPr>
              <p:nvPr/>
            </p:nvGrpSpPr>
            <p:grpSpPr bwMode="auto">
              <a:xfrm>
                <a:off x="9105506" y="4383086"/>
                <a:ext cx="688848" cy="649718"/>
                <a:chOff x="9095232" y="5413248"/>
                <a:chExt cx="688848" cy="560832"/>
              </a:xfrm>
            </p:grpSpPr>
            <p:pic>
              <p:nvPicPr>
                <p:cNvPr id="99" name="Rectangle 42"/>
                <p:cNvPicPr>
                  <a:picLocks noChangeArrowheads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9095232" y="5413248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133726" y="5449156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0" name="Rectangle 42"/>
              <p:cNvGrpSpPr>
                <a:grpSpLocks/>
              </p:cNvGrpSpPr>
              <p:nvPr/>
            </p:nvGrpSpPr>
            <p:grpSpPr bwMode="auto">
              <a:xfrm>
                <a:off x="8483714" y="4383086"/>
                <a:ext cx="688848" cy="649718"/>
                <a:chOff x="8473440" y="5413248"/>
                <a:chExt cx="688848" cy="560832"/>
              </a:xfrm>
            </p:grpSpPr>
            <p:pic>
              <p:nvPicPr>
                <p:cNvPr id="97" name="Rectangle 42"/>
                <p:cNvPicPr>
                  <a:picLocks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473440" y="5413248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07670" y="5449156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1" name="Rectangle 42"/>
              <p:cNvGrpSpPr>
                <a:grpSpLocks/>
              </p:cNvGrpSpPr>
              <p:nvPr/>
            </p:nvGrpSpPr>
            <p:grpSpPr bwMode="auto">
              <a:xfrm>
                <a:off x="7855826" y="4383086"/>
                <a:ext cx="688848" cy="649718"/>
                <a:chOff x="7845552" y="5413248"/>
                <a:chExt cx="688848" cy="560832"/>
              </a:xfrm>
            </p:grpSpPr>
            <p:pic>
              <p:nvPicPr>
                <p:cNvPr id="95" name="Rectangle 42"/>
                <p:cNvPicPr>
                  <a:picLocks noChangeArrowheads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7845552" y="5413248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881615" y="5449156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2" name="Rectangle 42"/>
              <p:cNvGrpSpPr>
                <a:grpSpLocks/>
              </p:cNvGrpSpPr>
              <p:nvPr/>
            </p:nvGrpSpPr>
            <p:grpSpPr bwMode="auto">
              <a:xfrm>
                <a:off x="7227938" y="4383086"/>
                <a:ext cx="688848" cy="649718"/>
                <a:chOff x="7217664" y="5413248"/>
                <a:chExt cx="688848" cy="560832"/>
              </a:xfrm>
            </p:grpSpPr>
            <p:pic>
              <p:nvPicPr>
                <p:cNvPr id="93" name="Rectangle 42"/>
                <p:cNvPicPr>
                  <a:picLocks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7217664" y="5413248"/>
                  <a:ext cx="688848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7255560" y="5449156"/>
                  <a:ext cx="603501" cy="47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35459" tIns="67730" rIns="135459" bIns="67730"/>
                <a:lstStyle/>
                <a:p>
                  <a:pPr defTabSz="912971"/>
                  <a:endParaRPr lang="en-US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33" name="AutoShape 5"/>
          <p:cNvSpPr>
            <a:spLocks noChangeAspect="1" noChangeArrowheads="1"/>
          </p:cNvSpPr>
          <p:nvPr/>
        </p:nvSpPr>
        <p:spPr bwMode="auto">
          <a:xfrm>
            <a:off x="5780008" y="1115497"/>
            <a:ext cx="486703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/>
          <a:lstStyle/>
          <a:p>
            <a:pPr defTabSz="912971"/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35" name="Line 73"/>
          <p:cNvGrpSpPr>
            <a:grpSpLocks/>
          </p:cNvGrpSpPr>
          <p:nvPr/>
        </p:nvGrpSpPr>
        <p:grpSpPr bwMode="auto">
          <a:xfrm>
            <a:off x="6497955" y="4078367"/>
            <a:ext cx="1214081" cy="1883807"/>
            <a:chOff x="4093" y="2569"/>
            <a:chExt cx="765" cy="1187"/>
          </a:xfrm>
        </p:grpSpPr>
        <p:pic>
          <p:nvPicPr>
            <p:cNvPr id="136" name="Line 73"/>
            <p:cNvPicPr>
              <a:picLocks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093" y="2569"/>
              <a:ext cx="76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Text Box 37"/>
            <p:cNvSpPr txBox="1">
              <a:spLocks noChangeArrowheads="1" noChangeShapeType="1"/>
            </p:cNvSpPr>
            <p:nvPr/>
          </p:nvSpPr>
          <p:spPr bwMode="auto">
            <a:xfrm>
              <a:off x="4852" y="2581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/>
            <a:lstStyle/>
            <a:p>
              <a:pPr defTabSz="912971"/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38" name="Line 74"/>
          <p:cNvSpPr>
            <a:spLocks noChangeShapeType="1"/>
          </p:cNvSpPr>
          <p:nvPr/>
        </p:nvSpPr>
        <p:spPr bwMode="auto">
          <a:xfrm>
            <a:off x="9574411" y="4097655"/>
            <a:ext cx="291465" cy="1857018"/>
          </a:xfrm>
          <a:prstGeom prst="line">
            <a:avLst/>
          </a:prstGeom>
          <a:noFill/>
          <a:ln w="9525">
            <a:solidFill>
              <a:srgbClr val="000000">
                <a:alpha val="10196"/>
              </a:srgbClr>
            </a:solidFill>
            <a:prstDash val="dash"/>
            <a:round/>
            <a:headEnd/>
            <a:tailEnd/>
          </a:ln>
        </p:spPr>
        <p:txBody>
          <a:bodyPr lIns="61698" tIns="30848" rIns="61698" bIns="30848"/>
          <a:lstStyle/>
          <a:p>
            <a:endParaRPr lang="en-US"/>
          </a:p>
        </p:txBody>
      </p:sp>
      <p:grpSp>
        <p:nvGrpSpPr>
          <p:cNvPr id="139" name="Group 61"/>
          <p:cNvGrpSpPr>
            <a:grpSpLocks/>
          </p:cNvGrpSpPr>
          <p:nvPr/>
        </p:nvGrpSpPr>
        <p:grpSpPr bwMode="auto">
          <a:xfrm>
            <a:off x="6719769" y="4592717"/>
            <a:ext cx="2928580" cy="242173"/>
            <a:chOff x="2364" y="10793"/>
            <a:chExt cx="4075" cy="448"/>
          </a:xfrm>
        </p:grpSpPr>
        <p:sp>
          <p:nvSpPr>
            <p:cNvPr id="140" name="Text Box 62"/>
            <p:cNvSpPr txBox="1">
              <a:spLocks noChangeArrowheads="1"/>
            </p:cNvSpPr>
            <p:nvPr/>
          </p:nvSpPr>
          <p:spPr bwMode="auto">
            <a:xfrm>
              <a:off x="2364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(0, 0</a:t>
              </a:r>
              <a:r>
                <a:rPr lang="en-US" sz="1000" b="1" dirty="0">
                  <a:solidFill>
                    <a:srgbClr val="0033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003300"/>
                </a:solidFill>
                <a:cs typeface="Arial" charset="0"/>
              </a:endParaRPr>
            </a:p>
          </p:txBody>
        </p:sp>
        <p:sp>
          <p:nvSpPr>
            <p:cNvPr id="141" name="Text Box 63"/>
            <p:cNvSpPr txBox="1">
              <a:spLocks noChangeArrowheads="1"/>
            </p:cNvSpPr>
            <p:nvPr/>
          </p:nvSpPr>
          <p:spPr bwMode="auto">
            <a:xfrm>
              <a:off x="3228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(1, 0)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2" name="Text Box 64"/>
            <p:cNvSpPr txBox="1">
              <a:spLocks noChangeArrowheads="1"/>
            </p:cNvSpPr>
            <p:nvPr/>
          </p:nvSpPr>
          <p:spPr bwMode="auto">
            <a:xfrm>
              <a:off x="4093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(2, 0)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3" name="Text Box 65"/>
            <p:cNvSpPr txBox="1">
              <a:spLocks noChangeArrowheads="1"/>
            </p:cNvSpPr>
            <p:nvPr/>
          </p:nvSpPr>
          <p:spPr bwMode="auto">
            <a:xfrm>
              <a:off x="4957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(3, 0)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4" name="Text Box 66"/>
            <p:cNvSpPr txBox="1">
              <a:spLocks noChangeArrowheads="1"/>
            </p:cNvSpPr>
            <p:nvPr/>
          </p:nvSpPr>
          <p:spPr bwMode="auto">
            <a:xfrm>
              <a:off x="5822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(4, 0)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45" name="Group 49"/>
          <p:cNvGrpSpPr>
            <a:grpSpLocks/>
          </p:cNvGrpSpPr>
          <p:nvPr/>
        </p:nvGrpSpPr>
        <p:grpSpPr bwMode="auto">
          <a:xfrm>
            <a:off x="6719769" y="5055632"/>
            <a:ext cx="2930723" cy="242173"/>
            <a:chOff x="2364" y="10793"/>
            <a:chExt cx="4075" cy="448"/>
          </a:xfrm>
        </p:grpSpPr>
        <p:sp>
          <p:nvSpPr>
            <p:cNvPr id="146" name="Text Box 50"/>
            <p:cNvSpPr txBox="1">
              <a:spLocks noChangeArrowheads="1"/>
            </p:cNvSpPr>
            <p:nvPr/>
          </p:nvSpPr>
          <p:spPr bwMode="auto">
            <a:xfrm>
              <a:off x="2364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(0, 1)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7" name="Text Box 51"/>
            <p:cNvSpPr txBox="1">
              <a:spLocks noChangeArrowheads="1"/>
            </p:cNvSpPr>
            <p:nvPr/>
          </p:nvSpPr>
          <p:spPr bwMode="auto">
            <a:xfrm>
              <a:off x="3228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(1, 1)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8" name="Text Box 52"/>
            <p:cNvSpPr txBox="1">
              <a:spLocks noChangeArrowheads="1"/>
            </p:cNvSpPr>
            <p:nvPr/>
          </p:nvSpPr>
          <p:spPr bwMode="auto">
            <a:xfrm>
              <a:off x="4093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(2, 1)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9" name="Text Box 53"/>
            <p:cNvSpPr txBox="1">
              <a:spLocks noChangeArrowheads="1"/>
            </p:cNvSpPr>
            <p:nvPr/>
          </p:nvSpPr>
          <p:spPr bwMode="auto">
            <a:xfrm>
              <a:off x="4957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(3, 1)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50" name="Text Box 54"/>
            <p:cNvSpPr txBox="1">
              <a:spLocks noChangeArrowheads="1"/>
            </p:cNvSpPr>
            <p:nvPr/>
          </p:nvSpPr>
          <p:spPr bwMode="auto">
            <a:xfrm>
              <a:off x="5822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(4, 1)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51" name="Group 55"/>
          <p:cNvGrpSpPr>
            <a:grpSpLocks/>
          </p:cNvGrpSpPr>
          <p:nvPr/>
        </p:nvGrpSpPr>
        <p:grpSpPr bwMode="auto">
          <a:xfrm>
            <a:off x="6719769" y="5554980"/>
            <a:ext cx="2930723" cy="241102"/>
            <a:chOff x="2364" y="10793"/>
            <a:chExt cx="4075" cy="448"/>
          </a:xfrm>
        </p:grpSpPr>
        <p:sp>
          <p:nvSpPr>
            <p:cNvPr id="152" name="Text Box 56"/>
            <p:cNvSpPr txBox="1">
              <a:spLocks noChangeArrowheads="1"/>
            </p:cNvSpPr>
            <p:nvPr/>
          </p:nvSpPr>
          <p:spPr bwMode="auto">
            <a:xfrm>
              <a:off x="2364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(0, 2)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53" name="Text Box 57"/>
            <p:cNvSpPr txBox="1">
              <a:spLocks noChangeArrowheads="1"/>
            </p:cNvSpPr>
            <p:nvPr/>
          </p:nvSpPr>
          <p:spPr bwMode="auto">
            <a:xfrm>
              <a:off x="3228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(1, 2)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54" name="Text Box 58"/>
            <p:cNvSpPr txBox="1">
              <a:spLocks noChangeArrowheads="1"/>
            </p:cNvSpPr>
            <p:nvPr/>
          </p:nvSpPr>
          <p:spPr bwMode="auto">
            <a:xfrm>
              <a:off x="4093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(2, 2)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55" name="Text Box 59"/>
            <p:cNvSpPr txBox="1">
              <a:spLocks noChangeArrowheads="1"/>
            </p:cNvSpPr>
            <p:nvPr/>
          </p:nvSpPr>
          <p:spPr bwMode="auto">
            <a:xfrm>
              <a:off x="4957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(3, 2)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56" name="Text Box 60"/>
            <p:cNvSpPr txBox="1">
              <a:spLocks noChangeArrowheads="1"/>
            </p:cNvSpPr>
            <p:nvPr/>
          </p:nvSpPr>
          <p:spPr bwMode="auto">
            <a:xfrm>
              <a:off x="5822" y="10793"/>
              <a:ext cx="61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Thread</a:t>
              </a:r>
            </a:p>
            <a:p>
              <a:pPr algn="ctr" defTabSz="912971"/>
              <a:r>
                <a:rPr lang="en-US" sz="1000" b="1" dirty="0">
                  <a:solidFill>
                    <a:srgbClr val="003300"/>
                  </a:solidFill>
                  <a:latin typeface="+mj-lt"/>
                </a:rPr>
                <a:t>(4, 2)</a:t>
              </a:r>
              <a:endParaRPr lang="en-US" dirty="0">
                <a:solidFill>
                  <a:srgbClr val="003300"/>
                </a:solidFill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Launching Kernels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 from the “</a:t>
            </a:r>
            <a:r>
              <a:rPr lang="en-GB" dirty="0" err="1" smtClean="0">
                <a:solidFill>
                  <a:schemeClr val="accent2"/>
                </a:solidFill>
              </a:rPr>
              <a:t>myFirstKernel</a:t>
            </a:r>
            <a:r>
              <a:rPr lang="en-GB" dirty="0" smtClean="0"/>
              <a:t>” template.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Part1:</a:t>
            </a:r>
            <a:r>
              <a:rPr lang="en-GB" dirty="0" smtClean="0"/>
              <a:t> Allocate device memory for the result of the kernel using pointer </a:t>
            </a:r>
            <a:r>
              <a:rPr lang="en-GB" i="1" dirty="0" err="1" smtClean="0"/>
              <a:t>d_a</a:t>
            </a:r>
            <a:r>
              <a:rPr lang="en-GB" i="1" dirty="0" smtClean="0"/>
              <a:t>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Part2:</a:t>
            </a:r>
            <a:r>
              <a:rPr lang="en-GB" dirty="0" smtClean="0"/>
              <a:t> Configure and launch the kernel using a 1-D grid of 1-D thread blocks.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Part3:</a:t>
            </a:r>
            <a:r>
              <a:rPr lang="en-GB" dirty="0" smtClean="0"/>
              <a:t> Have each thread set an element of </a:t>
            </a:r>
            <a:r>
              <a:rPr lang="en-GB" i="1" dirty="0" err="1" smtClean="0"/>
              <a:t>d_a</a:t>
            </a:r>
            <a:r>
              <a:rPr lang="en-GB" dirty="0" smtClean="0"/>
              <a:t> as follows: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= 1000*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Part4:</a:t>
            </a:r>
            <a:r>
              <a:rPr lang="en-GB" dirty="0" smtClean="0"/>
              <a:t> Copy the result in </a:t>
            </a:r>
            <a:r>
              <a:rPr lang="en-GB" i="1" dirty="0" err="1" smtClean="0"/>
              <a:t>d_a</a:t>
            </a:r>
            <a:r>
              <a:rPr lang="en-GB" dirty="0" smtClean="0"/>
              <a:t> back to the host pointer </a:t>
            </a:r>
            <a:r>
              <a:rPr lang="en-GB" i="1" dirty="0" err="1" smtClean="0"/>
              <a:t>h_a</a:t>
            </a:r>
            <a:r>
              <a:rPr lang="en-GB" i="1" dirty="0" smtClean="0"/>
              <a:t>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Part5:</a:t>
            </a:r>
            <a:r>
              <a:rPr lang="en-GB" dirty="0" smtClean="0"/>
              <a:t> Verify that the result is correct.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3: Reverse Array, Single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an input array </a:t>
            </a:r>
            <a:r>
              <a:rPr lang="en-GB" dirty="0" smtClean="0">
                <a:solidFill>
                  <a:schemeClr val="accent2"/>
                </a:solidFill>
              </a:rPr>
              <a:t>{a</a:t>
            </a:r>
            <a:r>
              <a:rPr lang="en-GB" baseline="-25000" dirty="0" smtClean="0">
                <a:solidFill>
                  <a:schemeClr val="accent2"/>
                </a:solidFill>
              </a:rPr>
              <a:t>0</a:t>
            </a:r>
            <a:r>
              <a:rPr lang="en-GB" dirty="0" smtClean="0">
                <a:solidFill>
                  <a:schemeClr val="accent2"/>
                </a:solidFill>
              </a:rPr>
              <a:t>, a</a:t>
            </a:r>
            <a:r>
              <a:rPr lang="en-GB" baseline="-25000" dirty="0" smtClean="0">
                <a:solidFill>
                  <a:schemeClr val="accent2"/>
                </a:solidFill>
              </a:rPr>
              <a:t>1</a:t>
            </a:r>
            <a:r>
              <a:rPr lang="en-GB" dirty="0" smtClean="0">
                <a:solidFill>
                  <a:schemeClr val="accent2"/>
                </a:solidFill>
              </a:rPr>
              <a:t>, …, a</a:t>
            </a:r>
            <a:r>
              <a:rPr lang="en-GB" baseline="-25000" dirty="0" smtClean="0">
                <a:solidFill>
                  <a:schemeClr val="accent2"/>
                </a:solidFill>
              </a:rPr>
              <a:t>n-1</a:t>
            </a:r>
            <a:r>
              <a:rPr lang="en-GB" dirty="0" smtClean="0">
                <a:solidFill>
                  <a:schemeClr val="accent2"/>
                </a:solidFill>
              </a:rPr>
              <a:t>}</a:t>
            </a:r>
            <a:r>
              <a:rPr lang="en-GB" dirty="0" smtClean="0"/>
              <a:t> in pointer </a:t>
            </a:r>
            <a:r>
              <a:rPr lang="en-GB" i="1" dirty="0" err="1" smtClean="0"/>
              <a:t>d_a</a:t>
            </a:r>
            <a:r>
              <a:rPr lang="en-GB" i="1" dirty="0" smtClean="0"/>
              <a:t>,</a:t>
            </a:r>
            <a:r>
              <a:rPr lang="en-GB" dirty="0" smtClean="0"/>
              <a:t> store the reversed array </a:t>
            </a:r>
            <a:r>
              <a:rPr lang="en-GB" dirty="0" smtClean="0">
                <a:solidFill>
                  <a:schemeClr val="accent2"/>
                </a:solidFill>
              </a:rPr>
              <a:t>{a</a:t>
            </a:r>
            <a:r>
              <a:rPr lang="en-GB" baseline="-25000" dirty="0" smtClean="0">
                <a:solidFill>
                  <a:schemeClr val="accent2"/>
                </a:solidFill>
              </a:rPr>
              <a:t>n-1</a:t>
            </a:r>
            <a:r>
              <a:rPr lang="en-GB" dirty="0" smtClean="0">
                <a:solidFill>
                  <a:schemeClr val="accent2"/>
                </a:solidFill>
              </a:rPr>
              <a:t>, a</a:t>
            </a:r>
            <a:r>
              <a:rPr lang="en-GB" baseline="-25000" dirty="0" smtClean="0">
                <a:solidFill>
                  <a:schemeClr val="accent2"/>
                </a:solidFill>
              </a:rPr>
              <a:t>n-2</a:t>
            </a:r>
            <a:r>
              <a:rPr lang="en-GB" dirty="0" smtClean="0">
                <a:solidFill>
                  <a:schemeClr val="accent2"/>
                </a:solidFill>
              </a:rPr>
              <a:t>, …, a</a:t>
            </a:r>
            <a:r>
              <a:rPr lang="en-GB" baseline="-25000" dirty="0" smtClean="0">
                <a:solidFill>
                  <a:schemeClr val="accent2"/>
                </a:solidFill>
              </a:rPr>
              <a:t>0</a:t>
            </a:r>
            <a:r>
              <a:rPr lang="en-GB" dirty="0" smtClean="0">
                <a:solidFill>
                  <a:schemeClr val="accent2"/>
                </a:solidFill>
              </a:rPr>
              <a:t>}</a:t>
            </a:r>
            <a:r>
              <a:rPr lang="en-GB" dirty="0" smtClean="0"/>
              <a:t> in pointer </a:t>
            </a:r>
            <a:r>
              <a:rPr lang="en-GB" i="1" dirty="0" err="1" smtClean="0"/>
              <a:t>d_b</a:t>
            </a:r>
            <a:endParaRPr lang="en-GB" i="1" dirty="0" smtClean="0"/>
          </a:p>
          <a:p>
            <a:r>
              <a:rPr lang="en-GB" dirty="0" smtClean="0"/>
              <a:t>Start from the “</a:t>
            </a:r>
            <a:r>
              <a:rPr lang="en-GB" dirty="0" err="1" smtClean="0">
                <a:solidFill>
                  <a:schemeClr val="accent2"/>
                </a:solidFill>
              </a:rPr>
              <a:t>reverseArray_singleblock</a:t>
            </a:r>
            <a:r>
              <a:rPr lang="en-GB" dirty="0" smtClean="0"/>
              <a:t>” template</a:t>
            </a:r>
          </a:p>
          <a:p>
            <a:r>
              <a:rPr lang="en-GB" dirty="0" smtClean="0"/>
              <a:t>Only one thread block launched, to reverse an array of size</a:t>
            </a:r>
            <a:br>
              <a:rPr lang="en-GB" dirty="0" smtClean="0"/>
            </a:br>
            <a:r>
              <a:rPr lang="en-GB" dirty="0" smtClean="0"/>
              <a:t>	N = </a:t>
            </a:r>
            <a:r>
              <a:rPr lang="en-GB" dirty="0" err="1" smtClean="0"/>
              <a:t>numThreads</a:t>
            </a:r>
            <a:r>
              <a:rPr lang="en-GB" dirty="0" smtClean="0"/>
              <a:t> = 256 elements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1 (of 1):</a:t>
            </a:r>
            <a:r>
              <a:rPr lang="en-GB" dirty="0" smtClean="0"/>
              <a:t> All you have to do is implement the body of the kernel “</a:t>
            </a:r>
            <a:r>
              <a:rPr lang="en-GB" dirty="0" err="1" smtClean="0"/>
              <a:t>reverseArrayBlock</a:t>
            </a:r>
            <a:r>
              <a:rPr lang="en-GB" dirty="0" smtClean="0"/>
              <a:t>()”</a:t>
            </a:r>
          </a:p>
          <a:p>
            <a:r>
              <a:rPr lang="en-GB" dirty="0" smtClean="0"/>
              <a:t>Each thread moves a single element to reversed position</a:t>
            </a:r>
          </a:p>
          <a:p>
            <a:pPr lvl="1"/>
            <a:r>
              <a:rPr lang="en-GB" dirty="0" smtClean="0"/>
              <a:t>Read input from </a:t>
            </a:r>
            <a:r>
              <a:rPr lang="en-GB" i="1" dirty="0" err="1" smtClean="0"/>
              <a:t>d_a</a:t>
            </a:r>
            <a:r>
              <a:rPr lang="en-GB" dirty="0" smtClean="0"/>
              <a:t> pointer</a:t>
            </a:r>
          </a:p>
          <a:p>
            <a:pPr lvl="1"/>
            <a:r>
              <a:rPr lang="en-GB" dirty="0" smtClean="0"/>
              <a:t>Store output in reversed location in </a:t>
            </a:r>
            <a:r>
              <a:rPr lang="en-GB" i="1" dirty="0" err="1" smtClean="0"/>
              <a:t>d_b</a:t>
            </a:r>
            <a:r>
              <a:rPr lang="en-GB" dirty="0" smtClean="0"/>
              <a:t> pointer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4: Reverse Array, Multi-Block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an input array </a:t>
            </a:r>
            <a:r>
              <a:rPr lang="en-GB" dirty="0" smtClean="0">
                <a:solidFill>
                  <a:schemeClr val="accent2"/>
                </a:solidFill>
              </a:rPr>
              <a:t>{a</a:t>
            </a:r>
            <a:r>
              <a:rPr lang="en-GB" baseline="-25000" dirty="0" smtClean="0">
                <a:solidFill>
                  <a:schemeClr val="accent2"/>
                </a:solidFill>
              </a:rPr>
              <a:t>0</a:t>
            </a:r>
            <a:r>
              <a:rPr lang="en-GB" dirty="0" smtClean="0">
                <a:solidFill>
                  <a:schemeClr val="accent2"/>
                </a:solidFill>
              </a:rPr>
              <a:t>, a</a:t>
            </a:r>
            <a:r>
              <a:rPr lang="en-GB" baseline="-25000" dirty="0" smtClean="0">
                <a:solidFill>
                  <a:schemeClr val="accent2"/>
                </a:solidFill>
              </a:rPr>
              <a:t>1</a:t>
            </a:r>
            <a:r>
              <a:rPr lang="en-GB" dirty="0" smtClean="0">
                <a:solidFill>
                  <a:schemeClr val="accent2"/>
                </a:solidFill>
              </a:rPr>
              <a:t>, …, a</a:t>
            </a:r>
            <a:r>
              <a:rPr lang="en-GB" baseline="-25000" dirty="0" smtClean="0">
                <a:solidFill>
                  <a:schemeClr val="accent2"/>
                </a:solidFill>
              </a:rPr>
              <a:t>n-1</a:t>
            </a:r>
            <a:r>
              <a:rPr lang="en-GB" dirty="0" smtClean="0">
                <a:solidFill>
                  <a:schemeClr val="accent2"/>
                </a:solidFill>
              </a:rPr>
              <a:t>}</a:t>
            </a:r>
            <a:r>
              <a:rPr lang="en-GB" dirty="0" smtClean="0"/>
              <a:t> in pointer </a:t>
            </a:r>
            <a:r>
              <a:rPr lang="en-GB" i="1" dirty="0" err="1" smtClean="0"/>
              <a:t>d_a</a:t>
            </a:r>
            <a:r>
              <a:rPr lang="en-GB" i="1" dirty="0" smtClean="0"/>
              <a:t>,</a:t>
            </a:r>
            <a:r>
              <a:rPr lang="en-GB" dirty="0" smtClean="0"/>
              <a:t> store the reversed array </a:t>
            </a:r>
            <a:r>
              <a:rPr lang="en-GB" dirty="0" smtClean="0">
                <a:solidFill>
                  <a:schemeClr val="accent2"/>
                </a:solidFill>
              </a:rPr>
              <a:t>{a</a:t>
            </a:r>
            <a:r>
              <a:rPr lang="en-GB" baseline="-25000" dirty="0" smtClean="0">
                <a:solidFill>
                  <a:schemeClr val="accent2"/>
                </a:solidFill>
              </a:rPr>
              <a:t>n-1</a:t>
            </a:r>
            <a:r>
              <a:rPr lang="en-GB" dirty="0" smtClean="0">
                <a:solidFill>
                  <a:schemeClr val="accent2"/>
                </a:solidFill>
              </a:rPr>
              <a:t>, a</a:t>
            </a:r>
            <a:r>
              <a:rPr lang="en-GB" baseline="-25000" dirty="0" smtClean="0">
                <a:solidFill>
                  <a:schemeClr val="accent2"/>
                </a:solidFill>
              </a:rPr>
              <a:t>n-2</a:t>
            </a:r>
            <a:r>
              <a:rPr lang="en-GB" dirty="0" smtClean="0">
                <a:solidFill>
                  <a:schemeClr val="accent2"/>
                </a:solidFill>
              </a:rPr>
              <a:t>, …, a</a:t>
            </a:r>
            <a:r>
              <a:rPr lang="en-GB" baseline="-25000" dirty="0" smtClean="0">
                <a:solidFill>
                  <a:schemeClr val="accent2"/>
                </a:solidFill>
              </a:rPr>
              <a:t>0</a:t>
            </a:r>
            <a:r>
              <a:rPr lang="en-GB" dirty="0" smtClean="0">
                <a:solidFill>
                  <a:schemeClr val="accent2"/>
                </a:solidFill>
              </a:rPr>
              <a:t>}</a:t>
            </a:r>
            <a:r>
              <a:rPr lang="en-GB" dirty="0" smtClean="0"/>
              <a:t> in pointer </a:t>
            </a:r>
            <a:r>
              <a:rPr lang="en-GB" i="1" dirty="0" err="1" smtClean="0"/>
              <a:t>d_b</a:t>
            </a:r>
            <a:endParaRPr lang="en-GB" i="1" dirty="0" smtClean="0"/>
          </a:p>
          <a:p>
            <a:r>
              <a:rPr lang="en-GB" dirty="0" smtClean="0"/>
              <a:t>Start from the “</a:t>
            </a:r>
            <a:r>
              <a:rPr lang="en-GB" dirty="0" err="1" smtClean="0">
                <a:solidFill>
                  <a:schemeClr val="accent2"/>
                </a:solidFill>
              </a:rPr>
              <a:t>reverseArray_multiblock</a:t>
            </a:r>
            <a:r>
              <a:rPr lang="en-GB" dirty="0" smtClean="0"/>
              <a:t>” template</a:t>
            </a:r>
          </a:p>
          <a:p>
            <a:r>
              <a:rPr lang="en-GB" dirty="0" smtClean="0"/>
              <a:t>Multiple 256-thread blocks launched</a:t>
            </a:r>
          </a:p>
          <a:p>
            <a:pPr lvl="1"/>
            <a:r>
              <a:rPr lang="en-GB" dirty="0" smtClean="0"/>
              <a:t>To reverse an array of size N, N/256 blocks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1:</a:t>
            </a:r>
            <a:r>
              <a:rPr lang="en-GB" dirty="0" smtClean="0"/>
              <a:t> Compute the number of blocks to launch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2:</a:t>
            </a:r>
            <a:r>
              <a:rPr lang="en-GB" dirty="0" smtClean="0"/>
              <a:t> Implement the kernel </a:t>
            </a:r>
            <a:r>
              <a:rPr lang="en-GB" dirty="0" err="1" smtClean="0"/>
              <a:t>reverseArrayBlock</a:t>
            </a:r>
            <a:r>
              <a:rPr lang="en-GB" dirty="0" smtClean="0"/>
              <a:t>()</a:t>
            </a:r>
          </a:p>
          <a:p>
            <a:r>
              <a:rPr lang="en-GB" dirty="0" smtClean="0"/>
              <a:t>Note that now you must compute both</a:t>
            </a:r>
          </a:p>
          <a:p>
            <a:pPr lvl="1"/>
            <a:r>
              <a:rPr lang="en-GB" dirty="0" smtClean="0"/>
              <a:t>The reversed location within the block</a:t>
            </a:r>
          </a:p>
          <a:p>
            <a:pPr lvl="1"/>
            <a:r>
              <a:rPr lang="en-GB" dirty="0" smtClean="0"/>
              <a:t>The reversed offset to the start of the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Considerations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Single-Instruction, Multiple-Thread Execution</a:t>
            </a:r>
            <a:endParaRPr lang="en-GB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39378" y="1131570"/>
          <a:ext cx="2843927" cy="4681657"/>
        </p:xfrm>
        <a:graphic>
          <a:graphicData uri="http://schemas.openxmlformats.org/presentationml/2006/ole">
            <p:oleObj spid="_x0000_s10242" name="Visio" r:id="rId3" imgW="4417924" imgH="8412052" progId="">
              <p:embed/>
            </p:oleObj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040256" y="2314575"/>
            <a:ext cx="1822268" cy="221170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/>
            <a:endParaRPr lang="en-GB" dirty="0" smtClean="0">
              <a:solidFill>
                <a:srgbClr val="FFFFFF"/>
              </a:solidFill>
              <a:ea typeface="ヒラギノ角ゴ ProN W3" pitchFamily="96" charset="-128"/>
              <a:sym typeface="Arial" charset="0"/>
            </a:endParaRPr>
          </a:p>
        </p:txBody>
      </p:sp>
      <p:sp>
        <p:nvSpPr>
          <p:cNvPr id="6" name="Content Placeholder 46"/>
          <p:cNvSpPr>
            <a:spLocks noGrp="1"/>
          </p:cNvSpPr>
          <p:nvPr>
            <p:ph idx="1"/>
          </p:nvPr>
        </p:nvSpPr>
        <p:spPr>
          <a:xfrm>
            <a:off x="4057640" y="1157274"/>
            <a:ext cx="6715172" cy="4252912"/>
          </a:xfrm>
        </p:spPr>
        <p:txBody>
          <a:bodyPr/>
          <a:lstStyle/>
          <a:p>
            <a:r>
              <a:rPr lang="en-US" sz="1800" b="0" dirty="0" smtClean="0"/>
              <a:t>Warp</a:t>
            </a:r>
            <a:r>
              <a:rPr lang="en-US" sz="1800" b="0" dirty="0" smtClean="0">
                <a:cs typeface="ヒラギノ角ゴ ProN W6"/>
                <a:sym typeface="Arial" charset="0"/>
              </a:rPr>
              <a:t>: set of 32 parallel threads that execute </a:t>
            </a:r>
            <a:r>
              <a:rPr lang="en-US" sz="1800" b="0" dirty="0" smtClean="0">
                <a:cs typeface="ヒラギノ角ゴ ProN W6"/>
              </a:rPr>
              <a:t>together in single-instruction, multiple-thread mode (SIMT) on a streaming multiprocessor (SM)</a:t>
            </a:r>
            <a:endParaRPr lang="en-US" sz="1800" b="0" dirty="0" smtClean="0">
              <a:cs typeface="ヒラギノ角ゴ ProN W6"/>
              <a:sym typeface="Arial" charset="0"/>
            </a:endParaRPr>
          </a:p>
          <a:p>
            <a:r>
              <a:rPr lang="en-US" sz="1800" b="0" dirty="0" smtClean="0">
                <a:cs typeface="ヒラギノ角ゴ ProN W6"/>
                <a:sym typeface="Arial" charset="0"/>
              </a:rPr>
              <a:t>SM hardware implements zero-overhead </a:t>
            </a:r>
            <a:br>
              <a:rPr lang="en-US" sz="1800" b="0" dirty="0" smtClean="0">
                <a:cs typeface="ヒラギノ角ゴ ProN W6"/>
                <a:sym typeface="Arial" charset="0"/>
              </a:rPr>
            </a:br>
            <a:r>
              <a:rPr lang="en-US" sz="1800" b="0" dirty="0" smtClean="0">
                <a:cs typeface="ヒラギノ角ゴ ProN W6"/>
                <a:sym typeface="Arial" charset="0"/>
              </a:rPr>
              <a:t>warp and thread scheduling</a:t>
            </a:r>
          </a:p>
          <a:p>
            <a:r>
              <a:rPr lang="en-US" sz="1800" b="0" dirty="0" smtClean="0">
                <a:cs typeface="ヒラギノ角ゴ ProN W6"/>
                <a:sym typeface="Arial" charset="0"/>
              </a:rPr>
              <a:t>Threads can execute independently</a:t>
            </a:r>
          </a:p>
          <a:p>
            <a:r>
              <a:rPr lang="en-US" sz="1800" b="0" dirty="0" smtClean="0">
                <a:cs typeface="ヒラギノ角ゴ ProN W6"/>
                <a:sym typeface="Arial" charset="0"/>
              </a:rPr>
              <a:t>SIMT warp diverges and converges when threads branch independently</a:t>
            </a:r>
          </a:p>
          <a:p>
            <a:r>
              <a:rPr lang="en-US" sz="1800" b="0" dirty="0" smtClean="0">
                <a:cs typeface="ヒラギノ角ゴ ProN W6"/>
                <a:sym typeface="Arial" charset="0"/>
              </a:rPr>
              <a:t>Best efficiency and performance when threads of a warp execute together</a:t>
            </a:r>
            <a:r>
              <a:rPr lang="en-US" sz="1800" b="0" dirty="0" smtClean="0">
                <a:cs typeface="ヒラギノ角ゴ ProN W6"/>
              </a:rPr>
              <a:t>, so no penalty if all threads in a warp take same path of execution</a:t>
            </a:r>
          </a:p>
          <a:p>
            <a:r>
              <a:rPr lang="en-US" sz="1800" b="0" dirty="0" smtClean="0">
                <a:cs typeface="ヒラギノ角ゴ ProN W6"/>
                <a:sym typeface="Arial" charset="0"/>
              </a:rPr>
              <a:t>Each SM executes up to 1024 concurrent threads, as 32 SIMT warps of 32 threads</a:t>
            </a:r>
            <a:endParaRPr lang="en-GB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Memory</a:t>
            </a:r>
            <a:endParaRPr lang="en-GB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268730" y="1800225"/>
          <a:ext cx="7672388" cy="3429000"/>
        </p:xfrm>
        <a:graphic>
          <a:graphicData uri="http://schemas.openxmlformats.org/presentationml/2006/ole">
            <p:oleObj spid="_x0000_s5122" name="Visio" r:id="rId3" imgW="17041673" imgH="761210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1371600" y="4886325"/>
            <a:ext cx="6429375" cy="46291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/>
            <a:endParaRPr lang="en-GB" dirty="0" smtClean="0">
              <a:solidFill>
                <a:srgbClr val="FFFFFF"/>
              </a:solidFill>
              <a:ea typeface="ヒラギノ角ゴ ProN W3" pitchFamily="96" charset="-128"/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439" y="1697355"/>
            <a:ext cx="4782720" cy="400879"/>
          </a:xfrm>
          <a:prstGeom prst="rect">
            <a:avLst/>
          </a:prstGeom>
          <a:noFill/>
        </p:spPr>
        <p:txBody>
          <a:bodyPr wrap="none" lIns="61722" tIns="30861" rIns="61722" bIns="30861" rtlCol="0">
            <a:spAutoFit/>
          </a:bodyPr>
          <a:lstStyle/>
          <a:p>
            <a:r>
              <a:rPr lang="en-US" sz="2200" dirty="0" smtClean="0"/>
              <a:t>Off-chip global memory is not cached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Access to Global Memory</a:t>
            </a:r>
            <a:endParaRPr lang="en-GB" dirty="0"/>
          </a:p>
        </p:txBody>
      </p:sp>
      <p:grpSp>
        <p:nvGrpSpPr>
          <p:cNvPr id="2" name="Group 20"/>
          <p:cNvGrpSpPr/>
          <p:nvPr/>
        </p:nvGrpSpPr>
        <p:grpSpPr>
          <a:xfrm>
            <a:off x="651510" y="2314575"/>
            <a:ext cx="6583680" cy="874395"/>
            <a:chOff x="1574800" y="2133600"/>
            <a:chExt cx="9753600" cy="1295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74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184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794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03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13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22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232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842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451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61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70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280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890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499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0109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718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51510" y="4629150"/>
            <a:ext cx="6583680" cy="874395"/>
            <a:chOff x="1574800" y="2133600"/>
            <a:chExt cx="9753600" cy="1295400"/>
          </a:xfrm>
          <a:solidFill>
            <a:srgbClr val="73B900"/>
          </a:solidFill>
        </p:grpSpPr>
        <p:sp>
          <p:nvSpPr>
            <p:cNvPr id="23" name="Rectangle 22"/>
            <p:cNvSpPr/>
            <p:nvPr/>
          </p:nvSpPr>
          <p:spPr bwMode="auto">
            <a:xfrm>
              <a:off x="15748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1844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940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4036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132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6228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2324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8420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16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0612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6708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2804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8900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94996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1092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0718800" y="2133600"/>
              <a:ext cx="609600" cy="1295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17220"/>
              <a:endParaRPr lang="en-GB" dirty="0" smtClean="0">
                <a:solidFill>
                  <a:srgbClr val="FFFFFF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54605" y="2571750"/>
            <a:ext cx="2828925" cy="342786"/>
          </a:xfrm>
          <a:prstGeom prst="rect">
            <a:avLst/>
          </a:prstGeom>
          <a:noFill/>
        </p:spPr>
        <p:txBody>
          <a:bodyPr wrap="square" lIns="61722" tIns="30861" rIns="61722" bIns="3086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128 bytes global memory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4605" y="4903584"/>
            <a:ext cx="2828925" cy="342786"/>
          </a:xfrm>
          <a:prstGeom prst="rect">
            <a:avLst/>
          </a:prstGeom>
          <a:noFill/>
        </p:spPr>
        <p:txBody>
          <a:bodyPr wrap="square" lIns="61722" tIns="30861" rIns="61722" bIns="3086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 threads (half-warp)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>
            <a:off x="291465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702408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1114425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1525368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1937386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2348329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2760346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>
            <a:off x="3171289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5400000">
            <a:off x="3583305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5400000">
            <a:off x="3994248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4406265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4817208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5229226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>
            <a:off x="5640169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>
            <a:off x="6052186" y="3909060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6463129" y="3908524"/>
            <a:ext cx="1131570" cy="1072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10800000" flipV="1">
            <a:off x="1680210" y="3343275"/>
            <a:ext cx="2468880" cy="1131570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5400000">
            <a:off x="3789045" y="3703320"/>
            <a:ext cx="1131570" cy="411480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1680210" y="3394710"/>
            <a:ext cx="2880360" cy="1080135"/>
          </a:xfrm>
          <a:prstGeom prst="straightConnector1">
            <a:avLst/>
          </a:prstGeom>
          <a:solidFill>
            <a:srgbClr val="33CCCC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00076" y="1021668"/>
            <a:ext cx="9907777" cy="400879"/>
          </a:xfrm>
          <a:prstGeom prst="rect">
            <a:avLst/>
          </a:prstGeom>
          <a:noFill/>
        </p:spPr>
        <p:txBody>
          <a:bodyPr wrap="none" lIns="61722" tIns="30861" rIns="61722" bIns="30861" rtlCol="0">
            <a:spAutoFit/>
          </a:bodyPr>
          <a:lstStyle/>
          <a:p>
            <a:r>
              <a:rPr lang="en-US" sz="2200" dirty="0" smtClean="0"/>
              <a:t>Single memory transaction (coalescing) for some memory addressing patterns</a:t>
            </a:r>
            <a:endParaRPr lang="en-GB" sz="2200" dirty="0"/>
          </a:p>
        </p:txBody>
      </p:sp>
      <p:sp>
        <p:nvSpPr>
          <p:cNvPr id="60" name="Content Placeholder 46"/>
          <p:cNvSpPr txBox="1">
            <a:spLocks/>
          </p:cNvSpPr>
          <p:nvPr/>
        </p:nvSpPr>
        <p:spPr>
          <a:xfrm>
            <a:off x="7486664" y="2871786"/>
            <a:ext cx="3286148" cy="15001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pattern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Not</a:t>
            </a:r>
            <a:r>
              <a:rPr lang="en-US" kern="0" dirty="0" smtClean="0">
                <a:latin typeface="+mn-lt"/>
                <a:cs typeface="+mn-cs"/>
              </a:rPr>
              <a:t> all need participate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Anywhere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block OK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" y="247175"/>
            <a:ext cx="8869680" cy="584775"/>
          </a:xfrm>
        </p:spPr>
        <p:txBody>
          <a:bodyPr/>
          <a:lstStyle/>
          <a:p>
            <a:r>
              <a:rPr lang="en-US" dirty="0" smtClean="0"/>
              <a:t>Low Latency or High Throughput?</a:t>
            </a:r>
            <a:endParaRPr lang="en-GB" dirty="0"/>
          </a:p>
        </p:txBody>
      </p:sp>
      <p:sp>
        <p:nvSpPr>
          <p:cNvPr id="178" name="Content Placeholder 17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err="1" smtClean="0"/>
              <a:t>Optimised</a:t>
            </a:r>
            <a:r>
              <a:rPr lang="en-US" dirty="0" smtClean="0"/>
              <a:t> for low-latency access to cached data sets</a:t>
            </a:r>
          </a:p>
          <a:p>
            <a:pPr lvl="1"/>
            <a:r>
              <a:rPr lang="en-US" dirty="0" smtClean="0"/>
              <a:t>Control logic for out-of-order and speculative execution</a:t>
            </a:r>
          </a:p>
          <a:p>
            <a:r>
              <a:rPr lang="en-US" dirty="0" smtClean="0"/>
              <a:t>GPU</a:t>
            </a:r>
          </a:p>
          <a:p>
            <a:pPr lvl="1"/>
            <a:r>
              <a:rPr lang="en-US" dirty="0" err="1" smtClean="0"/>
              <a:t>Optimised</a:t>
            </a:r>
            <a:r>
              <a:rPr lang="en-US" dirty="0" smtClean="0"/>
              <a:t> for data-parallel, throughput computation</a:t>
            </a:r>
          </a:p>
          <a:p>
            <a:pPr lvl="1"/>
            <a:r>
              <a:rPr lang="en-US" dirty="0" smtClean="0"/>
              <a:t>Architecture tolerant of memory latency</a:t>
            </a:r>
          </a:p>
          <a:p>
            <a:pPr lvl="1"/>
            <a:r>
              <a:rPr lang="en-US" dirty="0" smtClean="0"/>
              <a:t>More transistors dedicated to computation</a:t>
            </a:r>
            <a:endParaRPr lang="en-GB" dirty="0"/>
          </a:p>
        </p:txBody>
      </p:sp>
      <p:grpSp>
        <p:nvGrpSpPr>
          <p:cNvPr id="7" name="Group 167"/>
          <p:cNvGrpSpPr>
            <a:grpSpLocks/>
          </p:cNvGrpSpPr>
          <p:nvPr/>
        </p:nvGrpSpPr>
        <p:grpSpPr bwMode="auto">
          <a:xfrm>
            <a:off x="5772152" y="1371588"/>
            <a:ext cx="2679700" cy="1946275"/>
            <a:chOff x="991" y="1935"/>
            <a:chExt cx="1688" cy="1226"/>
          </a:xfrm>
        </p:grpSpPr>
        <p:sp>
          <p:nvSpPr>
            <p:cNvPr id="8" name="Rectangle 168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9" name="Rectangle 169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10" name="Rectangle 170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11" name="Rectangle 171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12" name="Rectangle 172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13" name="Rectangle 173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14" name="Rectangle 174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DRAM</a:t>
              </a:r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772152" y="3657604"/>
            <a:ext cx="2678113" cy="1943100"/>
            <a:chOff x="3044" y="1052"/>
            <a:chExt cx="1987" cy="1441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DRAM</a:t>
              </a:r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159" name="Group 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7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6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Line 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2" name="Line 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3" name="Line 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4" name="Line 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5" name="Line 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6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7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140" name="Group 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5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4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42" name="Line 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3" name="Line 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4" name="Line 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5" name="Line 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6" name="Line 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4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5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47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121" name="Group 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38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9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22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Line 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4" name="Line 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5" name="Line 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6" name="Line 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7" name="Line 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6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37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102" name="Group 6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1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04" name="Line 7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05" name="Line 7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06" name="Line 7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07" name="Line 7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08" name="Line 7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0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7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11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87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83" name="Group 8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0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84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5" name="Line 9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86" name="Line 9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87" name="Line 9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88" name="Line 9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89" name="Line 9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7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8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99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64" name="Group 10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8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65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Line 1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67" name="Line 1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68" name="Line 1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69" name="Line 1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0" name="Line 1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6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7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79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80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127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45" name="Group 1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62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3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6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Line 1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48" name="Line 1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49" name="Line 1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0" name="Line 1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1" name="Line 1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2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5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7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5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60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61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147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6" name="Group 1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4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7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Line 1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29" name="Line 1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0" name="Line 1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1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2" name="Line 1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3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7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8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3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40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41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  <p:sp>
              <p:nvSpPr>
                <p:cNvPr id="42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>
                <a:cs typeface="ヒラギノ角ゴ ProN W6"/>
                <a:sym typeface="Arial" charset="0"/>
              </a:rPr>
              <a:t>More than 1 </a:t>
            </a:r>
            <a:r>
              <a:rPr lang="en-US" b="0" dirty="0" err="1" smtClean="0">
                <a:cs typeface="ヒラギノ角ゴ ProN W6"/>
                <a:sym typeface="Arial" charset="0"/>
              </a:rPr>
              <a:t>Tbyte</a:t>
            </a:r>
            <a:r>
              <a:rPr lang="en-US" b="0" dirty="0" smtClean="0">
                <a:cs typeface="ヒラギノ角ゴ ProN W6"/>
                <a:sym typeface="Arial" charset="0"/>
              </a:rPr>
              <a:t>/sec aggregate memory bandwidth</a:t>
            </a:r>
          </a:p>
          <a:p>
            <a:r>
              <a:rPr lang="en-US" b="0" dirty="0" smtClean="0">
                <a:cs typeface="ヒラギノ角ゴ ProN W6"/>
              </a:rPr>
              <a:t>Use it</a:t>
            </a:r>
            <a:endParaRPr lang="en-US" sz="1800" b="0" dirty="0" smtClean="0">
              <a:cs typeface="ヒラギノ角ゴ ProN W6"/>
            </a:endParaRPr>
          </a:p>
          <a:p>
            <a:pPr lvl="1"/>
            <a:r>
              <a:rPr lang="en-US" sz="1800" b="0" dirty="0" smtClean="0">
                <a:cs typeface="ヒラギノ角ゴ ProN W6"/>
                <a:sym typeface="Arial" charset="0"/>
              </a:rPr>
              <a:t>As a cache</a:t>
            </a:r>
          </a:p>
          <a:p>
            <a:pPr lvl="1"/>
            <a:r>
              <a:rPr lang="en-US" sz="1800" b="0" dirty="0" smtClean="0">
                <a:cs typeface="ヒラギノ角ゴ ProN W6"/>
              </a:rPr>
              <a:t>To reorganize global memory accesses</a:t>
            </a:r>
            <a:r>
              <a:rPr lang="en-US" sz="1800" b="0" dirty="0" smtClean="0">
                <a:cs typeface="ヒラギノ角ゴ ProN W6"/>
                <a:sym typeface="Arial" charset="0"/>
              </a:rPr>
              <a:t> into coalesced pattern</a:t>
            </a:r>
          </a:p>
          <a:p>
            <a:pPr lvl="1"/>
            <a:r>
              <a:rPr lang="en-US" sz="1800" b="0" dirty="0" smtClean="0">
                <a:cs typeface="ヒラギノ角ゴ ProN W6"/>
                <a:sym typeface="Arial" charset="0"/>
              </a:rPr>
              <a:t>To share data between threads</a:t>
            </a:r>
          </a:p>
          <a:p>
            <a:r>
              <a:rPr lang="en-US" b="0" dirty="0" smtClean="0">
                <a:cs typeface="ヒラギノ角ゴ ProN W6"/>
              </a:rPr>
              <a:t>16 </a:t>
            </a:r>
            <a:r>
              <a:rPr lang="en-US" b="0" dirty="0" err="1" smtClean="0">
                <a:cs typeface="ヒラギノ角ゴ ProN W6"/>
              </a:rPr>
              <a:t>kbytes</a:t>
            </a:r>
            <a:r>
              <a:rPr lang="en-US" b="0" dirty="0" smtClean="0">
                <a:cs typeface="ヒラギノ角ゴ ProN W6"/>
              </a:rPr>
              <a:t> per SM</a:t>
            </a:r>
            <a:endParaRPr lang="en-US" b="0" dirty="0" smtClean="0">
              <a:cs typeface="ヒラギノ角ゴ ProN W6"/>
              <a:sym typeface="Arial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342996" y="942960"/>
          <a:ext cx="2843927" cy="4681657"/>
        </p:xfrm>
        <a:graphic>
          <a:graphicData uri="http://schemas.openxmlformats.org/presentationml/2006/ole">
            <p:oleObj spid="_x0000_s6146" name="Visio" r:id="rId3" imgW="4417924" imgH="8412052" progId="">
              <p:embed/>
            </p:oleObj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628880" y="4943488"/>
            <a:ext cx="1822268" cy="82296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/>
            <a:endParaRPr lang="en-GB" dirty="0" smtClean="0">
              <a:solidFill>
                <a:srgbClr val="FFFFFF"/>
              </a:solidFill>
              <a:ea typeface="ヒラギノ角ゴ ProN W3" pitchFamily="96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Bank Conflicts</a:t>
            </a:r>
            <a:endParaRPr lang="en-GB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308" y="1800225"/>
            <a:ext cx="1361566" cy="3669553"/>
            <a:chOff x="0" y="0"/>
            <a:chExt cx="768" cy="207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0" y="1824"/>
              <a:ext cx="768" cy="247"/>
              <a:chOff x="0" y="0"/>
              <a:chExt cx="768" cy="247"/>
            </a:xfrm>
          </p:grpSpPr>
          <p:sp>
            <p:nvSpPr>
              <p:cNvPr id="144" name="AutoShape 12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AutoShape 13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AutoShape 14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AutoShape 15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Rectangle 16"/>
              <p:cNvSpPr>
                <a:spLocks/>
              </p:cNvSpPr>
              <p:nvPr/>
            </p:nvSpPr>
            <p:spPr bwMode="auto">
              <a:xfrm>
                <a:off x="43" y="47"/>
                <a:ext cx="5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15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1200"/>
              <a:ext cx="768" cy="247"/>
              <a:chOff x="0" y="0"/>
              <a:chExt cx="768" cy="247"/>
            </a:xfrm>
          </p:grpSpPr>
          <p:sp>
            <p:nvSpPr>
              <p:cNvPr id="139" name="AutoShape 18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0" name="AutoShape 19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AutoShape 20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AutoShape 21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Rectangle 22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7</a:t>
                </a: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0" y="1026"/>
              <a:ext cx="768" cy="247"/>
              <a:chOff x="0" y="0"/>
              <a:chExt cx="768" cy="247"/>
            </a:xfrm>
          </p:grpSpPr>
          <p:sp>
            <p:nvSpPr>
              <p:cNvPr id="134" name="AutoShape 24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5" name="AutoShape 25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6" name="AutoShape 26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7" name="AutoShape 27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8" name="Rectangle 28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6</a:t>
                </a:r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0" y="858"/>
              <a:ext cx="768" cy="247"/>
              <a:chOff x="0" y="0"/>
              <a:chExt cx="768" cy="247"/>
            </a:xfrm>
          </p:grpSpPr>
          <p:sp>
            <p:nvSpPr>
              <p:cNvPr id="129" name="AutoShape 30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0" name="AutoShape 31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1" name="AutoShape 32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2" name="AutoShape 33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3" name="Rectangle 34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5</a:t>
                </a:r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0" y="684"/>
              <a:ext cx="768" cy="247"/>
              <a:chOff x="0" y="0"/>
              <a:chExt cx="768" cy="247"/>
            </a:xfrm>
          </p:grpSpPr>
          <p:sp>
            <p:nvSpPr>
              <p:cNvPr id="124" name="AutoShape 36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5" name="AutoShape 37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6" name="AutoShape 38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7" name="AutoShape 39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8" name="Rectangle 40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4</a:t>
                </a: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0" y="510"/>
              <a:ext cx="768" cy="247"/>
              <a:chOff x="0" y="0"/>
              <a:chExt cx="768" cy="247"/>
            </a:xfrm>
          </p:grpSpPr>
          <p:sp>
            <p:nvSpPr>
              <p:cNvPr id="119" name="AutoShape 42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0" name="AutoShape 43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1" name="AutoShape 44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" name="AutoShape 45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3" name="Rectangle 46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3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0" y="341"/>
              <a:ext cx="768" cy="247"/>
              <a:chOff x="0" y="0"/>
              <a:chExt cx="768" cy="246"/>
            </a:xfrm>
          </p:grpSpPr>
          <p:sp>
            <p:nvSpPr>
              <p:cNvPr id="114" name="AutoShape 48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5" name="AutoShape 49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6" name="AutoShape 50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7" name="AutoShape 51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8" name="Rectangle 52"/>
              <p:cNvSpPr>
                <a:spLocks/>
              </p:cNvSpPr>
              <p:nvPr/>
            </p:nvSpPr>
            <p:spPr bwMode="auto">
              <a:xfrm>
                <a:off x="83" y="47"/>
                <a:ext cx="480" cy="1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2</a:t>
                </a:r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0" y="168"/>
              <a:ext cx="768" cy="247"/>
              <a:chOff x="0" y="0"/>
              <a:chExt cx="768" cy="247"/>
            </a:xfrm>
          </p:grpSpPr>
          <p:sp>
            <p:nvSpPr>
              <p:cNvPr id="109" name="AutoShape 54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0" name="AutoShape 55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1" name="AutoShape 56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2" name="AutoShape 57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3" name="Rectangle 58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1</a:t>
                </a:r>
              </a:p>
            </p:txBody>
          </p:sp>
        </p:grpSp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0" y="0"/>
              <a:ext cx="768" cy="247"/>
              <a:chOff x="0" y="0"/>
              <a:chExt cx="768" cy="247"/>
            </a:xfrm>
          </p:grpSpPr>
          <p:sp>
            <p:nvSpPr>
              <p:cNvPr id="104" name="AutoShape 60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5" name="AutoShape 61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5BD6D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6" name="AutoShape 62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28A3A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7" name="AutoShape 63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8" name="Rectangle 64"/>
              <p:cNvSpPr>
                <a:spLocks/>
              </p:cNvSpPr>
              <p:nvPr/>
            </p:nvSpPr>
            <p:spPr bwMode="auto">
              <a:xfrm>
                <a:off x="83" y="47"/>
                <a:ext cx="480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Bank 0</a:t>
                </a:r>
              </a:p>
            </p:txBody>
          </p:sp>
        </p:grp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354" y="1512"/>
              <a:ext cx="48" cy="355"/>
              <a:chOff x="0" y="0"/>
              <a:chExt cx="48" cy="355"/>
            </a:xfrm>
          </p:grpSpPr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48" cy="163"/>
                <a:chOff x="0" y="0"/>
                <a:chExt cx="48" cy="163"/>
              </a:xfrm>
            </p:grpSpPr>
            <p:sp>
              <p:nvSpPr>
                <p:cNvPr id="102" name="Oval 67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103" name="Rectangle 68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>
                <a:off x="0" y="96"/>
                <a:ext cx="48" cy="163"/>
                <a:chOff x="0" y="0"/>
                <a:chExt cx="48" cy="163"/>
              </a:xfrm>
            </p:grpSpPr>
            <p:sp>
              <p:nvSpPr>
                <p:cNvPr id="100" name="Oval 70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101" name="Rectangle 71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>
                <a:off x="0" y="192"/>
                <a:ext cx="48" cy="163"/>
                <a:chOff x="0" y="0"/>
                <a:chExt cx="48" cy="163"/>
              </a:xfrm>
            </p:grpSpPr>
            <p:sp>
              <p:nvSpPr>
                <p:cNvPr id="98" name="Oval 73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99" name="Rectangle 74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6" name="Group 75"/>
          <p:cNvGrpSpPr>
            <a:grpSpLocks/>
          </p:cNvGrpSpPr>
          <p:nvPr/>
        </p:nvGrpSpPr>
        <p:grpSpPr bwMode="auto">
          <a:xfrm>
            <a:off x="594718" y="1800225"/>
            <a:ext cx="1397024" cy="3669553"/>
            <a:chOff x="0" y="0"/>
            <a:chExt cx="788" cy="2071"/>
          </a:xfrm>
        </p:grpSpPr>
        <p:grpSp>
          <p:nvGrpSpPr>
            <p:cNvPr id="27" name="Group 76"/>
            <p:cNvGrpSpPr>
              <a:grpSpLocks/>
            </p:cNvGrpSpPr>
            <p:nvPr/>
          </p:nvGrpSpPr>
          <p:grpSpPr bwMode="auto">
            <a:xfrm>
              <a:off x="0" y="1824"/>
              <a:ext cx="788" cy="247"/>
              <a:chOff x="0" y="0"/>
              <a:chExt cx="788" cy="247"/>
            </a:xfrm>
          </p:grpSpPr>
          <p:sp>
            <p:nvSpPr>
              <p:cNvPr id="80" name="AutoShape 77"/>
              <p:cNvSpPr>
                <a:spLocks/>
              </p:cNvSpPr>
              <p:nvPr/>
            </p:nvSpPr>
            <p:spPr bwMode="auto">
              <a:xfrm>
                <a:off x="2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1" name="AutoShape 78"/>
              <p:cNvSpPr>
                <a:spLocks/>
              </p:cNvSpPr>
              <p:nvPr/>
            </p:nvSpPr>
            <p:spPr bwMode="auto">
              <a:xfrm>
                <a:off x="2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2" name="AutoShape 79"/>
              <p:cNvSpPr>
                <a:spLocks/>
              </p:cNvSpPr>
              <p:nvPr/>
            </p:nvSpPr>
            <p:spPr bwMode="auto">
              <a:xfrm>
                <a:off x="725" y="0"/>
                <a:ext cx="63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3" name="AutoShape 80"/>
              <p:cNvSpPr>
                <a:spLocks/>
              </p:cNvSpPr>
              <p:nvPr/>
            </p:nvSpPr>
            <p:spPr bwMode="auto">
              <a:xfrm>
                <a:off x="2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4" name="Rectangle 81"/>
              <p:cNvSpPr>
                <a:spLocks/>
              </p:cNvSpPr>
              <p:nvPr/>
            </p:nvSpPr>
            <p:spPr bwMode="auto">
              <a:xfrm>
                <a:off x="0" y="47"/>
                <a:ext cx="66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15</a:t>
                </a:r>
              </a:p>
            </p:txBody>
          </p:sp>
        </p:grpSp>
        <p:grpSp>
          <p:nvGrpSpPr>
            <p:cNvPr id="28" name="Group 82"/>
            <p:cNvGrpSpPr>
              <a:grpSpLocks/>
            </p:cNvGrpSpPr>
            <p:nvPr/>
          </p:nvGrpSpPr>
          <p:grpSpPr bwMode="auto">
            <a:xfrm>
              <a:off x="20" y="1200"/>
              <a:ext cx="768" cy="247"/>
              <a:chOff x="0" y="0"/>
              <a:chExt cx="768" cy="247"/>
            </a:xfrm>
          </p:grpSpPr>
          <p:sp>
            <p:nvSpPr>
              <p:cNvPr id="75" name="AutoShape 83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6" name="AutoShape 84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7" name="AutoShape 85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8" name="AutoShape 86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9" name="Rectangle 87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7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20" y="1026"/>
              <a:ext cx="768" cy="247"/>
              <a:chOff x="0" y="0"/>
              <a:chExt cx="768" cy="247"/>
            </a:xfrm>
          </p:grpSpPr>
          <p:sp>
            <p:nvSpPr>
              <p:cNvPr id="70" name="AutoShape 89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1" name="AutoShape 90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2" name="AutoShape 91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" name="AutoShape 92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4" name="Rectangle 93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6</a:t>
                </a:r>
              </a:p>
            </p:txBody>
          </p:sp>
        </p:grpSp>
        <p:grpSp>
          <p:nvGrpSpPr>
            <p:cNvPr id="30" name="Group 94"/>
            <p:cNvGrpSpPr>
              <a:grpSpLocks/>
            </p:cNvGrpSpPr>
            <p:nvPr/>
          </p:nvGrpSpPr>
          <p:grpSpPr bwMode="auto">
            <a:xfrm>
              <a:off x="20" y="858"/>
              <a:ext cx="768" cy="247"/>
              <a:chOff x="0" y="0"/>
              <a:chExt cx="768" cy="247"/>
            </a:xfrm>
          </p:grpSpPr>
          <p:sp>
            <p:nvSpPr>
              <p:cNvPr id="65" name="AutoShape 95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6" name="AutoShape 96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7" name="AutoShape 97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" name="AutoShape 98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9" name="Rectangle 99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5</a:t>
                </a:r>
              </a:p>
            </p:txBody>
          </p:sp>
        </p:grpSp>
        <p:grpSp>
          <p:nvGrpSpPr>
            <p:cNvPr id="31" name="Group 100"/>
            <p:cNvGrpSpPr>
              <a:grpSpLocks/>
            </p:cNvGrpSpPr>
            <p:nvPr/>
          </p:nvGrpSpPr>
          <p:grpSpPr bwMode="auto">
            <a:xfrm>
              <a:off x="20" y="684"/>
              <a:ext cx="768" cy="247"/>
              <a:chOff x="0" y="0"/>
              <a:chExt cx="768" cy="247"/>
            </a:xfrm>
          </p:grpSpPr>
          <p:sp>
            <p:nvSpPr>
              <p:cNvPr id="60" name="AutoShape 101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1" name="AutoShape 102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2" name="AutoShape 103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3" name="AutoShape 104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4" name="Rectangle 105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4</a:t>
                </a:r>
              </a:p>
            </p:txBody>
          </p:sp>
        </p:grpSp>
        <p:grpSp>
          <p:nvGrpSpPr>
            <p:cNvPr id="32" name="Group 106"/>
            <p:cNvGrpSpPr>
              <a:grpSpLocks/>
            </p:cNvGrpSpPr>
            <p:nvPr/>
          </p:nvGrpSpPr>
          <p:grpSpPr bwMode="auto">
            <a:xfrm>
              <a:off x="20" y="510"/>
              <a:ext cx="768" cy="247"/>
              <a:chOff x="0" y="0"/>
              <a:chExt cx="768" cy="247"/>
            </a:xfrm>
          </p:grpSpPr>
          <p:sp>
            <p:nvSpPr>
              <p:cNvPr id="55" name="AutoShape 107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6" name="AutoShape 108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7" name="AutoShape 109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8" name="AutoShape 110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9" name="Rectangle 111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3</a:t>
                </a:r>
              </a:p>
            </p:txBody>
          </p:sp>
        </p:grpSp>
        <p:grpSp>
          <p:nvGrpSpPr>
            <p:cNvPr id="33" name="Group 112"/>
            <p:cNvGrpSpPr>
              <a:grpSpLocks/>
            </p:cNvGrpSpPr>
            <p:nvPr/>
          </p:nvGrpSpPr>
          <p:grpSpPr bwMode="auto">
            <a:xfrm>
              <a:off x="20" y="341"/>
              <a:ext cx="768" cy="247"/>
              <a:chOff x="0" y="0"/>
              <a:chExt cx="768" cy="246"/>
            </a:xfrm>
          </p:grpSpPr>
          <p:sp>
            <p:nvSpPr>
              <p:cNvPr id="50" name="AutoShape 113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1" name="AutoShape 114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2" name="AutoShape 115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3" name="AutoShape 116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4" name="Rectangle 117"/>
              <p:cNvSpPr>
                <a:spLocks/>
              </p:cNvSpPr>
              <p:nvPr/>
            </p:nvSpPr>
            <p:spPr bwMode="auto">
              <a:xfrm>
                <a:off x="19" y="47"/>
                <a:ext cx="596" cy="1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2</a:t>
                </a:r>
              </a:p>
            </p:txBody>
          </p:sp>
        </p:grpSp>
        <p:grpSp>
          <p:nvGrpSpPr>
            <p:cNvPr id="288" name="Group 118"/>
            <p:cNvGrpSpPr>
              <a:grpSpLocks/>
            </p:cNvGrpSpPr>
            <p:nvPr/>
          </p:nvGrpSpPr>
          <p:grpSpPr bwMode="auto">
            <a:xfrm>
              <a:off x="20" y="168"/>
              <a:ext cx="768" cy="247"/>
              <a:chOff x="0" y="0"/>
              <a:chExt cx="768" cy="247"/>
            </a:xfrm>
          </p:grpSpPr>
          <p:sp>
            <p:nvSpPr>
              <p:cNvPr id="45" name="AutoShape 119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6" name="AutoShape 120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7" name="AutoShape 121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8" name="AutoShape 122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9" name="Rectangle 123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1</a:t>
                </a:r>
              </a:p>
            </p:txBody>
          </p:sp>
        </p:grpSp>
        <p:grpSp>
          <p:nvGrpSpPr>
            <p:cNvPr id="289" name="Group 124"/>
            <p:cNvGrpSpPr>
              <a:grpSpLocks/>
            </p:cNvGrpSpPr>
            <p:nvPr/>
          </p:nvGrpSpPr>
          <p:grpSpPr bwMode="auto">
            <a:xfrm>
              <a:off x="20" y="0"/>
              <a:ext cx="768" cy="247"/>
              <a:chOff x="0" y="0"/>
              <a:chExt cx="768" cy="247"/>
            </a:xfrm>
          </p:grpSpPr>
          <p:sp>
            <p:nvSpPr>
              <p:cNvPr id="40" name="AutoShape 125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5738"/>
                    </a:ln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1" name="AutoShape 126"/>
              <p:cNvSpPr>
                <a:spLocks/>
              </p:cNvSpPr>
              <p:nvPr/>
            </p:nvSpPr>
            <p:spPr bwMode="auto">
              <a:xfrm>
                <a:off x="0" y="0"/>
                <a:ext cx="768" cy="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3" y="0"/>
                    </a:moveTo>
                    <a:lnTo>
                      <a:pt x="0" y="21600"/>
                    </a:lnTo>
                    <a:lnTo>
                      <a:pt x="19807" y="21600"/>
                    </a:lnTo>
                    <a:lnTo>
                      <a:pt x="21600" y="0"/>
                    </a:lnTo>
                    <a:close/>
                    <a:moveTo>
                      <a:pt x="1793" y="0"/>
                    </a:moveTo>
                  </a:path>
                </a:pathLst>
              </a:custGeom>
              <a:solidFill>
                <a:srgbClr val="FFAD5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2" name="AutoShape 127"/>
              <p:cNvSpPr>
                <a:spLocks/>
              </p:cNvSpPr>
              <p:nvPr/>
            </p:nvSpPr>
            <p:spPr bwMode="auto">
              <a:xfrm>
                <a:off x="704" y="0"/>
                <a:ext cx="64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0" y="21600"/>
                    </a:lnTo>
                    <a:lnTo>
                      <a:pt x="21600" y="15862"/>
                    </a:lnTo>
                    <a:lnTo>
                      <a:pt x="216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solidFill>
                <a:srgbClr val="CC7A2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3" name="AutoShape 128"/>
              <p:cNvSpPr>
                <a:spLocks/>
              </p:cNvSpPr>
              <p:nvPr/>
            </p:nvSpPr>
            <p:spPr bwMode="auto">
              <a:xfrm>
                <a:off x="0" y="0"/>
                <a:ext cx="768" cy="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19807" y="5738"/>
                    </a:lnTo>
                    <a:lnTo>
                      <a:pt x="21600" y="0"/>
                    </a:lnTo>
                    <a:moveTo>
                      <a:pt x="19807" y="5738"/>
                    </a:moveTo>
                    <a:lnTo>
                      <a:pt x="19807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4" name="Rectangle 129"/>
              <p:cNvSpPr>
                <a:spLocks/>
              </p:cNvSpPr>
              <p:nvPr/>
            </p:nvSpPr>
            <p:spPr bwMode="auto">
              <a:xfrm>
                <a:off x="19" y="47"/>
                <a:ext cx="596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3849" bIns="38100" anchor="ctr">
                <a:spAutoFit/>
              </a:bodyPr>
              <a:lstStyle/>
              <a:p>
                <a:pPr marL="9644" algn="ctr"/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Thread 0</a:t>
                </a:r>
              </a:p>
            </p:txBody>
          </p:sp>
        </p:grpSp>
        <p:grpSp>
          <p:nvGrpSpPr>
            <p:cNvPr id="290" name="Group 130"/>
            <p:cNvGrpSpPr>
              <a:grpSpLocks/>
            </p:cNvGrpSpPr>
            <p:nvPr/>
          </p:nvGrpSpPr>
          <p:grpSpPr bwMode="auto">
            <a:xfrm>
              <a:off x="374" y="1512"/>
              <a:ext cx="48" cy="355"/>
              <a:chOff x="0" y="0"/>
              <a:chExt cx="48" cy="355"/>
            </a:xfrm>
          </p:grpSpPr>
          <p:grpSp>
            <p:nvGrpSpPr>
              <p:cNvPr id="291" name="Group 131"/>
              <p:cNvGrpSpPr>
                <a:grpSpLocks/>
              </p:cNvGrpSpPr>
              <p:nvPr/>
            </p:nvGrpSpPr>
            <p:grpSpPr bwMode="auto">
              <a:xfrm>
                <a:off x="0" y="0"/>
                <a:ext cx="48" cy="163"/>
                <a:chOff x="0" y="0"/>
                <a:chExt cx="48" cy="163"/>
              </a:xfrm>
            </p:grpSpPr>
            <p:sp>
              <p:nvSpPr>
                <p:cNvPr id="38" name="Oval 132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9" name="Rectangle 133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92" name="Group 134"/>
              <p:cNvGrpSpPr>
                <a:grpSpLocks/>
              </p:cNvGrpSpPr>
              <p:nvPr/>
            </p:nvGrpSpPr>
            <p:grpSpPr bwMode="auto">
              <a:xfrm>
                <a:off x="0" y="96"/>
                <a:ext cx="48" cy="163"/>
                <a:chOff x="0" y="0"/>
                <a:chExt cx="48" cy="163"/>
              </a:xfrm>
            </p:grpSpPr>
            <p:sp>
              <p:nvSpPr>
                <p:cNvPr id="36" name="Oval 135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7" name="Rectangle 136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93" name="Group 137"/>
              <p:cNvGrpSpPr>
                <a:grpSpLocks/>
              </p:cNvGrpSpPr>
              <p:nvPr/>
            </p:nvGrpSpPr>
            <p:grpSpPr bwMode="auto">
              <a:xfrm>
                <a:off x="0" y="192"/>
                <a:ext cx="48" cy="163"/>
                <a:chOff x="0" y="0"/>
                <a:chExt cx="48" cy="163"/>
              </a:xfrm>
            </p:grpSpPr>
            <p:sp>
              <p:nvSpPr>
                <p:cNvPr id="34" name="Oval 138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" name="Rectangle 139"/>
                <p:cNvSpPr>
                  <a:spLocks/>
                </p:cNvSpPr>
                <p:nvPr/>
              </p:nvSpPr>
              <p:spPr bwMode="auto">
                <a:xfrm>
                  <a:off x="7" y="7"/>
                  <a:ext cx="0" cy="1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95" name="Group 294"/>
          <p:cNvGrpSpPr/>
          <p:nvPr/>
        </p:nvGrpSpPr>
        <p:grpSpPr>
          <a:xfrm>
            <a:off x="1878278" y="2069586"/>
            <a:ext cx="1475030" cy="3234103"/>
            <a:chOff x="2554034" y="3066053"/>
            <a:chExt cx="2185230" cy="4791264"/>
          </a:xfrm>
        </p:grpSpPr>
        <p:sp>
          <p:nvSpPr>
            <p:cNvPr id="12" name="Line 140"/>
            <p:cNvSpPr>
              <a:spLocks noChangeShapeType="1"/>
            </p:cNvSpPr>
            <p:nvPr/>
          </p:nvSpPr>
          <p:spPr bwMode="auto">
            <a:xfrm>
              <a:off x="2554034" y="306605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41"/>
            <p:cNvSpPr>
              <a:spLocks noChangeShapeType="1"/>
            </p:cNvSpPr>
            <p:nvPr/>
          </p:nvSpPr>
          <p:spPr bwMode="auto">
            <a:xfrm>
              <a:off x="2554034" y="3507112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42"/>
            <p:cNvSpPr>
              <a:spLocks noChangeShapeType="1"/>
            </p:cNvSpPr>
            <p:nvPr/>
          </p:nvSpPr>
          <p:spPr bwMode="auto">
            <a:xfrm>
              <a:off x="2554034" y="396392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43"/>
            <p:cNvSpPr>
              <a:spLocks noChangeShapeType="1"/>
            </p:cNvSpPr>
            <p:nvPr/>
          </p:nvSpPr>
          <p:spPr bwMode="auto">
            <a:xfrm>
              <a:off x="2554034" y="4404982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4"/>
            <p:cNvSpPr>
              <a:spLocks noChangeShapeType="1"/>
            </p:cNvSpPr>
            <p:nvPr/>
          </p:nvSpPr>
          <p:spPr bwMode="auto">
            <a:xfrm>
              <a:off x="2554034" y="486179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45"/>
            <p:cNvSpPr>
              <a:spLocks noChangeShapeType="1"/>
            </p:cNvSpPr>
            <p:nvPr/>
          </p:nvSpPr>
          <p:spPr bwMode="auto">
            <a:xfrm>
              <a:off x="2554034" y="5318604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46"/>
            <p:cNvSpPr>
              <a:spLocks noChangeShapeType="1"/>
            </p:cNvSpPr>
            <p:nvPr/>
          </p:nvSpPr>
          <p:spPr bwMode="auto">
            <a:xfrm>
              <a:off x="2554034" y="5759662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47"/>
            <p:cNvSpPr>
              <a:spLocks noChangeShapeType="1"/>
            </p:cNvSpPr>
            <p:nvPr/>
          </p:nvSpPr>
          <p:spPr bwMode="auto">
            <a:xfrm>
              <a:off x="2554034" y="621647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48"/>
            <p:cNvSpPr>
              <a:spLocks noChangeShapeType="1"/>
            </p:cNvSpPr>
            <p:nvPr/>
          </p:nvSpPr>
          <p:spPr bwMode="auto">
            <a:xfrm>
              <a:off x="2554034" y="7854692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1885950" y="2057401"/>
            <a:ext cx="1475030" cy="3232331"/>
            <a:chOff x="9488234" y="3066053"/>
            <a:chExt cx="2185230" cy="4788639"/>
          </a:xfrm>
        </p:grpSpPr>
        <p:sp>
          <p:nvSpPr>
            <p:cNvPr id="297" name="AutoShape 280"/>
            <p:cNvSpPr>
              <a:spLocks/>
            </p:cNvSpPr>
            <p:nvPr/>
          </p:nvSpPr>
          <p:spPr bwMode="auto">
            <a:xfrm>
              <a:off x="9488234" y="3066053"/>
              <a:ext cx="2185230" cy="4410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8" name="AutoShape 281"/>
            <p:cNvSpPr>
              <a:spLocks/>
            </p:cNvSpPr>
            <p:nvPr/>
          </p:nvSpPr>
          <p:spPr bwMode="auto">
            <a:xfrm>
              <a:off x="9488234" y="3504487"/>
              <a:ext cx="2185230" cy="18141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9" name="Line 282"/>
            <p:cNvSpPr>
              <a:spLocks noChangeShapeType="1"/>
            </p:cNvSpPr>
            <p:nvPr/>
          </p:nvSpPr>
          <p:spPr bwMode="auto">
            <a:xfrm>
              <a:off x="9488234" y="396392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AutoShape 283"/>
            <p:cNvSpPr>
              <a:spLocks/>
            </p:cNvSpPr>
            <p:nvPr/>
          </p:nvSpPr>
          <p:spPr bwMode="auto">
            <a:xfrm rot="10800000" flipH="1">
              <a:off x="9488234" y="3066053"/>
              <a:ext cx="2185230" cy="13389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1" name="AutoShape 284"/>
            <p:cNvSpPr>
              <a:spLocks/>
            </p:cNvSpPr>
            <p:nvPr/>
          </p:nvSpPr>
          <p:spPr bwMode="auto">
            <a:xfrm rot="10800000" flipH="1">
              <a:off x="9488234" y="4404982"/>
              <a:ext cx="2185230" cy="45681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2" name="AutoShape 285"/>
            <p:cNvSpPr>
              <a:spLocks/>
            </p:cNvSpPr>
            <p:nvPr/>
          </p:nvSpPr>
          <p:spPr bwMode="auto">
            <a:xfrm>
              <a:off x="9488234" y="5318604"/>
              <a:ext cx="2185230" cy="8978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3" name="Line 286"/>
            <p:cNvSpPr>
              <a:spLocks noChangeShapeType="1"/>
            </p:cNvSpPr>
            <p:nvPr/>
          </p:nvSpPr>
          <p:spPr bwMode="auto">
            <a:xfrm>
              <a:off x="9488234" y="5759662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AutoShape 287"/>
            <p:cNvSpPr>
              <a:spLocks/>
            </p:cNvSpPr>
            <p:nvPr/>
          </p:nvSpPr>
          <p:spPr bwMode="auto">
            <a:xfrm>
              <a:off x="9488234" y="6216473"/>
              <a:ext cx="2185230" cy="163821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5" name="AutoShape 288"/>
            <p:cNvSpPr>
              <a:spLocks/>
            </p:cNvSpPr>
            <p:nvPr/>
          </p:nvSpPr>
          <p:spPr bwMode="auto">
            <a:xfrm rot="10800000" flipH="1">
              <a:off x="9488234" y="4861793"/>
              <a:ext cx="2185230" cy="299289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878278" y="2057400"/>
            <a:ext cx="1499287" cy="3232332"/>
            <a:chOff x="2554034" y="3066053"/>
            <a:chExt cx="2221166" cy="4788640"/>
          </a:xfrm>
        </p:grpSpPr>
        <p:sp>
          <p:nvSpPr>
            <p:cNvPr id="307" name="Line 140"/>
            <p:cNvSpPr>
              <a:spLocks noChangeShapeType="1"/>
            </p:cNvSpPr>
            <p:nvPr/>
          </p:nvSpPr>
          <p:spPr bwMode="auto">
            <a:xfrm>
              <a:off x="2554034" y="3066053"/>
              <a:ext cx="2144966" cy="8201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Line 141"/>
            <p:cNvSpPr>
              <a:spLocks noChangeShapeType="1"/>
            </p:cNvSpPr>
            <p:nvPr/>
          </p:nvSpPr>
          <p:spPr bwMode="auto">
            <a:xfrm>
              <a:off x="2554034" y="3507112"/>
              <a:ext cx="2221166" cy="455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Line 142"/>
            <p:cNvSpPr>
              <a:spLocks noChangeShapeType="1"/>
            </p:cNvSpPr>
            <p:nvPr/>
          </p:nvSpPr>
          <p:spPr bwMode="auto">
            <a:xfrm>
              <a:off x="2554034" y="3963923"/>
              <a:ext cx="2185230" cy="2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Line 143"/>
            <p:cNvSpPr>
              <a:spLocks noChangeShapeType="1"/>
            </p:cNvSpPr>
            <p:nvPr/>
          </p:nvSpPr>
          <p:spPr bwMode="auto">
            <a:xfrm flipV="1">
              <a:off x="2554034" y="3962401"/>
              <a:ext cx="2221166" cy="4425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Line 144"/>
            <p:cNvSpPr>
              <a:spLocks noChangeShapeType="1"/>
            </p:cNvSpPr>
            <p:nvPr/>
          </p:nvSpPr>
          <p:spPr bwMode="auto">
            <a:xfrm flipV="1">
              <a:off x="2554034" y="4038600"/>
              <a:ext cx="2221166" cy="823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Line 145"/>
            <p:cNvSpPr>
              <a:spLocks noChangeShapeType="1"/>
            </p:cNvSpPr>
            <p:nvPr/>
          </p:nvSpPr>
          <p:spPr bwMode="auto">
            <a:xfrm flipV="1">
              <a:off x="2554034" y="4114801"/>
              <a:ext cx="2221166" cy="1203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Line 146"/>
            <p:cNvSpPr>
              <a:spLocks noChangeShapeType="1"/>
            </p:cNvSpPr>
            <p:nvPr/>
          </p:nvSpPr>
          <p:spPr bwMode="auto">
            <a:xfrm flipV="1">
              <a:off x="2554034" y="4114801"/>
              <a:ext cx="2144966" cy="1644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Line 147"/>
            <p:cNvSpPr>
              <a:spLocks noChangeShapeType="1"/>
            </p:cNvSpPr>
            <p:nvPr/>
          </p:nvSpPr>
          <p:spPr bwMode="auto">
            <a:xfrm flipV="1">
              <a:off x="2554034" y="4114800"/>
              <a:ext cx="2068766" cy="2101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Line 148"/>
            <p:cNvSpPr>
              <a:spLocks noChangeShapeType="1"/>
            </p:cNvSpPr>
            <p:nvPr/>
          </p:nvSpPr>
          <p:spPr bwMode="auto">
            <a:xfrm flipV="1">
              <a:off x="2554034" y="4114800"/>
              <a:ext cx="2144966" cy="3739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1885950" y="2069586"/>
            <a:ext cx="1499287" cy="3232332"/>
            <a:chOff x="2554034" y="3066053"/>
            <a:chExt cx="2221166" cy="4788640"/>
          </a:xfrm>
        </p:grpSpPr>
        <p:sp>
          <p:nvSpPr>
            <p:cNvPr id="317" name="Line 140"/>
            <p:cNvSpPr>
              <a:spLocks noChangeShapeType="1"/>
            </p:cNvSpPr>
            <p:nvPr/>
          </p:nvSpPr>
          <p:spPr bwMode="auto">
            <a:xfrm>
              <a:off x="2554034" y="3066053"/>
              <a:ext cx="2185230" cy="26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Line 141"/>
            <p:cNvSpPr>
              <a:spLocks noChangeShapeType="1"/>
            </p:cNvSpPr>
            <p:nvPr/>
          </p:nvSpPr>
          <p:spPr bwMode="auto">
            <a:xfrm>
              <a:off x="2554034" y="3507112"/>
              <a:ext cx="2144966" cy="30460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Line 142"/>
            <p:cNvSpPr>
              <a:spLocks noChangeShapeType="1"/>
            </p:cNvSpPr>
            <p:nvPr/>
          </p:nvSpPr>
          <p:spPr bwMode="auto">
            <a:xfrm flipV="1">
              <a:off x="2554034" y="3124200"/>
              <a:ext cx="2221166" cy="8397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Line 143"/>
            <p:cNvSpPr>
              <a:spLocks noChangeShapeType="1"/>
            </p:cNvSpPr>
            <p:nvPr/>
          </p:nvSpPr>
          <p:spPr bwMode="auto">
            <a:xfrm>
              <a:off x="2554034" y="4404982"/>
              <a:ext cx="2144966" cy="21482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Line 144"/>
            <p:cNvSpPr>
              <a:spLocks noChangeShapeType="1"/>
            </p:cNvSpPr>
            <p:nvPr/>
          </p:nvSpPr>
          <p:spPr bwMode="auto">
            <a:xfrm flipV="1">
              <a:off x="2554034" y="3200400"/>
              <a:ext cx="2144966" cy="16613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Line 145"/>
            <p:cNvSpPr>
              <a:spLocks noChangeShapeType="1"/>
            </p:cNvSpPr>
            <p:nvPr/>
          </p:nvSpPr>
          <p:spPr bwMode="auto">
            <a:xfrm>
              <a:off x="2554034" y="5318604"/>
              <a:ext cx="2144966" cy="13107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Line 146"/>
            <p:cNvSpPr>
              <a:spLocks noChangeShapeType="1"/>
            </p:cNvSpPr>
            <p:nvPr/>
          </p:nvSpPr>
          <p:spPr bwMode="auto">
            <a:xfrm flipV="1">
              <a:off x="2554034" y="3124201"/>
              <a:ext cx="2144966" cy="26354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Line 147"/>
            <p:cNvSpPr>
              <a:spLocks noChangeShapeType="1"/>
            </p:cNvSpPr>
            <p:nvPr/>
          </p:nvSpPr>
          <p:spPr bwMode="auto">
            <a:xfrm>
              <a:off x="2554034" y="6216473"/>
              <a:ext cx="2144966" cy="4891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Line 148"/>
            <p:cNvSpPr>
              <a:spLocks noChangeShapeType="1"/>
            </p:cNvSpPr>
            <p:nvPr/>
          </p:nvSpPr>
          <p:spPr bwMode="auto">
            <a:xfrm flipV="1">
              <a:off x="2554034" y="6705601"/>
              <a:ext cx="2144966" cy="11490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" name="Content Placeholder 46"/>
          <p:cNvSpPr txBox="1">
            <a:spLocks/>
          </p:cNvSpPr>
          <p:nvPr/>
        </p:nvSpPr>
        <p:spPr>
          <a:xfrm>
            <a:off x="5629276" y="1300150"/>
            <a:ext cx="4429156" cy="350046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000" b="1" kern="0" dirty="0" smtClean="0">
                <a:cs typeface="ヒラギノ角ゴ ProN W6"/>
                <a:sym typeface="Arial" charset="0"/>
              </a:rPr>
              <a:t>Successive 32-bit words assigned to different banks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000" b="1" kern="0" dirty="0" smtClean="0">
                <a:cs typeface="ヒラギノ角ゴ ProN W6"/>
              </a:rPr>
              <a:t>Simultaneous access to the same bank by threads in a half-warp causes conflict and serializes access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000" b="1" kern="0" dirty="0" smtClean="0">
                <a:cs typeface="ヒラギノ角ゴ ProN W6"/>
                <a:sym typeface="Arial" charset="0"/>
              </a:rPr>
              <a:t>Linear access pattern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N W6"/>
                <a:sym typeface="Arial" charset="0"/>
              </a:rPr>
              <a:t>Permutation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000" b="1" kern="0" dirty="0" smtClean="0">
                <a:latin typeface="+mn-lt"/>
                <a:cs typeface="ヒラギノ角ゴ ProN W6"/>
                <a:sym typeface="Arial" charset="0"/>
              </a:rPr>
              <a:t>Broadcast (from one address)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ヒラギノ角ゴ ProN W6"/>
                <a:sym typeface="Arial" charset="0"/>
              </a:rPr>
              <a:t>Conflict,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ヒラギノ角ゴ ProN W6"/>
                <a:sym typeface="Arial" charset="0"/>
              </a:rPr>
              <a:t> stride 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ヒラギノ角ゴ ProN W6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smtClean="0"/>
              <a:t>Exercise 5: Optimize Reverse Array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reversal has a performance problem</a:t>
            </a:r>
          </a:p>
          <a:p>
            <a:r>
              <a:rPr lang="en-US" dirty="0" smtClean="0"/>
              <a:t>Use the CUDA visual profiler to run the code</a:t>
            </a:r>
          </a:p>
          <a:p>
            <a:r>
              <a:rPr lang="en-US" dirty="0" smtClean="0"/>
              <a:t>Look at</a:t>
            </a:r>
          </a:p>
          <a:p>
            <a:pPr lvl="1"/>
            <a:r>
              <a:rPr lang="en-US" dirty="0" smtClean="0"/>
              <a:t>GLD_INCOHERENT</a:t>
            </a:r>
          </a:p>
          <a:p>
            <a:pPr lvl="1"/>
            <a:r>
              <a:rPr lang="en-US" dirty="0" smtClean="0"/>
              <a:t>GST_INCOHERENT</a:t>
            </a:r>
          </a:p>
          <a:p>
            <a:pPr lvl="1"/>
            <a:r>
              <a:rPr lang="en-US" dirty="0" smtClean="0"/>
              <a:t>WARP_SERIALIZE</a:t>
            </a:r>
          </a:p>
          <a:p>
            <a:r>
              <a:rPr lang="en-US" dirty="0" smtClean="0"/>
              <a:t>Take a note of GPU Time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1492" y="1657340"/>
            <a:ext cx="917911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G80 Only</a:t>
            </a:r>
            <a:endParaRPr lang="en-GB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smtClean="0"/>
              <a:t>Exercise 5: Optimize Reverse Array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Goal: Get rid of incoherent loads/stores and improve performance</a:t>
            </a:r>
          </a:p>
          <a:p>
            <a:r>
              <a:rPr lang="en-GB" dirty="0" smtClean="0"/>
              <a:t>Use shared memory to reverse each block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1:</a:t>
            </a:r>
            <a:r>
              <a:rPr lang="en-GB" dirty="0" smtClean="0"/>
              <a:t> compute the number of bytes of shared </a:t>
            </a:r>
            <a:r>
              <a:rPr lang="en-GB" dirty="0" err="1" smtClean="0"/>
              <a:t>mem</a:t>
            </a:r>
            <a:endParaRPr lang="en-GB" dirty="0" smtClean="0"/>
          </a:p>
          <a:p>
            <a:pPr lvl="1"/>
            <a:r>
              <a:rPr lang="en-GB" dirty="0" smtClean="0"/>
              <a:t>One element per thread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2:</a:t>
            </a:r>
            <a:r>
              <a:rPr lang="en-GB" dirty="0" smtClean="0"/>
              <a:t> implement the kernel</a:t>
            </a:r>
          </a:p>
          <a:p>
            <a:pPr lvl="1"/>
            <a:r>
              <a:rPr lang="en-GB" dirty="0" smtClean="0"/>
              <a:t>Comments should help</a:t>
            </a:r>
          </a:p>
          <a:p>
            <a:pPr lvl="1"/>
            <a:r>
              <a:rPr lang="en-GB" dirty="0" smtClean="0"/>
              <a:t>Don’t forget to compute the correct block offset!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Part 3:</a:t>
            </a:r>
            <a:r>
              <a:rPr lang="en-GB" dirty="0" smtClean="0"/>
              <a:t> Profile the working code</a:t>
            </a:r>
          </a:p>
          <a:p>
            <a:pPr lvl="1"/>
            <a:r>
              <a:rPr lang="en-GB" dirty="0" smtClean="0"/>
              <a:t>Compare value of GLD/GST_INCOHERENT to previous</a:t>
            </a:r>
          </a:p>
          <a:p>
            <a:pPr lvl="1"/>
            <a:r>
              <a:rPr lang="en-GB" dirty="0" smtClean="0"/>
              <a:t>Compare GPU Time to previous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1492" y="1657340"/>
            <a:ext cx="917911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G80 Only</a:t>
            </a:r>
            <a:endParaRPr lang="en-GB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in Shared Memory</a:t>
            </a:r>
            <a:endParaRPr lang="en-GB" dirty="0"/>
          </a:p>
        </p:txBody>
      </p:sp>
      <p:grpSp>
        <p:nvGrpSpPr>
          <p:cNvPr id="5" name="Group 20"/>
          <p:cNvGrpSpPr/>
          <p:nvPr/>
        </p:nvGrpSpPr>
        <p:grpSpPr>
          <a:xfrm>
            <a:off x="2628880" y="1085836"/>
            <a:ext cx="6583680" cy="360000"/>
            <a:chOff x="1574800" y="2133600"/>
            <a:chExt cx="9753600" cy="1295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574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84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794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403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13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22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232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6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42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7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451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8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061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9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70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280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890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499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109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718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14566" y="2511786"/>
            <a:ext cx="7000924" cy="360000"/>
            <a:chOff x="1200120" y="2283143"/>
            <a:chExt cx="7000924" cy="874395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200120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11600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023080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434560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77532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89012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00492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6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11972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7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766328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8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177808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9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589288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000768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555124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66604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378084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789564" y="2283143"/>
              <a:ext cx="411480" cy="87439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14566" y="3497589"/>
            <a:ext cx="7000924" cy="360000"/>
            <a:chOff x="1200120" y="3569027"/>
            <a:chExt cx="7000924" cy="874395"/>
          </a:xfrm>
          <a:solidFill>
            <a:schemeClr val="tx2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1200120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611600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023080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4560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7532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7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389012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6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00492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211972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766328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177808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89288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9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000768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8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555124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966604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378084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789564" y="3569027"/>
              <a:ext cx="411480" cy="874395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2628880" y="5012116"/>
            <a:ext cx="6583680" cy="360000"/>
            <a:chOff x="1574800" y="2133600"/>
            <a:chExt cx="9753600" cy="12954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574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84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94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403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013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622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232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9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842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8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451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7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061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6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670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5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2804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4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8900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3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94996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2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1092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1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718800" y="2133600"/>
              <a:ext cx="609600" cy="1295400"/>
            </a:xfrm>
            <a:prstGeom prst="rect">
              <a:avLst/>
            </a:prstGeom>
            <a:solidFill>
              <a:srgbClr val="FF7D1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617220"/>
              <a:r>
                <a:rPr lang="en-US" sz="1600" dirty="0" smtClean="0">
                  <a:solidFill>
                    <a:schemeClr val="bg1"/>
                  </a:solidFill>
                  <a:ea typeface="ヒラギノ角ゴ ProN W3" pitchFamily="96" charset="-128"/>
                  <a:sym typeface="Arial" charset="0"/>
                </a:rPr>
                <a:t>0</a:t>
              </a:r>
              <a:endParaRPr lang="en-GB" sz="1600" dirty="0" smtClean="0">
                <a:solidFill>
                  <a:schemeClr val="bg1"/>
                </a:solidFill>
                <a:ea typeface="ヒラギノ角ゴ ProN W3" pitchFamily="96" charset="-128"/>
                <a:sym typeface="Arial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42864" y="1157274"/>
            <a:ext cx="174919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Global Memory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342864" y="5002784"/>
            <a:ext cx="174919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Global Memory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342864" y="2368331"/>
            <a:ext cx="1744901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dirty="0" smtClean="0"/>
              <a:t>Local Variables</a:t>
            </a:r>
            <a:br>
              <a:rPr lang="en-US" dirty="0" smtClean="0"/>
            </a:br>
            <a:r>
              <a:rPr lang="en-US" dirty="0" smtClean="0"/>
              <a:t>(Registers)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342864" y="3502586"/>
            <a:ext cx="1826141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Shared Memory</a:t>
            </a:r>
            <a:endParaRPr lang="en-GB" dirty="0"/>
          </a:p>
        </p:txBody>
      </p:sp>
      <p:sp>
        <p:nvSpPr>
          <p:cNvPr id="81" name="Right Brace 80"/>
          <p:cNvSpPr/>
          <p:nvPr/>
        </p:nvSpPr>
        <p:spPr>
          <a:xfrm rot="5400000">
            <a:off x="3354797" y="883059"/>
            <a:ext cx="214314" cy="1620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ight Brace 81"/>
          <p:cNvSpPr/>
          <p:nvPr/>
        </p:nvSpPr>
        <p:spPr>
          <a:xfrm rot="-5400000">
            <a:off x="3117409" y="1526001"/>
            <a:ext cx="214314" cy="1620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ight Arrow 86"/>
          <p:cNvSpPr>
            <a:spLocks/>
          </p:cNvSpPr>
          <p:nvPr/>
        </p:nvSpPr>
        <p:spPr>
          <a:xfrm rot="7020000">
            <a:off x="3172465" y="1954089"/>
            <a:ext cx="396000" cy="180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28880" y="2943224"/>
            <a:ext cx="118800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 flipV="1">
            <a:off x="2655326" y="2943224"/>
            <a:ext cx="118800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0800000" flipV="1">
            <a:off x="2986070" y="2941200"/>
            <a:ext cx="473622" cy="4286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3059194" y="2941538"/>
            <a:ext cx="428628" cy="43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Arrow 99"/>
          <p:cNvSpPr>
            <a:spLocks/>
          </p:cNvSpPr>
          <p:nvPr/>
        </p:nvSpPr>
        <p:spPr>
          <a:xfrm rot="300000">
            <a:off x="3233802" y="4406633"/>
            <a:ext cx="5112000" cy="180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ight Brace 100"/>
          <p:cNvSpPr/>
          <p:nvPr/>
        </p:nvSpPr>
        <p:spPr>
          <a:xfrm rot="5400000">
            <a:off x="3117409" y="3240513"/>
            <a:ext cx="214314" cy="1620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ight Brace 101"/>
          <p:cNvSpPr/>
          <p:nvPr/>
        </p:nvSpPr>
        <p:spPr>
          <a:xfrm rot="-5400000">
            <a:off x="8284019" y="4026331"/>
            <a:ext cx="214314" cy="1620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3486136" y="1871654"/>
            <a:ext cx="1890261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Coalesced Read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6200780" y="4074090"/>
            <a:ext cx="1937390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 Coalesced Write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771492" y="1657340"/>
            <a:ext cx="917911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G80 Only</a:t>
            </a:r>
            <a:endParaRPr lang="en-GB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Transpose</a:t>
            </a:r>
            <a:endParaRPr lang="en-GB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28616" y="1014398"/>
            <a:ext cx="9429816" cy="2086725"/>
          </a:xfrm>
          <a:prstGeom prst="rect">
            <a:avLst/>
          </a:prstGeom>
          <a:ln/>
        </p:spPr>
        <p:txBody>
          <a:bodyPr rIns="13208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columns of a tile in shared memory to write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contiguous data to global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__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syncthreads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since threads write data read by other threads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sz="2400" b="1" kern="0" dirty="0" smtClean="0">
                <a:latin typeface="+mn-lt"/>
                <a:cs typeface="+mn-cs"/>
              </a:rPr>
              <a:t>Pad shared memory array to avoid bank conflicts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638451" y="3578244"/>
            <a:ext cx="4673600" cy="2222500"/>
            <a:chOff x="0" y="0"/>
            <a:chExt cx="2943" cy="1400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0" y="392"/>
              <a:ext cx="949" cy="1008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/>
            </p:cNvSpPr>
            <p:nvPr/>
          </p:nvSpPr>
          <p:spPr bwMode="auto">
            <a:xfrm>
              <a:off x="1994" y="392"/>
              <a:ext cx="949" cy="1008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 bwMode="auto">
            <a:xfrm>
              <a:off x="1310" y="614"/>
              <a:ext cx="380" cy="403"/>
            </a:xfrm>
            <a:prstGeom prst="rect">
              <a:avLst/>
            </a:prstGeom>
            <a:solidFill>
              <a:srgbClr val="B3B3B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Rectangle 10"/>
            <p:cNvSpPr>
              <a:spLocks/>
            </p:cNvSpPr>
            <p:nvPr/>
          </p:nvSpPr>
          <p:spPr bwMode="auto">
            <a:xfrm>
              <a:off x="221" y="0"/>
              <a:ext cx="503" cy="3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idata</a:t>
              </a:r>
            </a:p>
          </p:txBody>
        </p: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2177" y="0"/>
              <a:ext cx="579" cy="3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odata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1322" y="231"/>
              <a:ext cx="351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tile</a:t>
              </a:r>
            </a:p>
          </p:txBody>
        </p:sp>
        <p:sp>
          <p:nvSpPr>
            <p:cNvPr id="12" name="Rectangle 13"/>
            <p:cNvSpPr>
              <a:spLocks/>
            </p:cNvSpPr>
            <p:nvPr/>
          </p:nvSpPr>
          <p:spPr bwMode="auto">
            <a:xfrm>
              <a:off x="569" y="392"/>
              <a:ext cx="380" cy="403"/>
            </a:xfrm>
            <a:prstGeom prst="rect">
              <a:avLst/>
            </a:prstGeom>
            <a:solidFill>
              <a:srgbClr val="B3B3B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740" y="423"/>
              <a:ext cx="2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40" y="513"/>
              <a:ext cx="2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740" y="604"/>
              <a:ext cx="2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40" y="694"/>
              <a:ext cx="2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81" y="644"/>
              <a:ext cx="19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81" y="735"/>
              <a:ext cx="19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481" y="825"/>
              <a:ext cx="19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81" y="916"/>
              <a:ext cx="19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339" y="805"/>
              <a:ext cx="0" cy="202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424" y="805"/>
              <a:ext cx="0" cy="202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00" y="805"/>
              <a:ext cx="0" cy="202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576" y="805"/>
              <a:ext cx="0" cy="202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Rectangle 26"/>
            <p:cNvSpPr>
              <a:spLocks/>
            </p:cNvSpPr>
            <p:nvPr/>
          </p:nvSpPr>
          <p:spPr bwMode="auto">
            <a:xfrm>
              <a:off x="1994" y="997"/>
              <a:ext cx="380" cy="403"/>
            </a:xfrm>
            <a:prstGeom prst="rect">
              <a:avLst/>
            </a:prstGeom>
            <a:solidFill>
              <a:srgbClr val="B3B3B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165" y="1027"/>
              <a:ext cx="199" cy="0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165" y="1117"/>
              <a:ext cx="199" cy="0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165" y="1208"/>
              <a:ext cx="199" cy="0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165" y="1299"/>
              <a:ext cx="199" cy="0"/>
            </a:xfrm>
            <a:prstGeom prst="line">
              <a:avLst/>
            </a:prstGeom>
            <a:noFill/>
            <a:ln w="38100">
              <a:solidFill>
                <a:srgbClr val="4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1"/>
            <p:cNvSpPr>
              <a:spLocks/>
            </p:cNvSpPr>
            <p:nvPr/>
          </p:nvSpPr>
          <p:spPr bwMode="auto">
            <a:xfrm rot="1072154">
              <a:off x="1616" y="1021"/>
              <a:ext cx="363" cy="220"/>
            </a:xfrm>
            <a:custGeom>
              <a:avLst/>
              <a:gdLst/>
              <a:ahLst/>
              <a:cxnLst/>
              <a:rect l="0" t="0" r="r" b="b"/>
              <a:pathLst>
                <a:path w="21571" h="21600">
                  <a:moveTo>
                    <a:pt x="81" y="7958"/>
                  </a:moveTo>
                  <a:lnTo>
                    <a:pt x="12142" y="8308"/>
                  </a:lnTo>
                  <a:lnTo>
                    <a:pt x="12062" y="350"/>
                  </a:lnTo>
                  <a:lnTo>
                    <a:pt x="21681" y="11426"/>
                  </a:lnTo>
                  <a:lnTo>
                    <a:pt x="12281" y="21950"/>
                  </a:lnTo>
                  <a:lnTo>
                    <a:pt x="12200" y="13992"/>
                  </a:lnTo>
                  <a:lnTo>
                    <a:pt x="139" y="13642"/>
                  </a:lnTo>
                  <a:close/>
                  <a:moveTo>
                    <a:pt x="81" y="7958"/>
                  </a:moveTo>
                </a:path>
              </a:pathLst>
            </a:custGeom>
            <a:solidFill>
              <a:srgbClr val="00804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AutoShape 32"/>
            <p:cNvSpPr>
              <a:spLocks/>
            </p:cNvSpPr>
            <p:nvPr/>
          </p:nvSpPr>
          <p:spPr bwMode="auto">
            <a:xfrm rot="1072154">
              <a:off x="971" y="471"/>
              <a:ext cx="325" cy="220"/>
            </a:xfrm>
            <a:custGeom>
              <a:avLst/>
              <a:gdLst/>
              <a:ahLst/>
              <a:cxnLst/>
              <a:rect l="0" t="0" r="r" b="b"/>
              <a:pathLst>
                <a:path w="21568" h="21600">
                  <a:moveTo>
                    <a:pt x="90" y="7958"/>
                  </a:moveTo>
                  <a:lnTo>
                    <a:pt x="11031" y="8242"/>
                  </a:lnTo>
                  <a:lnTo>
                    <a:pt x="10941" y="284"/>
                  </a:lnTo>
                  <a:lnTo>
                    <a:pt x="21690" y="11360"/>
                  </a:lnTo>
                  <a:lnTo>
                    <a:pt x="11186" y="21884"/>
                  </a:lnTo>
                  <a:lnTo>
                    <a:pt x="11096" y="13926"/>
                  </a:lnTo>
                  <a:lnTo>
                    <a:pt x="155" y="13642"/>
                  </a:lnTo>
                  <a:close/>
                  <a:moveTo>
                    <a:pt x="90" y="7958"/>
                  </a:moveTo>
                </a:path>
              </a:pathLst>
            </a:cu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Transpose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further </a:t>
            </a:r>
            <a:r>
              <a:rPr lang="en-US" dirty="0" err="1" smtClean="0"/>
              <a:t>optimisations</a:t>
            </a:r>
            <a:r>
              <a:rPr lang="en-US" dirty="0" smtClean="0"/>
              <a:t>: see the New Matrix Transpose SDK example.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48098"/>
            <a:ext cx="9204325" cy="584775"/>
          </a:xfrm>
        </p:spPr>
        <p:txBody>
          <a:bodyPr/>
          <a:lstStyle/>
          <a:p>
            <a:r>
              <a:rPr lang="en-US" dirty="0" smtClean="0"/>
              <a:t>Other GPU Memories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Memory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 smtClean="0">
                <a:cs typeface="ヒラギノ角ゴ ProN W6"/>
                <a:sym typeface="Arial" charset="0"/>
              </a:rPr>
              <a:t>Texture is an object for reading data</a:t>
            </a:r>
          </a:p>
          <a:p>
            <a:pPr lvl="0">
              <a:defRPr/>
            </a:pPr>
            <a:r>
              <a:rPr lang="en-US" sz="2000" dirty="0" smtClean="0">
                <a:cs typeface="ヒラギノ角ゴ ProN W6"/>
                <a:sym typeface="Arial" charset="0"/>
              </a:rPr>
              <a:t>Data is cached</a:t>
            </a:r>
          </a:p>
          <a:p>
            <a:pPr lvl="0">
              <a:defRPr/>
            </a:pPr>
            <a:r>
              <a:rPr lang="en-US" sz="2000" dirty="0" smtClean="0">
                <a:cs typeface="ヒラギノ角ゴ ProN W6"/>
                <a:sym typeface="Arial" charset="0"/>
              </a:rPr>
              <a:t>Host actions</a:t>
            </a:r>
          </a:p>
          <a:p>
            <a:pPr marL="800100" lvl="1"/>
            <a:r>
              <a:rPr lang="en-US" sz="1800" dirty="0" smtClean="0">
                <a:cs typeface="ヒラギノ角ゴ ProN W6"/>
                <a:sym typeface="Arial" charset="0"/>
              </a:rPr>
              <a:t>Allocate memory on GPU</a:t>
            </a:r>
          </a:p>
          <a:p>
            <a:pPr marL="800100" lvl="1"/>
            <a:r>
              <a:rPr lang="en-US" sz="1800" dirty="0" smtClean="0">
                <a:cs typeface="ヒラギノ角ゴ ProN W6"/>
                <a:sym typeface="Arial" charset="0"/>
              </a:rPr>
              <a:t>Create a texture memory reference object</a:t>
            </a:r>
          </a:p>
          <a:p>
            <a:pPr marL="800100" lvl="1"/>
            <a:r>
              <a:rPr lang="en-US" sz="1800" dirty="0" smtClean="0">
                <a:cs typeface="ヒラギノ角ゴ ProN W6"/>
                <a:sym typeface="Arial" charset="0"/>
              </a:rPr>
              <a:t>Bind the texture object to memory</a:t>
            </a:r>
          </a:p>
          <a:p>
            <a:pPr marL="800100" lvl="1"/>
            <a:r>
              <a:rPr lang="en-US" sz="1800" dirty="0" smtClean="0">
                <a:cs typeface="ヒラギノ角ゴ ProN W6"/>
                <a:sym typeface="Arial" charset="0"/>
              </a:rPr>
              <a:t>Clean up after use</a:t>
            </a:r>
          </a:p>
          <a:p>
            <a:r>
              <a:rPr lang="en-US" sz="2000" dirty="0" smtClean="0">
                <a:cs typeface="ヒラギノ角ゴ ProN W6"/>
                <a:sym typeface="Arial" charset="0"/>
              </a:rPr>
              <a:t>GPU actions</a:t>
            </a:r>
          </a:p>
          <a:p>
            <a:pPr marL="800100" lvl="1"/>
            <a:r>
              <a:rPr lang="en-US" sz="1800" dirty="0" smtClean="0">
                <a:cs typeface="ヒラギノ角ゴ ProN W6"/>
                <a:sym typeface="Arial" charset="0"/>
              </a:rPr>
              <a:t>Fetch using texture references</a:t>
            </a:r>
            <a:br>
              <a:rPr lang="en-US" sz="1800" dirty="0" smtClean="0">
                <a:cs typeface="ヒラギノ角ゴ ProN W6"/>
                <a:sym typeface="Arial" charset="0"/>
              </a:rPr>
            </a:br>
            <a:r>
              <a:rPr lang="en-US" sz="1800" dirty="0" smtClean="0">
                <a:cs typeface="ヒラギノ角ゴ ProN W6"/>
                <a:sym typeface="Arial" charset="0"/>
              </a:rPr>
              <a:t>text1Dfetch(), tex1D(), tex2D(), tex3D()</a:t>
            </a:r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15925" y="925830"/>
          <a:ext cx="3370343" cy="4779180"/>
        </p:xfrm>
        <a:graphic>
          <a:graphicData uri="http://schemas.openxmlformats.org/presentationml/2006/ole">
            <p:oleObj spid="_x0000_s7170" name="Visio" r:id="rId3" imgW="4401464" imgH="6246464" progId="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1167361" y="4269105"/>
            <a:ext cx="1822268" cy="565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/>
            <a:endParaRPr lang="en-GB" dirty="0" smtClean="0">
              <a:solidFill>
                <a:srgbClr val="FFFFFF"/>
              </a:solidFill>
              <a:ea typeface="ヒラギノ角ゴ ProN W3" pitchFamily="96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Memory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>
                <a:cs typeface="ヒラギノ角ゴ ProN W6"/>
              </a:rPr>
              <a:t>Write by host, read by GPU</a:t>
            </a:r>
          </a:p>
          <a:p>
            <a:pPr lvl="0"/>
            <a:r>
              <a:rPr lang="en-US" dirty="0" smtClean="0">
                <a:cs typeface="ヒラギノ角ゴ ProN W6"/>
                <a:sym typeface="Arial" charset="0"/>
              </a:rPr>
              <a:t>Data is cached</a:t>
            </a:r>
          </a:p>
          <a:p>
            <a:pPr lvl="0"/>
            <a:r>
              <a:rPr lang="en-US" dirty="0" smtClean="0">
                <a:cs typeface="ヒラギノ角ゴ ProN W6"/>
                <a:sym typeface="Arial" charset="0"/>
              </a:rPr>
              <a:t>Useful for tables of constants</a:t>
            </a:r>
          </a:p>
          <a:p>
            <a:endParaRPr lang="en-GB" dirty="0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1291684" y="1131570"/>
          <a:ext cx="2843927" cy="4681657"/>
        </p:xfrm>
        <a:graphic>
          <a:graphicData uri="http://schemas.openxmlformats.org/presentationml/2006/ole">
            <p:oleObj spid="_x0000_s8194" name="Visio" r:id="rId3" imgW="4417924" imgH="8412052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592562" y="2005965"/>
            <a:ext cx="1822268" cy="565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/>
            <a:endParaRPr lang="en-GB" dirty="0" smtClean="0">
              <a:solidFill>
                <a:srgbClr val="FFFFFF"/>
              </a:solidFill>
              <a:ea typeface="ヒラギノ角ゴ ProN W3" pitchFamily="96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7" descr="C1060-boardsho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841" y="1490895"/>
            <a:ext cx="4703763" cy="314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C1060 Computing Processor</a:t>
            </a:r>
            <a:endParaRPr lang="en-US" dirty="0"/>
          </a:p>
        </p:txBody>
      </p:sp>
      <p:graphicFrame>
        <p:nvGraphicFramePr>
          <p:cNvPr id="5" name="Group 103"/>
          <p:cNvGraphicFramePr>
            <a:graphicFrameLocks noGrp="1"/>
          </p:cNvGraphicFramePr>
          <p:nvPr/>
        </p:nvGraphicFramePr>
        <p:xfrm>
          <a:off x="5418033" y="1219200"/>
          <a:ext cx="5292089" cy="4514397"/>
        </p:xfrm>
        <a:graphic>
          <a:graphicData uri="http://schemas.openxmlformats.org/drawingml/2006/table">
            <a:tbl>
              <a:tblPr/>
              <a:tblGrid>
                <a:gridCol w="2245129"/>
                <a:gridCol w="3046960"/>
              </a:tblGrid>
              <a:tr h="341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Processor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 x Tesla T10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612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cores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240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63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 Clock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1.296 GHz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48381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Floating Point Performance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933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GFlops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Single Precision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4838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78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GFlops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Double Precision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73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On-board memory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4.0 GB 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Memory bandwidth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102 GB/sec peak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400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Memory I/O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512-bit, 800MHz GDDR3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634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 factor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Full ATX: 4.736” x 10.5”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Dual slot wide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40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I/O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PCIe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x16 Gen2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  <a:tr h="389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Typical power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160 W</a:t>
                      </a:r>
                    </a:p>
                  </a:txBody>
                  <a:tcPr marL="45720" marR="4572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3B900">
                            <a:alpha val="0"/>
                          </a:srgbClr>
                        </a:gs>
                        <a:gs pos="50000">
                          <a:srgbClr val="73B900">
                            <a:alpha val="40000"/>
                          </a:srgbClr>
                        </a:gs>
                        <a:gs pos="100000">
                          <a:srgbClr val="73B900">
                            <a:alpha val="0"/>
                          </a:srgbClr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Configuration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How many blocks?</a:t>
            </a:r>
          </a:p>
          <a:p>
            <a:pPr lvl="1"/>
            <a:r>
              <a:rPr lang="en-US" b="0" dirty="0" smtClean="0"/>
              <a:t>At </a:t>
            </a:r>
            <a:r>
              <a:rPr lang="en-US" sz="1800" b="0" dirty="0" smtClean="0"/>
              <a:t>least one block per SM to keep every SM occupied</a:t>
            </a:r>
          </a:p>
          <a:p>
            <a:pPr lvl="1"/>
            <a:r>
              <a:rPr lang="en-US" sz="1800" b="0" dirty="0" smtClean="0"/>
              <a:t>At least two blocks per SM so something can run if block is waiting for a synchronization to complete</a:t>
            </a:r>
          </a:p>
          <a:p>
            <a:pPr lvl="1"/>
            <a:r>
              <a:rPr lang="en-US" sz="1800" b="0" dirty="0" smtClean="0"/>
              <a:t>Many blocks for scalability to larger and future GPUs</a:t>
            </a:r>
          </a:p>
          <a:p>
            <a:r>
              <a:rPr lang="en-US" sz="2000" b="0" dirty="0" smtClean="0"/>
              <a:t>How many threads?</a:t>
            </a:r>
          </a:p>
          <a:p>
            <a:pPr lvl="1"/>
            <a:r>
              <a:rPr lang="en-US" sz="1800" b="0" dirty="0" smtClean="0"/>
              <a:t>At least 192 threads per SM to hide read after write latency of 11 cycles (not necessarily in same block)</a:t>
            </a:r>
          </a:p>
          <a:p>
            <a:pPr lvl="1"/>
            <a:r>
              <a:rPr lang="en-US" sz="1800" b="0" dirty="0" smtClean="0"/>
              <a:t>Use many threads to hide global memory latency</a:t>
            </a:r>
          </a:p>
          <a:p>
            <a:pPr lvl="1"/>
            <a:r>
              <a:rPr lang="en-US" sz="1800" b="0" dirty="0" smtClean="0"/>
              <a:t>Too many threads exhausts registers and shared memory</a:t>
            </a:r>
          </a:p>
          <a:p>
            <a:pPr lvl="1"/>
            <a:r>
              <a:rPr lang="en-US" sz="1800" b="0" dirty="0" smtClean="0"/>
              <a:t>Thread count a multiple of warp size</a:t>
            </a:r>
          </a:p>
          <a:p>
            <a:pPr lvl="1"/>
            <a:r>
              <a:rPr lang="en-US" sz="1800" b="0" dirty="0" smtClean="0"/>
              <a:t>Typically, between 64 and 256 threads per block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57250" y="1080135"/>
            <a:ext cx="7372350" cy="314702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>
                <a:latin typeface="Calibri" pitchFamily="34" charset="0"/>
              </a:rPr>
              <a:t>vectorAdd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solidFill>
                  <a:srgbClr val="73B900"/>
                </a:solidFill>
                <a:latin typeface="Calibri" pitchFamily="34" charset="0"/>
              </a:rPr>
              <a:t>&lt;&lt;&lt;</a:t>
            </a:r>
            <a:r>
              <a:rPr lang="en-US" sz="2000" dirty="0" smtClean="0">
                <a:latin typeface="Calibri" pitchFamily="34" charset="0"/>
              </a:rPr>
              <a:t> BLOCKS, THREADS_PER_BLOCK </a:t>
            </a:r>
            <a:r>
              <a:rPr lang="en-US" sz="2000" dirty="0" smtClean="0">
                <a:solidFill>
                  <a:srgbClr val="73B900"/>
                </a:solidFill>
                <a:latin typeface="Calibri" pitchFamily="34" charset="0"/>
              </a:rPr>
              <a:t>&gt;&gt;&gt; </a:t>
            </a:r>
            <a:r>
              <a:rPr lang="en-US" sz="2000" dirty="0" smtClean="0">
                <a:latin typeface="Calibri" pitchFamily="34" charset="0"/>
              </a:rPr>
              <a:t>(N, 2.0, </a:t>
            </a:r>
            <a:r>
              <a:rPr lang="en-US" sz="2000" dirty="0" err="1" smtClean="0">
                <a:latin typeface="Calibri" pitchFamily="34" charset="0"/>
              </a:rPr>
              <a:t>d_x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d_y</a:t>
            </a:r>
            <a:r>
              <a:rPr lang="en-US" sz="2000" dirty="0" smtClean="0">
                <a:latin typeface="Calibri" pitchFamily="34" charset="0"/>
              </a:rPr>
              <a:t>);</a:t>
            </a:r>
          </a:p>
        </p:txBody>
      </p:sp>
      <p:sp>
        <p:nvSpPr>
          <p:cNvPr id="5" name="Line Callout 1 4"/>
          <p:cNvSpPr>
            <a:spLocks noChangeAspect="1"/>
          </p:cNvSpPr>
          <p:nvPr/>
        </p:nvSpPr>
        <p:spPr bwMode="auto">
          <a:xfrm>
            <a:off x="9272614" y="4300546"/>
            <a:ext cx="1073051" cy="725840"/>
          </a:xfrm>
          <a:prstGeom prst="borderCallout1">
            <a:avLst>
              <a:gd name="adj1" fmla="val 18750"/>
              <a:gd name="adj2" fmla="val -8333"/>
              <a:gd name="adj3" fmla="val -57618"/>
              <a:gd name="adj4" fmla="val -131518"/>
            </a:avLst>
          </a:prstGeom>
          <a:noFill/>
          <a:ln w="34925" cap="flat" cmpd="sng" algn="ctr">
            <a:solidFill>
              <a:srgbClr val="73B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688">
              <a:spcBef>
                <a:spcPts val="1050"/>
              </a:spcBef>
            </a:pPr>
            <a:r>
              <a:rPr lang="en-US" sz="1600" dirty="0" smtClean="0">
                <a:solidFill>
                  <a:srgbClr val="FF9933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= y + 5;</a:t>
            </a:r>
          </a:p>
          <a:p>
            <a:pPr marL="39688">
              <a:spcBef>
                <a:spcPts val="105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z = </a:t>
            </a:r>
            <a:r>
              <a:rPr lang="en-US" sz="1600" dirty="0" smtClean="0">
                <a:solidFill>
                  <a:srgbClr val="FF9933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+ 3;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N W3" pitchFamily="96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Calculator</a:t>
            </a:r>
            <a:endParaRPr lang="en-GB" dirty="0"/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388745"/>
            <a:ext cx="4680585" cy="3497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434965" y="1388745"/>
          <a:ext cx="5040630" cy="720090"/>
        </p:xfrm>
        <a:graphic>
          <a:graphicData uri="http://schemas.openxmlformats.org/presentationml/2006/ole">
            <p:oleObj spid="_x0000_s9218" name="Equation" r:id="rId4" imgW="2933640" imgH="419040" progId="Equation.3">
              <p:embed/>
            </p:oleObj>
          </a:graphicData>
        </a:graphic>
      </p:graphicFrame>
      <p:sp>
        <p:nvSpPr>
          <p:cNvPr id="6" name="Content Placeholder 46"/>
          <p:cNvSpPr txBox="1">
            <a:spLocks/>
          </p:cNvSpPr>
          <p:nvPr/>
        </p:nvSpPr>
        <p:spPr>
          <a:xfrm>
            <a:off x="5343524" y="2514596"/>
            <a:ext cx="5286412" cy="278608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2000" kern="0" noProof="0" dirty="0" smtClean="0">
                <a:cs typeface="ヒラギノ角ゴ ProN W6"/>
                <a:sym typeface="Arial" charset="0"/>
              </a:rPr>
              <a:t>Occupancy </a:t>
            </a:r>
            <a:r>
              <a:rPr lang="en-US" sz="2000" dirty="0" smtClean="0"/>
              <a:t>calculator shows trade-offs between thread count, register use, shared memory use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2000" dirty="0" smtClean="0"/>
              <a:t>Low occupancy is bad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2000" dirty="0" smtClean="0"/>
              <a:t>Increasing occupancy doesn’t always help</a:t>
            </a:r>
          </a:p>
          <a:p>
            <a:pPr marL="342900" lvl="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N W6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48098"/>
            <a:ext cx="9204325" cy="584775"/>
          </a:xfrm>
        </p:spPr>
        <p:txBody>
          <a:bodyPr/>
          <a:lstStyle/>
          <a:p>
            <a:r>
              <a:rPr lang="en-US" dirty="0" smtClean="0"/>
              <a:t>Debugging and Profiling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nvcc</a:t>
            </a:r>
            <a:r>
              <a:rPr lang="en-US" dirty="0" smtClean="0"/>
              <a:t> flags</a:t>
            </a:r>
          </a:p>
          <a:p>
            <a:pPr lvl="1"/>
            <a:r>
              <a:rPr lang="en-US" dirty="0" smtClean="0"/>
              <a:t>–debug (-g)</a:t>
            </a:r>
            <a:br>
              <a:rPr lang="en-US" dirty="0" smtClean="0"/>
            </a:br>
            <a:r>
              <a:rPr lang="en-US" dirty="0" smtClean="0"/>
              <a:t>	Generate debug information for host code</a:t>
            </a:r>
          </a:p>
          <a:p>
            <a:pPr lvl="1"/>
            <a:r>
              <a:rPr lang="en-US" dirty="0" smtClean="0"/>
              <a:t>--device-debug &lt;level&gt; (-G &lt;level&gt;)</a:t>
            </a:r>
            <a:br>
              <a:rPr lang="en-US" dirty="0" smtClean="0"/>
            </a:br>
            <a:r>
              <a:rPr lang="en-US" dirty="0" smtClean="0"/>
              <a:t>	Generate debug information for device code, plus also specify the 	</a:t>
            </a:r>
            <a:r>
              <a:rPr lang="en-US" dirty="0" err="1" smtClean="0"/>
              <a:t>optimisation</a:t>
            </a:r>
            <a:r>
              <a:rPr lang="en-US" dirty="0" smtClean="0"/>
              <a:t> level for the device code in order to control its 	‘</a:t>
            </a:r>
            <a:r>
              <a:rPr lang="en-US" dirty="0" err="1" smtClean="0"/>
              <a:t>debuggability</a:t>
            </a:r>
            <a:r>
              <a:rPr lang="en-US" dirty="0" smtClean="0"/>
              <a:t>’. Allowed values for this option: 0,1,2,3</a:t>
            </a:r>
          </a:p>
          <a:p>
            <a:r>
              <a:rPr lang="en-US" dirty="0" smtClean="0"/>
              <a:t>Debug with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err="1" smtClean="0"/>
              <a:t>cuda-gdb</a:t>
            </a:r>
            <a:r>
              <a:rPr lang="en-GB" dirty="0" smtClean="0"/>
              <a:t> </a:t>
            </a:r>
            <a:r>
              <a:rPr lang="en-GB" dirty="0" err="1" smtClean="0"/>
              <a:t>a.out</a:t>
            </a:r>
            <a:endParaRPr lang="en-GB" dirty="0" smtClean="0"/>
          </a:p>
          <a:p>
            <a:r>
              <a:rPr lang="en-US" dirty="0" smtClean="0"/>
              <a:t>Usual </a:t>
            </a:r>
            <a:r>
              <a:rPr lang="en-US" dirty="0" err="1" smtClean="0"/>
              <a:t>gdb</a:t>
            </a:r>
            <a:r>
              <a:rPr lang="en-US" dirty="0" smtClean="0"/>
              <a:t> commands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commands in </a:t>
            </a:r>
            <a:r>
              <a:rPr lang="en-US" dirty="0" err="1" smtClean="0"/>
              <a:t>cuda-gdb</a:t>
            </a:r>
            <a:endParaRPr lang="en-US" dirty="0" smtClean="0"/>
          </a:p>
          <a:p>
            <a:pPr lvl="1"/>
            <a:r>
              <a:rPr lang="en-GB" dirty="0" smtClean="0"/>
              <a:t>thread — Display  the current host and CUDA thread of focus.</a:t>
            </a:r>
          </a:p>
          <a:p>
            <a:pPr lvl="1"/>
            <a:r>
              <a:rPr lang="en-GB" dirty="0" smtClean="0"/>
              <a:t>thread &lt;&lt;&lt;(TX,TY,TZ)&gt;&gt;&gt; — Switch to the CUDA thread at specified coordinates</a:t>
            </a:r>
          </a:p>
          <a:p>
            <a:pPr lvl="1"/>
            <a:r>
              <a:rPr lang="en-GB" dirty="0" smtClean="0"/>
              <a:t>thread &lt;&lt;&lt;(BX,BY),(TX,TY,TZ)&gt;&gt;&gt; — Switch to the CUDA block and thread at specified coordinates</a:t>
            </a:r>
          </a:p>
          <a:p>
            <a:pPr lvl="1"/>
            <a:r>
              <a:rPr lang="en-GB" dirty="0" smtClean="0"/>
              <a:t>info </a:t>
            </a:r>
            <a:r>
              <a:rPr lang="en-GB" dirty="0" err="1" smtClean="0"/>
              <a:t>cuda</a:t>
            </a:r>
            <a:r>
              <a:rPr lang="en-GB" dirty="0" smtClean="0"/>
              <a:t> threads — Display a summary of all CUDA threads that are currently resident on the GPU</a:t>
            </a:r>
          </a:p>
          <a:p>
            <a:pPr lvl="1"/>
            <a:r>
              <a:rPr lang="en-GB" dirty="0" smtClean="0"/>
              <a:t>info </a:t>
            </a:r>
            <a:r>
              <a:rPr lang="en-GB" dirty="0" err="1" smtClean="0"/>
              <a:t>cuda</a:t>
            </a:r>
            <a:r>
              <a:rPr lang="en-GB" dirty="0" smtClean="0"/>
              <a:t> threads all — Display a list of each CUDA thread that is currently resident on the GPU</a:t>
            </a:r>
          </a:p>
          <a:p>
            <a:pPr lvl="1"/>
            <a:r>
              <a:rPr lang="en-GB" dirty="0" smtClean="0"/>
              <a:t>info </a:t>
            </a:r>
            <a:r>
              <a:rPr lang="en-GB" dirty="0" err="1" smtClean="0"/>
              <a:t>cuda</a:t>
            </a:r>
            <a:r>
              <a:rPr lang="en-GB" dirty="0" smtClean="0"/>
              <a:t> state — Display information about the current CUDA state.</a:t>
            </a:r>
          </a:p>
          <a:p>
            <a:r>
              <a:rPr lang="en-GB" dirty="0" smtClean="0"/>
              <a:t>next and step advance all threads in a warp, except at _</a:t>
            </a:r>
            <a:r>
              <a:rPr lang="en-GB" dirty="0" err="1" smtClean="0"/>
              <a:t>syncthreads</a:t>
            </a:r>
            <a:r>
              <a:rPr lang="en-GB" dirty="0" smtClean="0"/>
              <a:t>() where all warps continue to an implicit barrier following sync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Visual Profiler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cudaprof</a:t>
            </a:r>
            <a:endParaRPr lang="en-US" dirty="0" smtClean="0"/>
          </a:p>
          <a:p>
            <a:r>
              <a:rPr lang="en-US" dirty="0" smtClean="0"/>
              <a:t>Documentation in $CUDA/</a:t>
            </a:r>
            <a:r>
              <a:rPr lang="en-US" dirty="0" err="1" smtClean="0"/>
              <a:t>cudaprof</a:t>
            </a:r>
            <a:r>
              <a:rPr lang="en-US" dirty="0" smtClean="0"/>
              <a:t>/doc/cudaprof.html</a:t>
            </a:r>
            <a:endParaRPr lang="en-GB" dirty="0"/>
          </a:p>
        </p:txBody>
      </p:sp>
      <p:pic>
        <p:nvPicPr>
          <p:cNvPr id="5" name="Content Placeholder 4" descr="Screenshot-test - CUDA Visual Profiler - [Session1 - Device_0]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98726" y="2514596"/>
            <a:ext cx="4945062" cy="31765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Visual Profiler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new project</a:t>
            </a:r>
          </a:p>
          <a:p>
            <a:r>
              <a:rPr lang="en-US" dirty="0" smtClean="0"/>
              <a:t>Select session settings through dialogue</a:t>
            </a:r>
          </a:p>
          <a:p>
            <a:r>
              <a:rPr lang="en-US" dirty="0" smtClean="0"/>
              <a:t>Execute CUDA program by clicking Start button</a:t>
            </a:r>
          </a:p>
          <a:p>
            <a:r>
              <a:rPr lang="en-US" dirty="0" smtClean="0"/>
              <a:t>Various views of collected data available</a:t>
            </a:r>
          </a:p>
          <a:p>
            <a:r>
              <a:rPr lang="en-US" dirty="0" smtClean="0"/>
              <a:t>Results of different runs stored in sessions for easy comparison</a:t>
            </a:r>
          </a:p>
          <a:p>
            <a:r>
              <a:rPr lang="en-US" dirty="0" smtClean="0"/>
              <a:t>Project can be saved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Topics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Expensive Operations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32-bit multiply; __mul24() and __umul24() are fast 24-bit multiplies</a:t>
            </a:r>
          </a:p>
          <a:p>
            <a:r>
              <a:rPr lang="en-US" b="0" dirty="0" smtClean="0"/>
              <a:t>sin(), exp() etc.; faster, less accurate versions are __sin(), __exp() etc.</a:t>
            </a:r>
          </a:p>
          <a:p>
            <a:r>
              <a:rPr lang="en-US" b="0" dirty="0" smtClean="0"/>
              <a:t>Integer division and modulo; avoid if possible; replace with bit shift operations for powers of 2</a:t>
            </a:r>
          </a:p>
          <a:p>
            <a:r>
              <a:rPr lang="en-US" b="0" dirty="0" smtClean="0"/>
              <a:t>Branching where threads of warp take differing paths of control flow</a:t>
            </a:r>
          </a:p>
          <a:p>
            <a:endParaRPr lang="en-GB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Streaming Multiprocessor (SM)</a:t>
            </a:r>
            <a:endParaRPr lang="en-US" dirty="0"/>
          </a:p>
        </p:txBody>
      </p:sp>
      <p:sp>
        <p:nvSpPr>
          <p:cNvPr id="4577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06265" y="1049060"/>
            <a:ext cx="6395085" cy="4779169"/>
          </a:xfrm>
        </p:spPr>
        <p:txBody>
          <a:bodyPr lIns="97972" tIns="48985" rIns="97972" bIns="48985"/>
          <a:lstStyle/>
          <a:p>
            <a:pPr marL="308610" indent="-308610">
              <a:spcBef>
                <a:spcPct val="5000"/>
              </a:spcBef>
            </a:pPr>
            <a:r>
              <a:rPr lang="en-US" sz="2000" dirty="0" smtClean="0"/>
              <a:t>SM has 8 Thread Processors (SP)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IEEE 754 32-bit floating point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32-bit and 64-bit integer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16K 32-bit registers</a:t>
            </a:r>
          </a:p>
          <a:p>
            <a:pPr marL="308610" indent="-308610">
              <a:spcBef>
                <a:spcPct val="5000"/>
              </a:spcBef>
            </a:pPr>
            <a:r>
              <a:rPr lang="en-US" sz="2000" dirty="0" smtClean="0"/>
              <a:t>SM has 2 Special Function Units (SFU)</a:t>
            </a:r>
          </a:p>
          <a:p>
            <a:pPr marL="308610" indent="-308610">
              <a:spcBef>
                <a:spcPct val="5000"/>
              </a:spcBef>
            </a:pPr>
            <a:r>
              <a:rPr lang="en-US" sz="2000" dirty="0" smtClean="0"/>
              <a:t>SM has 1 Double Precision Unit (DP)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IEEE 754 64-bit floating point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Fused multiply-add</a:t>
            </a:r>
          </a:p>
          <a:p>
            <a:pPr marL="308610" indent="-308610">
              <a:spcBef>
                <a:spcPct val="5000"/>
              </a:spcBef>
            </a:pPr>
            <a:r>
              <a:rPr lang="en-US" sz="2000" dirty="0" smtClean="0"/>
              <a:t>Multithreaded Instruction Unit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1024 threads, hardware multithreaded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32 single-instruction, multi-thread warps of 32 threads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Independent thread execution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Hardware thread scheduling</a:t>
            </a:r>
          </a:p>
          <a:p>
            <a:pPr marL="308610" indent="-308610">
              <a:spcBef>
                <a:spcPct val="5000"/>
              </a:spcBef>
            </a:pPr>
            <a:r>
              <a:rPr lang="en-US" sz="2000" dirty="0" smtClean="0"/>
              <a:t>16KB Shared Memory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Concurrent threads share data</a:t>
            </a:r>
          </a:p>
          <a:p>
            <a:pPr marL="657939" lvl="1" indent="-272177">
              <a:spcBef>
                <a:spcPct val="5000"/>
              </a:spcBef>
            </a:pPr>
            <a:r>
              <a:rPr lang="en-US" sz="1600" dirty="0" smtClean="0"/>
              <a:t>Low latency load/store</a:t>
            </a:r>
          </a:p>
        </p:txBody>
      </p:sp>
      <p:graphicFrame>
        <p:nvGraphicFramePr>
          <p:cNvPr id="457733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739378" y="1131570"/>
          <a:ext cx="2843927" cy="4681657"/>
        </p:xfrm>
        <a:graphic>
          <a:graphicData uri="http://schemas.openxmlformats.org/presentationml/2006/ole">
            <p:oleObj spid="_x0000_s1026" name="Visio" r:id="rId4" imgW="4417924" imgH="841205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to GPU Data Transfers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PCI Express Gen2, 8 </a:t>
            </a:r>
            <a:r>
              <a:rPr lang="en-US" b="0" dirty="0" err="1" smtClean="0"/>
              <a:t>Gbytes</a:t>
            </a:r>
            <a:r>
              <a:rPr lang="en-US" b="0" dirty="0" smtClean="0"/>
              <a:t>/sec peak</a:t>
            </a:r>
          </a:p>
          <a:p>
            <a:r>
              <a:rPr lang="en-US" b="0" dirty="0" smtClean="0"/>
              <a:t>Use page-locked (pinned) memory for maximum bandwidth between GPU and host</a:t>
            </a:r>
          </a:p>
          <a:p>
            <a:r>
              <a:rPr lang="en-US" b="0" dirty="0" smtClean="0"/>
              <a:t>Data transfer host-GPU and GPU-host can overlap with computation both on host and GPU</a:t>
            </a:r>
          </a:p>
          <a:p>
            <a:endParaRPr lang="en-GB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69" descr="arrow_gl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173" y="4269105"/>
            <a:ext cx="1461837" cy="84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311"/>
          <p:cNvGrpSpPr>
            <a:grpSpLocks/>
          </p:cNvGrpSpPr>
          <p:nvPr/>
        </p:nvGrpSpPr>
        <p:grpSpPr bwMode="auto">
          <a:xfrm>
            <a:off x="2498884" y="2396013"/>
            <a:ext cx="2054186" cy="1017055"/>
            <a:chOff x="1574" y="1509"/>
            <a:chExt cx="1294" cy="641"/>
          </a:xfrm>
        </p:grpSpPr>
        <p:pic>
          <p:nvPicPr>
            <p:cNvPr id="246833" name="Rectangle 3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4" y="1509"/>
              <a:ext cx="129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834" name="Text Box 4"/>
            <p:cNvSpPr txBox="1">
              <a:spLocks noChangeArrowheads="1"/>
            </p:cNvSpPr>
            <p:nvPr/>
          </p:nvSpPr>
          <p:spPr bwMode="auto">
            <a:xfrm>
              <a:off x="1584" y="1521"/>
              <a:ext cx="1277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>
              <a:spAutoFit/>
            </a:bodyPr>
            <a:lstStyle/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</p:txBody>
        </p:sp>
      </p:grpSp>
      <p:grpSp>
        <p:nvGrpSpPr>
          <p:cNvPr id="3" name="Rectangle 184"/>
          <p:cNvGrpSpPr>
            <a:grpSpLocks/>
          </p:cNvGrpSpPr>
          <p:nvPr/>
        </p:nvGrpSpPr>
        <p:grpSpPr bwMode="auto">
          <a:xfrm>
            <a:off x="4516636" y="2396013"/>
            <a:ext cx="2176343" cy="1017055"/>
            <a:chOff x="2845" y="1509"/>
            <a:chExt cx="1371" cy="641"/>
          </a:xfrm>
        </p:grpSpPr>
        <p:pic>
          <p:nvPicPr>
            <p:cNvPr id="246831" name="Rectangle 18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5" y="1509"/>
              <a:ext cx="137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832" name="Text Box 7"/>
            <p:cNvSpPr txBox="1">
              <a:spLocks noChangeArrowheads="1"/>
            </p:cNvSpPr>
            <p:nvPr/>
          </p:nvSpPr>
          <p:spPr bwMode="auto">
            <a:xfrm>
              <a:off x="2856" y="1521"/>
              <a:ext cx="1351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>
              <a:spAutoFit/>
            </a:bodyPr>
            <a:lstStyle/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</p:txBody>
        </p:sp>
      </p:grpSp>
      <p:grpSp>
        <p:nvGrpSpPr>
          <p:cNvPr id="4" name="Rectangle 25"/>
          <p:cNvGrpSpPr>
            <a:grpSpLocks/>
          </p:cNvGrpSpPr>
          <p:nvPr/>
        </p:nvGrpSpPr>
        <p:grpSpPr bwMode="auto">
          <a:xfrm>
            <a:off x="6639402" y="2396013"/>
            <a:ext cx="1943814" cy="1017055"/>
            <a:chOff x="4182" y="1509"/>
            <a:chExt cx="1225" cy="641"/>
          </a:xfrm>
        </p:grpSpPr>
        <p:pic>
          <p:nvPicPr>
            <p:cNvPr id="246829" name="Rectangle 2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82" y="1509"/>
              <a:ext cx="122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830" name="Text Box 10"/>
            <p:cNvSpPr txBox="1">
              <a:spLocks noChangeArrowheads="1"/>
            </p:cNvSpPr>
            <p:nvPr/>
          </p:nvSpPr>
          <p:spPr bwMode="auto">
            <a:xfrm>
              <a:off x="4195" y="1521"/>
              <a:ext cx="1203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>
              <a:spAutoFit/>
            </a:bodyPr>
            <a:lstStyle/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</p:txBody>
        </p:sp>
      </p:grpSp>
      <p:grpSp>
        <p:nvGrpSpPr>
          <p:cNvPr id="5" name="Rectangle 313"/>
          <p:cNvGrpSpPr>
            <a:grpSpLocks/>
          </p:cNvGrpSpPr>
          <p:nvPr/>
        </p:nvGrpSpPr>
        <p:grpSpPr bwMode="auto">
          <a:xfrm>
            <a:off x="2498883" y="1420892"/>
            <a:ext cx="6077903" cy="1016436"/>
            <a:chOff x="1574" y="895"/>
            <a:chExt cx="3829" cy="641"/>
          </a:xfrm>
        </p:grpSpPr>
        <p:pic>
          <p:nvPicPr>
            <p:cNvPr id="246827" name="Rectangle 31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74" y="895"/>
              <a:ext cx="38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828" name="Text Box 13"/>
            <p:cNvSpPr txBox="1">
              <a:spLocks noChangeArrowheads="1"/>
            </p:cNvSpPr>
            <p:nvPr/>
          </p:nvSpPr>
          <p:spPr bwMode="auto">
            <a:xfrm>
              <a:off x="1584" y="906"/>
              <a:ext cx="3813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>
              <a:spAutoFit/>
            </a:bodyPr>
            <a:lstStyle/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</p:txBody>
        </p:sp>
      </p:grpSp>
      <p:grpSp>
        <p:nvGrpSpPr>
          <p:cNvPr id="6" name="Rectangle 312"/>
          <p:cNvGrpSpPr>
            <a:grpSpLocks/>
          </p:cNvGrpSpPr>
          <p:nvPr/>
        </p:nvGrpSpPr>
        <p:grpSpPr bwMode="auto">
          <a:xfrm>
            <a:off x="2498883" y="249675"/>
            <a:ext cx="6077903" cy="1218366"/>
            <a:chOff x="1574" y="157"/>
            <a:chExt cx="3829" cy="768"/>
          </a:xfrm>
        </p:grpSpPr>
        <p:pic>
          <p:nvPicPr>
            <p:cNvPr id="246825" name="Rectangle 31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74" y="157"/>
              <a:ext cx="382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826" name="Text Box 16"/>
            <p:cNvSpPr txBox="1">
              <a:spLocks noChangeArrowheads="1"/>
            </p:cNvSpPr>
            <p:nvPr/>
          </p:nvSpPr>
          <p:spPr bwMode="auto">
            <a:xfrm>
              <a:off x="1584" y="168"/>
              <a:ext cx="3813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5459" tIns="67730" rIns="135459" bIns="67730">
              <a:spAutoFit/>
            </a:bodyPr>
            <a:lstStyle/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  <a:p>
              <a:pPr defTabSz="912971">
                <a:spcBef>
                  <a:spcPct val="50000"/>
                </a:spcBef>
              </a:pPr>
              <a:endParaRPr lang="en-US" sz="800" b="1" dirty="0"/>
            </a:p>
          </p:txBody>
        </p:sp>
      </p:grpSp>
      <p:sp>
        <p:nvSpPr>
          <p:cNvPr id="246790" name="TextBox 30"/>
          <p:cNvSpPr txBox="1">
            <a:spLocks noChangeArrowheads="1"/>
          </p:cNvSpPr>
          <p:nvPr/>
        </p:nvSpPr>
        <p:spPr bwMode="auto">
          <a:xfrm>
            <a:off x="4457700" y="1543050"/>
            <a:ext cx="1903095" cy="37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b="1" dirty="0">
                <a:solidFill>
                  <a:schemeClr val="bg1"/>
                </a:solidFill>
                <a:cs typeface="Arial" charset="0"/>
              </a:rPr>
              <a:t>CUDA Libraries</a:t>
            </a:r>
          </a:p>
        </p:txBody>
      </p:sp>
      <p:sp>
        <p:nvSpPr>
          <p:cNvPr id="246791" name="Line 17"/>
          <p:cNvSpPr>
            <a:spLocks noChangeShapeType="1"/>
          </p:cNvSpPr>
          <p:nvPr/>
        </p:nvSpPr>
        <p:spPr bwMode="auto">
          <a:xfrm>
            <a:off x="4826318" y="1881664"/>
            <a:ext cx="0" cy="42969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61698" tIns="30848" rIns="61698" bIns="30848"/>
          <a:lstStyle/>
          <a:p>
            <a:endParaRPr lang="en-US"/>
          </a:p>
        </p:txBody>
      </p:sp>
      <p:sp>
        <p:nvSpPr>
          <p:cNvPr id="246792" name="Rectangle 18"/>
          <p:cNvSpPr>
            <a:spLocks noChangeArrowheads="1"/>
          </p:cNvSpPr>
          <p:nvPr/>
        </p:nvSpPr>
        <p:spPr bwMode="auto">
          <a:xfrm>
            <a:off x="3946565" y="1887022"/>
            <a:ext cx="728663" cy="3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cuFFT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6793" name="Line 19"/>
          <p:cNvSpPr>
            <a:spLocks noChangeShapeType="1"/>
          </p:cNvSpPr>
          <p:nvPr/>
        </p:nvSpPr>
        <p:spPr bwMode="auto">
          <a:xfrm>
            <a:off x="5918240" y="1881664"/>
            <a:ext cx="0" cy="42969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61698" tIns="30848" rIns="61698" bIns="30848"/>
          <a:lstStyle/>
          <a:p>
            <a:endParaRPr lang="en-US"/>
          </a:p>
        </p:txBody>
      </p:sp>
      <p:sp>
        <p:nvSpPr>
          <p:cNvPr id="246794" name="Rectangle 20"/>
          <p:cNvSpPr>
            <a:spLocks noChangeArrowheads="1"/>
          </p:cNvSpPr>
          <p:nvPr/>
        </p:nvSpPr>
        <p:spPr bwMode="auto">
          <a:xfrm>
            <a:off x="4942046" y="1887022"/>
            <a:ext cx="866894" cy="3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cuBLAS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6795" name="Rectangle 21"/>
          <p:cNvSpPr>
            <a:spLocks noChangeArrowheads="1"/>
          </p:cNvSpPr>
          <p:nvPr/>
        </p:nvSpPr>
        <p:spPr bwMode="auto">
          <a:xfrm>
            <a:off x="6146482" y="1896666"/>
            <a:ext cx="784384" cy="3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cuDPP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6796" name="Rectangle 31"/>
          <p:cNvSpPr>
            <a:spLocks noChangeArrowheads="1"/>
          </p:cNvSpPr>
          <p:nvPr/>
        </p:nvSpPr>
        <p:spPr bwMode="auto">
          <a:xfrm>
            <a:off x="4649510" y="2449592"/>
            <a:ext cx="1928813" cy="37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algn="ctr" defTabSz="912971"/>
            <a:r>
              <a:rPr lang="en-US" b="1" dirty="0">
                <a:solidFill>
                  <a:schemeClr val="bg1"/>
                </a:solidFill>
                <a:cs typeface="Arial" charset="0"/>
              </a:rPr>
              <a:t>CUDA Compiler</a:t>
            </a:r>
          </a:p>
        </p:txBody>
      </p:sp>
      <p:sp>
        <p:nvSpPr>
          <p:cNvPr id="246797" name="Rectangle 32"/>
          <p:cNvSpPr>
            <a:spLocks noChangeArrowheads="1"/>
          </p:cNvSpPr>
          <p:nvPr/>
        </p:nvSpPr>
        <p:spPr bwMode="auto">
          <a:xfrm>
            <a:off x="4949548" y="2882503"/>
            <a:ext cx="294679" cy="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46798" name="Rectangle 33"/>
          <p:cNvSpPr>
            <a:spLocks noChangeArrowheads="1"/>
          </p:cNvSpPr>
          <p:nvPr/>
        </p:nvSpPr>
        <p:spPr bwMode="auto">
          <a:xfrm>
            <a:off x="5463898" y="2882503"/>
            <a:ext cx="804743" cy="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Fortran</a:t>
            </a:r>
          </a:p>
        </p:txBody>
      </p:sp>
      <p:sp>
        <p:nvSpPr>
          <p:cNvPr id="246799" name="Rectangle 36"/>
          <p:cNvSpPr>
            <a:spLocks noChangeArrowheads="1"/>
          </p:cNvSpPr>
          <p:nvPr/>
        </p:nvSpPr>
        <p:spPr bwMode="auto">
          <a:xfrm>
            <a:off x="6875145" y="2449592"/>
            <a:ext cx="1521619" cy="37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b="1" dirty="0">
                <a:solidFill>
                  <a:schemeClr val="bg1"/>
                </a:solidFill>
                <a:cs typeface="Arial" charset="0"/>
              </a:rPr>
              <a:t>CUDA Tools</a:t>
            </a:r>
          </a:p>
        </p:txBody>
      </p:sp>
      <p:sp>
        <p:nvSpPr>
          <p:cNvPr id="246800" name="Rectangle 37"/>
          <p:cNvSpPr>
            <a:spLocks noChangeArrowheads="1"/>
          </p:cNvSpPr>
          <p:nvPr/>
        </p:nvSpPr>
        <p:spPr bwMode="auto">
          <a:xfrm>
            <a:off x="6715483" y="2882503"/>
            <a:ext cx="1767006" cy="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Debugger   Profiler</a:t>
            </a:r>
          </a:p>
        </p:txBody>
      </p:sp>
      <p:sp>
        <p:nvSpPr>
          <p:cNvPr id="246801" name="Rectangle 38"/>
          <p:cNvSpPr>
            <a:spLocks noChangeArrowheads="1"/>
          </p:cNvSpPr>
          <p:nvPr/>
        </p:nvSpPr>
        <p:spPr bwMode="auto">
          <a:xfrm>
            <a:off x="2663905" y="2449592"/>
            <a:ext cx="1789509" cy="64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algn="ctr" defTabSz="912971"/>
            <a:r>
              <a:rPr lang="en-US" b="1" dirty="0">
                <a:solidFill>
                  <a:schemeClr val="bg1"/>
                </a:solidFill>
                <a:cs typeface="Arial" charset="0"/>
              </a:rPr>
              <a:t>CPU Hardware</a:t>
            </a:r>
          </a:p>
          <a:p>
            <a:pPr algn="ctr" defTabSz="912971"/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6802" name="Rectangle 39"/>
          <p:cNvSpPr>
            <a:spLocks noChangeArrowheads="1"/>
          </p:cNvSpPr>
          <p:nvPr/>
        </p:nvSpPr>
        <p:spPr bwMode="auto">
          <a:xfrm>
            <a:off x="3188970" y="2882503"/>
            <a:ext cx="1219438" cy="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PCI-E Switch</a:t>
            </a:r>
          </a:p>
        </p:txBody>
      </p:sp>
      <p:sp>
        <p:nvSpPr>
          <p:cNvPr id="246803" name="Rectangle 40"/>
          <p:cNvSpPr>
            <a:spLocks noChangeArrowheads="1"/>
          </p:cNvSpPr>
          <p:nvPr/>
        </p:nvSpPr>
        <p:spPr bwMode="auto">
          <a:xfrm>
            <a:off x="2703553" y="2882503"/>
            <a:ext cx="422196" cy="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4" rIns="91400" bIns="45704">
            <a:spAutoFit/>
          </a:bodyPr>
          <a:lstStyle/>
          <a:p>
            <a:pPr defTabSz="91297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1U</a:t>
            </a:r>
          </a:p>
        </p:txBody>
      </p:sp>
      <p:sp>
        <p:nvSpPr>
          <p:cNvPr id="246804" name="TextBox 30"/>
          <p:cNvSpPr txBox="1">
            <a:spLocks noChangeArrowheads="1"/>
          </p:cNvSpPr>
          <p:nvPr/>
        </p:nvSpPr>
        <p:spPr bwMode="auto">
          <a:xfrm>
            <a:off x="2514958" y="405051"/>
            <a:ext cx="6018966" cy="9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>
            <a:spAutoFit/>
          </a:bodyPr>
          <a:lstStyle/>
          <a:p>
            <a:pPr algn="ctr" defTabSz="912971"/>
            <a:r>
              <a:rPr lang="en-US" sz="2800" b="1" dirty="0">
                <a:solidFill>
                  <a:schemeClr val="bg1"/>
                </a:solidFill>
              </a:rPr>
              <a:t>Application Software</a:t>
            </a:r>
          </a:p>
          <a:p>
            <a:pPr algn="ctr" defTabSz="912971"/>
            <a:r>
              <a:rPr lang="en-US" sz="2800" b="1" dirty="0">
                <a:solidFill>
                  <a:schemeClr val="bg1"/>
                </a:solidFill>
              </a:rPr>
              <a:t>(written in C)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4" name="AutoShape 14"/>
          <p:cNvSpPr>
            <a:spLocks noChangeArrowheads="1"/>
          </p:cNvSpPr>
          <p:nvPr/>
        </p:nvSpPr>
        <p:spPr bwMode="auto">
          <a:xfrm>
            <a:off x="4744653" y="4474845"/>
            <a:ext cx="709618" cy="388600"/>
          </a:xfrm>
          <a:prstGeom prst="leftRightArrow">
            <a:avLst>
              <a:gd name="adj1" fmla="val 38601"/>
              <a:gd name="adj2" fmla="val 63891"/>
            </a:avLst>
          </a:prstGeom>
          <a:gradFill>
            <a:gsLst>
              <a:gs pos="0">
                <a:schemeClr val="tx1">
                  <a:alpha val="55000"/>
                </a:schemeClr>
              </a:gs>
              <a:gs pos="50000">
                <a:schemeClr val="tx1"/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61722" tIns="30861" rIns="61722" bIns="30861" anchor="ctr"/>
          <a:lstStyle/>
          <a:p>
            <a:pPr algn="ctr">
              <a:defRPr/>
            </a:pPr>
            <a:endParaRPr lang="en-US" sz="700" b="1" dirty="0">
              <a:solidFill>
                <a:schemeClr val="bg1"/>
              </a:solidFill>
            </a:endParaRPr>
          </a:p>
        </p:txBody>
      </p:sp>
      <p:pic>
        <p:nvPicPr>
          <p:cNvPr id="305" name="Picture 2" descr="C:\Documents and Settings\jpaul\My Documents\GT200\Photography\GT200 Die Shot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9270" y="3960495"/>
            <a:ext cx="142063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6" name="Picture 7" descr="Die Comparison #2.jpg"/>
          <p:cNvPicPr>
            <a:picLocks noChangeAspect="1"/>
          </p:cNvPicPr>
          <p:nvPr/>
        </p:nvPicPr>
        <p:blipFill>
          <a:blip r:embed="rId10" cstate="print"/>
          <a:srcRect t="65456" r="48266"/>
          <a:stretch>
            <a:fillRect/>
          </a:stretch>
        </p:blipFill>
        <p:spPr bwMode="auto">
          <a:xfrm rot="16200000">
            <a:off x="3300213" y="4481993"/>
            <a:ext cx="925830" cy="46945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07" name="Picture 7" descr="Die Comparison #2.jpg"/>
          <p:cNvPicPr>
            <a:picLocks noChangeAspect="1"/>
          </p:cNvPicPr>
          <p:nvPr/>
        </p:nvPicPr>
        <p:blipFill>
          <a:blip r:embed="rId10" cstate="print"/>
          <a:srcRect t="65456" r="48266"/>
          <a:stretch>
            <a:fillRect/>
          </a:stretch>
        </p:blipFill>
        <p:spPr bwMode="auto">
          <a:xfrm rot="16200000">
            <a:off x="3760056" y="4481993"/>
            <a:ext cx="925830" cy="46945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46807" name="Text Box 9"/>
          <p:cNvSpPr txBox="1">
            <a:spLocks noChangeArrowheads="1"/>
          </p:cNvSpPr>
          <p:nvPr/>
        </p:nvSpPr>
        <p:spPr bwMode="auto">
          <a:xfrm>
            <a:off x="3047524" y="5503545"/>
            <a:ext cx="1821656" cy="46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>
            <a:spAutoFit/>
          </a:bodyPr>
          <a:lstStyle/>
          <a:p>
            <a:pPr algn="ctr" defTabSz="912971"/>
            <a:r>
              <a:rPr lang="en-US" sz="2400" dirty="0"/>
              <a:t>4 cores</a:t>
            </a:r>
          </a:p>
        </p:txBody>
      </p:sp>
      <p:sp>
        <p:nvSpPr>
          <p:cNvPr id="309" name="Text Box 9"/>
          <p:cNvSpPr txBox="1">
            <a:spLocks noChangeArrowheads="1"/>
          </p:cNvSpPr>
          <p:nvPr/>
        </p:nvSpPr>
        <p:spPr bwMode="auto">
          <a:xfrm>
            <a:off x="5537835" y="5554980"/>
            <a:ext cx="1821656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4" rIns="91400" bIns="45704">
            <a:spAutoFit/>
          </a:bodyPr>
          <a:lstStyle/>
          <a:p>
            <a:pPr algn="ctr" defTabSz="912971"/>
            <a:r>
              <a:rPr lang="en-US" sz="2400" dirty="0" smtClean="0"/>
              <a:t>240 </a:t>
            </a:r>
            <a:r>
              <a:rPr lang="en-US" sz="2400" dirty="0"/>
              <a:t>cores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Course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Massively Parallel Processors, </a:t>
            </a:r>
            <a:r>
              <a:rPr lang="en-US" dirty="0" err="1" smtClean="0"/>
              <a:t>Wen</a:t>
            </a:r>
            <a:r>
              <a:rPr lang="en-US" dirty="0" smtClean="0"/>
              <a:t>-Mei </a:t>
            </a:r>
            <a:r>
              <a:rPr lang="en-US" dirty="0" err="1" smtClean="0"/>
              <a:t>Hwu</a:t>
            </a:r>
            <a:r>
              <a:rPr lang="en-US" dirty="0" smtClean="0"/>
              <a:t>, University of Illinois at Urbana-Champaign</a:t>
            </a: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>http://courses.ece.illinois.edu/ece498/al/</a:t>
            </a:r>
            <a:endParaRPr lang="en-GB" dirty="0" smtClean="0"/>
          </a:p>
          <a:p>
            <a:r>
              <a:rPr lang="en-US" dirty="0" smtClean="0"/>
              <a:t>PowerPoint slides, MP3 recordings of lectures, draft of textbook by </a:t>
            </a:r>
            <a:r>
              <a:rPr lang="en-US" dirty="0" err="1" smtClean="0"/>
              <a:t>Wen</a:t>
            </a:r>
            <a:r>
              <a:rPr lang="en-US" dirty="0" smtClean="0"/>
              <a:t>-Mei </a:t>
            </a:r>
            <a:r>
              <a:rPr lang="en-US" dirty="0" err="1" smtClean="0"/>
              <a:t>Hwu</a:t>
            </a:r>
            <a:r>
              <a:rPr lang="en-US" dirty="0" smtClean="0"/>
              <a:t> and David Kirk (NVIDIA)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Zone: </a:t>
            </a:r>
            <a:r>
              <a:rPr lang="en-US" noProof="1" smtClean="0"/>
              <a:t>www.nvidia.com/</a:t>
            </a:r>
            <a:r>
              <a:rPr lang="en-US" dirty="0" smtClean="0"/>
              <a:t>CUDA </a:t>
            </a:r>
          </a:p>
        </p:txBody>
      </p:sp>
      <p:sp>
        <p:nvSpPr>
          <p:cNvPr id="24883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" y="1028700"/>
            <a:ext cx="2983230" cy="47748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CUDA Toolkit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Compiler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Libraries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CUDA SDK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Code samples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CUDA Profiler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Forums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Resources for CUDA developers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850821"/>
            <a:ext cx="5885021" cy="52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with Tesla</a:t>
            </a:r>
          </a:p>
        </p:txBody>
      </p:sp>
      <p:graphicFrame>
        <p:nvGraphicFramePr>
          <p:cNvPr id="244740" name="Object 4"/>
          <p:cNvGraphicFramePr>
            <a:graphicFrameLocks noChangeAspect="1"/>
          </p:cNvGraphicFramePr>
          <p:nvPr>
            <p:ph idx="1"/>
          </p:nvPr>
        </p:nvGraphicFramePr>
        <p:xfrm>
          <a:off x="2230993" y="2090619"/>
          <a:ext cx="7672388" cy="3429000"/>
        </p:xfrm>
        <a:graphic>
          <a:graphicData uri="http://schemas.openxmlformats.org/presentationml/2006/ole">
            <p:oleObj spid="_x0000_s2050" name="Visio" r:id="rId3" imgW="17041673" imgH="7612105" progId="">
              <p:embed/>
            </p:oleObj>
          </a:graphicData>
        </a:graphic>
      </p:graphicFrame>
      <p:sp>
        <p:nvSpPr>
          <p:cNvPr id="244742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205" y="1119783"/>
            <a:ext cx="9875520" cy="870109"/>
          </a:xfrm>
        </p:spPr>
        <p:txBody>
          <a:bodyPr/>
          <a:lstStyle/>
          <a:p>
            <a:pPr eaLnBrk="1" hangingPunct="1"/>
            <a:r>
              <a:rPr lang="en-US" sz="2200" dirty="0" smtClean="0"/>
              <a:t>240 SP processors at 1.5 GHz:  1 TFLOPS peak</a:t>
            </a:r>
          </a:p>
          <a:p>
            <a:pPr eaLnBrk="1" hangingPunct="1"/>
            <a:r>
              <a:rPr lang="en-US" sz="2200" dirty="0" smtClean="0"/>
              <a:t>128 threads per processor:  30,720 threads total</a:t>
            </a:r>
          </a:p>
          <a:p>
            <a:pPr eaLnBrk="1" hangingPunct="1"/>
            <a:r>
              <a:rPr lang="en-US" sz="2200" dirty="0" smtClean="0"/>
              <a:t>Tesla PCI-e board: C1060 (1 GPU)</a:t>
            </a:r>
          </a:p>
          <a:p>
            <a:pPr eaLnBrk="1" hangingPunct="1"/>
            <a:r>
              <a:rPr lang="en-US" sz="2200" dirty="0" smtClean="0"/>
              <a:t>1U Server: S1070 (4 GPUs)</a:t>
            </a:r>
          </a:p>
        </p:txBody>
      </p:sp>
      <p:pic>
        <p:nvPicPr>
          <p:cNvPr id="244743" name="Picture 2" descr="GT200-Die"/>
          <p:cNvPicPr>
            <a:picLocks noChangeAspect="1" noChangeArrowheads="1"/>
          </p:cNvPicPr>
          <p:nvPr/>
        </p:nvPicPr>
        <p:blipFill>
          <a:blip r:embed="rId4" cstate="print"/>
          <a:srcRect b="22986"/>
          <a:stretch>
            <a:fillRect/>
          </a:stretch>
        </p:blipFill>
        <p:spPr bwMode="auto">
          <a:xfrm>
            <a:off x="737235" y="3497580"/>
            <a:ext cx="1285875" cy="201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4" name="Picture 20" descr="Tesla_c1060_3qt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160270"/>
            <a:ext cx="1824871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5" name="Picture 21" descr="Tesla_S1070_Front_Elevated_Cover_off-lowr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086" y="1903095"/>
            <a:ext cx="2764876" cy="12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Architecture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4"/>
          <p:cNvSpPr>
            <a:spLocks noGrp="1" noChangeArrowheads="1"/>
          </p:cNvSpPr>
          <p:nvPr>
            <p:ph type="title"/>
          </p:nvPr>
        </p:nvSpPr>
        <p:spPr>
          <a:xfrm>
            <a:off x="549276" y="247651"/>
            <a:ext cx="9204325" cy="584775"/>
          </a:xfrm>
        </p:spPr>
        <p:txBody>
          <a:bodyPr/>
          <a:lstStyle/>
          <a:p>
            <a:r>
              <a:rPr lang="en-US" dirty="0" smtClean="0"/>
              <a:t>CUDA Parallel Computing Architecture</a:t>
            </a:r>
            <a:endParaRPr lang="en-US" sz="2800" dirty="0" smtClean="0"/>
          </a:p>
        </p:txBody>
      </p:sp>
      <p:sp>
        <p:nvSpPr>
          <p:cNvPr id="395267" name="Content Placeholder 2"/>
          <p:cNvSpPr>
            <a:spLocks noGrp="1"/>
          </p:cNvSpPr>
          <p:nvPr>
            <p:ph sz="half" idx="1"/>
          </p:nvPr>
        </p:nvSpPr>
        <p:spPr>
          <a:xfrm>
            <a:off x="549276" y="1439863"/>
            <a:ext cx="4437059" cy="4252912"/>
          </a:xfrm>
        </p:spPr>
        <p:txBody>
          <a:bodyPr/>
          <a:lstStyle/>
          <a:p>
            <a:r>
              <a:rPr lang="en-US" sz="2000" dirty="0" smtClean="0"/>
              <a:t>Parallel computing architecture and programming model</a:t>
            </a:r>
          </a:p>
          <a:p>
            <a:endParaRPr lang="en-US" sz="2000" dirty="0" smtClean="0"/>
          </a:p>
          <a:p>
            <a:r>
              <a:rPr lang="en-US" sz="2000" dirty="0" smtClean="0"/>
              <a:t>Includes a C compiler plus support for </a:t>
            </a:r>
            <a:r>
              <a:rPr lang="en-US" sz="2000" dirty="0" err="1" smtClean="0"/>
              <a:t>OpenCL</a:t>
            </a:r>
            <a:r>
              <a:rPr lang="en-US" sz="2000" dirty="0" smtClean="0"/>
              <a:t> and </a:t>
            </a:r>
            <a:r>
              <a:rPr lang="en-US" sz="2000" dirty="0" err="1" smtClean="0"/>
              <a:t>DirectCompute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Architected to natively support  multiple computational interfaces (standard languages and APIs)</a:t>
            </a: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059680" y="2085969"/>
            <a:ext cx="5600700" cy="2926089"/>
          </a:xfrm>
          <a:prstGeom prst="roundRect">
            <a:avLst>
              <a:gd name="adj" fmla="val 1049"/>
            </a:avLst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50000"/>
                </a:schemeClr>
              </a:gs>
              <a:gs pos="57000">
                <a:schemeClr val="bg1">
                  <a:lumMod val="85000"/>
                  <a:lumOff val="15000"/>
                  <a:alpha val="25000"/>
                </a:schemeClr>
              </a:gs>
              <a:gs pos="100000">
                <a:schemeClr val="bg1">
                  <a:lumMod val="75000"/>
                  <a:lumOff val="25000"/>
                  <a:alpha val="50000"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25400" h="12700"/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none" lIns="91435" tIns="45718" rIns="91435" bIns="45718"/>
          <a:lstStyle/>
          <a:p>
            <a:pPr>
              <a:defRPr/>
            </a:pPr>
            <a:endParaRPr lang="en-US" b="1" dirty="0">
              <a:gradFill flip="none" rotWithShape="1"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outerShdw blurRad="76200" dist="38100" dir="2700000" algn="tl" rotWithShape="0">
                  <a:prstClr val="black">
                    <a:alpha val="51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166360" y="2228844"/>
            <a:ext cx="5387340" cy="685802"/>
          </a:xfrm>
          <a:prstGeom prst="roundRect">
            <a:avLst>
              <a:gd name="adj" fmla="val 2688"/>
            </a:avLst>
          </a:prstGeom>
          <a:gradFill flip="none" rotWithShape="1">
            <a:gsLst>
              <a:gs pos="100000">
                <a:srgbClr val="73A7E7"/>
              </a:gs>
              <a:gs pos="0">
                <a:srgbClr val="99CCFF"/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31750" h="12700"/>
            <a:contourClr>
              <a:srgbClr val="00B0F0"/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2300" b="1" dirty="0">
                <a:gradFill flip="none" rotWithShape="1"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5400" dist="12700" dir="2700000" algn="tl" rotWithShape="0">
                    <a:prstClr val="black">
                      <a:alpha val="22000"/>
                    </a:prstClr>
                  </a:outerShdw>
                </a:effectLst>
                <a:latin typeface="+mj-lt"/>
              </a:rPr>
              <a:t>Application</a:t>
            </a: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16636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C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5166360" y="3634737"/>
            <a:ext cx="5387340" cy="1234445"/>
          </a:xfrm>
          <a:prstGeom prst="roundRect">
            <a:avLst>
              <a:gd name="adj" fmla="val 2296"/>
            </a:avLst>
          </a:prstGeom>
          <a:gradFill>
            <a:gsLst>
              <a:gs pos="0">
                <a:srgbClr val="76B900"/>
              </a:gs>
              <a:gs pos="100000">
                <a:srgbClr val="568600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 prstMaterial="plastic">
            <a:bevelT w="44450" h="19050"/>
            <a:contourClr>
              <a:schemeClr val="tx2">
                <a:lumMod val="7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2300" b="1" dirty="0" smtClean="0">
                <a:gradFill flip="none" rotWithShape="1"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</a:rPr>
              <a:t>CUDA Architecture</a:t>
            </a:r>
            <a:endParaRPr lang="en-US" sz="2300" b="1" dirty="0">
              <a:gradFill flip="none" rotWithShape="1"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outerShdw blurRad="76200" dist="38100" dir="2700000" algn="tl" rotWithShape="0">
                  <a:prstClr val="black">
                    <a:alpha val="51000"/>
                  </a:prstClr>
                </a:outerShdw>
              </a:effectLst>
              <a:latin typeface="+mj-lt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607314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err="1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OpenCL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697992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Fortran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788670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C++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879348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Direct</a:t>
            </a:r>
            <a:b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</a:b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Compute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9700260" y="2954652"/>
            <a:ext cx="853440" cy="640080"/>
          </a:xfrm>
          <a:prstGeom prst="roundRect">
            <a:avLst>
              <a:gd name="adj" fmla="val 941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>
                  <a:lumMod val="6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contourW="6350">
            <a:bevelT w="44450" h="19050"/>
            <a:contourClr>
              <a:schemeClr val="tx1">
                <a:lumMod val="65000"/>
              </a:schemeClr>
            </a:contourClr>
          </a:sp3d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GB" sz="1200" b="1" dirty="0" smtClean="0">
                <a:gradFill>
                  <a:gsLst>
                    <a:gs pos="0">
                      <a:schemeClr val="bg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  <a:lumOff val="15000"/>
                      </a:schemeClr>
                    </a:gs>
                  </a:gsLst>
                  <a:lin ang="16200000" scaled="1"/>
                </a:gradFill>
                <a:effectLst>
                  <a:outerShdw blurRad="25400" dist="12700" dir="2700000" algn="tl" rotWithShape="0">
                    <a:prstClr val="black">
                      <a:alpha val="28000"/>
                    </a:prstClr>
                  </a:outerShdw>
                </a:effectLst>
              </a:rPr>
              <a:t>...</a:t>
            </a:r>
            <a:endParaRPr lang="en-US" sz="1200" b="1" dirty="0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6200000" scaled="1"/>
              </a:gradFill>
              <a:effectLst>
                <a:outerShdw blurRad="25400" dist="12700" dir="2700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Corp_16x9_BLK_2007">
  <a:themeElements>
    <a:clrScheme name="PPT_Template_Corp_16x9_rev2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PPT_Temp_Corp_16x9_BLK_2007</Template>
  <TotalTime>1889</TotalTime>
  <Words>3237</Words>
  <Application>Microsoft Office PowerPoint</Application>
  <PresentationFormat>Custom</PresentationFormat>
  <Paragraphs>936</Paragraphs>
  <Slides>63</Slides>
  <Notes>14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PPT_Temp_Corp_16x9_BLK_2007</vt:lpstr>
      <vt:lpstr>Visio</vt:lpstr>
      <vt:lpstr>Equation</vt:lpstr>
      <vt:lpstr>HPC Computing with  CUDA and Tesla Hardware</vt:lpstr>
      <vt:lpstr>What is GPU Computing?</vt:lpstr>
      <vt:lpstr>What is GPU Computing?</vt:lpstr>
      <vt:lpstr>Low Latency or High Throughput?</vt:lpstr>
      <vt:lpstr>Tesla C1060 Computing Processor</vt:lpstr>
      <vt:lpstr>Tesla Streaming Multiprocessor (SM)</vt:lpstr>
      <vt:lpstr>Computing with Tesla</vt:lpstr>
      <vt:lpstr>CUDA Architecture</vt:lpstr>
      <vt:lpstr>CUDA Parallel Computing Architecture</vt:lpstr>
      <vt:lpstr>NVIDIA CUDA C and OpenCL</vt:lpstr>
      <vt:lpstr>CUDA Programming Model</vt:lpstr>
      <vt:lpstr>GPU is a Multi-threaded Coprocessor</vt:lpstr>
      <vt:lpstr>Heterogeneous Execution</vt:lpstr>
      <vt:lpstr>Processing Flow</vt:lpstr>
      <vt:lpstr>Execution Model</vt:lpstr>
      <vt:lpstr>Thread Blocks: Scalable Cooperation</vt:lpstr>
      <vt:lpstr>Transparent Scalability</vt:lpstr>
      <vt:lpstr>Reason for blocks: GPU scalability</vt:lpstr>
      <vt:lpstr>Hierarchy of Threads</vt:lpstr>
      <vt:lpstr>CUDA Memory</vt:lpstr>
      <vt:lpstr>Memory Spaces</vt:lpstr>
      <vt:lpstr>Compiling CUDA C</vt:lpstr>
      <vt:lpstr>Compilation Commands</vt:lpstr>
      <vt:lpstr>Exercise 0: Run a Simple Program</vt:lpstr>
      <vt:lpstr>CUDA C Programming Language</vt:lpstr>
      <vt:lpstr>CUDA C — C with Runtime Extensions</vt:lpstr>
      <vt:lpstr>CUDA C — C with Language Extensions</vt:lpstr>
      <vt:lpstr>CUDA C — C with Language Extensions</vt:lpstr>
      <vt:lpstr>SAXPY: Device Code</vt:lpstr>
      <vt:lpstr>SAXPY: Host Code</vt:lpstr>
      <vt:lpstr>Exercise 1: Move Data between Host and GPU</vt:lpstr>
      <vt:lpstr>Launching a Kernel</vt:lpstr>
      <vt:lpstr>Exercise 2: Launching Kernels</vt:lpstr>
      <vt:lpstr>Exercise 3: Reverse Array, Single Block</vt:lpstr>
      <vt:lpstr>Exercise 4: Reverse Array, Multi-Block</vt:lpstr>
      <vt:lpstr>Performance Considerations</vt:lpstr>
      <vt:lpstr>Single-Instruction, Multiple-Thread Execution</vt:lpstr>
      <vt:lpstr>Global Memory</vt:lpstr>
      <vt:lpstr>Efficient Access to Global Memory</vt:lpstr>
      <vt:lpstr>Shared Memory</vt:lpstr>
      <vt:lpstr>Shared Memory Bank Conflicts</vt:lpstr>
      <vt:lpstr>Exercise 5: Optimize Reverse Array</vt:lpstr>
      <vt:lpstr>Exercise 5: Optimize Reverse Array</vt:lpstr>
      <vt:lpstr>Reverse in Shared Memory</vt:lpstr>
      <vt:lpstr>Matrix Transpose</vt:lpstr>
      <vt:lpstr>Matrix Transpose</vt:lpstr>
      <vt:lpstr>Other GPU Memories</vt:lpstr>
      <vt:lpstr>Texture Memory</vt:lpstr>
      <vt:lpstr>Constant Memory</vt:lpstr>
      <vt:lpstr>Execution Configuration</vt:lpstr>
      <vt:lpstr>Execution Configuration</vt:lpstr>
      <vt:lpstr>Occupancy Calculator</vt:lpstr>
      <vt:lpstr>Debugging and Profiling</vt:lpstr>
      <vt:lpstr>Debugging</vt:lpstr>
      <vt:lpstr>Debugging</vt:lpstr>
      <vt:lpstr>CUDA Visual Profiler</vt:lpstr>
      <vt:lpstr>CUDA Visual Profiler</vt:lpstr>
      <vt:lpstr>Miscellaneous Topics</vt:lpstr>
      <vt:lpstr>Expensive Operations</vt:lpstr>
      <vt:lpstr>Host to GPU Data Transfers</vt:lpstr>
      <vt:lpstr>Slide 61</vt:lpstr>
      <vt:lpstr>On-line Course</vt:lpstr>
      <vt:lpstr>CUDA Zone: www.nvidia.com/CUDA </vt:lpstr>
    </vt:vector>
  </TitlesOfParts>
  <Company>NVIDIA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Computing with  CUDA and Tesla Hardware</dc:title>
  <dc:creator>Timothy Lanfear</dc:creator>
  <cp:lastModifiedBy>Timothy Lanfear</cp:lastModifiedBy>
  <cp:revision>146</cp:revision>
  <dcterms:created xsi:type="dcterms:W3CDTF">2009-05-06T12:14:15Z</dcterms:created>
  <dcterms:modified xsi:type="dcterms:W3CDTF">2009-10-19T16:07:52Z</dcterms:modified>
</cp:coreProperties>
</file>