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7_A687635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75"/>
  </p:notesMasterIdLst>
  <p:handoutMasterIdLst>
    <p:handoutMasterId r:id="rId76"/>
  </p:handoutMasterIdLst>
  <p:sldIdLst>
    <p:sldId id="400" r:id="rId7"/>
    <p:sldId id="2142532915" r:id="rId8"/>
    <p:sldId id="260" r:id="rId9"/>
    <p:sldId id="264" r:id="rId10"/>
    <p:sldId id="263" r:id="rId11"/>
    <p:sldId id="2142532819" r:id="rId12"/>
    <p:sldId id="1026" r:id="rId13"/>
    <p:sldId id="1025" r:id="rId14"/>
    <p:sldId id="1028" r:id="rId15"/>
    <p:sldId id="1029" r:id="rId16"/>
    <p:sldId id="753" r:id="rId17"/>
    <p:sldId id="754" r:id="rId18"/>
    <p:sldId id="737" r:id="rId19"/>
    <p:sldId id="719" r:id="rId20"/>
    <p:sldId id="2142532901" r:id="rId21"/>
    <p:sldId id="1027" r:id="rId22"/>
    <p:sldId id="701" r:id="rId23"/>
    <p:sldId id="1035" r:id="rId24"/>
    <p:sldId id="1030" r:id="rId25"/>
    <p:sldId id="1032" r:id="rId26"/>
    <p:sldId id="1033" r:id="rId27"/>
    <p:sldId id="755" r:id="rId28"/>
    <p:sldId id="1006" r:id="rId29"/>
    <p:sldId id="1008" r:id="rId30"/>
    <p:sldId id="1034" r:id="rId31"/>
    <p:sldId id="718" r:id="rId32"/>
    <p:sldId id="2142532889" r:id="rId33"/>
    <p:sldId id="2142532919" r:id="rId34"/>
    <p:sldId id="2142532921" r:id="rId35"/>
    <p:sldId id="2142532920" r:id="rId36"/>
    <p:sldId id="2142532875" r:id="rId37"/>
    <p:sldId id="2142532787" r:id="rId38"/>
    <p:sldId id="1012" r:id="rId39"/>
    <p:sldId id="2142532873" r:id="rId40"/>
    <p:sldId id="2142532876" r:id="rId41"/>
    <p:sldId id="2142532814" r:id="rId42"/>
    <p:sldId id="2142532794" r:id="rId43"/>
    <p:sldId id="1014" r:id="rId44"/>
    <p:sldId id="2142532874" r:id="rId45"/>
    <p:sldId id="2142532880" r:id="rId46"/>
    <p:sldId id="2142532881" r:id="rId47"/>
    <p:sldId id="2142532882" r:id="rId48"/>
    <p:sldId id="2134391576" r:id="rId49"/>
    <p:sldId id="2142532918" r:id="rId50"/>
    <p:sldId id="2142532916" r:id="rId51"/>
    <p:sldId id="2142532917" r:id="rId52"/>
    <p:sldId id="2142532892" r:id="rId53"/>
    <p:sldId id="2142532894" r:id="rId54"/>
    <p:sldId id="2142532905" r:id="rId55"/>
    <p:sldId id="2142532895" r:id="rId56"/>
    <p:sldId id="2142532896" r:id="rId57"/>
    <p:sldId id="2142532898" r:id="rId58"/>
    <p:sldId id="2142532902" r:id="rId59"/>
    <p:sldId id="2142532914" r:id="rId60"/>
    <p:sldId id="2142532907" r:id="rId61"/>
    <p:sldId id="2142532903" r:id="rId62"/>
    <p:sldId id="2142532904" r:id="rId63"/>
    <p:sldId id="2142532908" r:id="rId64"/>
    <p:sldId id="2142532899" r:id="rId65"/>
    <p:sldId id="2142532911" r:id="rId66"/>
    <p:sldId id="2142532909" r:id="rId67"/>
    <p:sldId id="2142532922" r:id="rId68"/>
    <p:sldId id="2142532910" r:id="rId69"/>
    <p:sldId id="2142532897" r:id="rId70"/>
    <p:sldId id="2142532912" r:id="rId71"/>
    <p:sldId id="2142532913" r:id="rId72"/>
    <p:sldId id="2142532893" r:id="rId73"/>
    <p:sldId id="2142532906" r:id="rId7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63CF1C-0AEA-6CC9-BA46-2CADEDA07DCF}" name="Torbjörn Nilsson" initials="TN" userId="S::torbjoern.nilsson@arm.com::5bc2408a-899a-4676-af17-9bfefa68ac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E"/>
    <a:srgbClr val="7F7F7F"/>
    <a:srgbClr val="333E48"/>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6A1DC-CAE2-92C0-12DF-04E615E0152E}" v="81" dt="2023-11-13T08:18:38.098"/>
    <p1510:client id="{BCEECE72-26C2-0F45-A730-D3D437429A3E}" v="253" dt="2023-11-12T21:15:05.804"/>
    <p1510:client id="{EA10F30D-237C-6840-8434-45F3B2CC89FC}" v="750" dt="2023-11-13T08:58:37.883"/>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63813"/>
  </p:normalViewPr>
  <p:slideViewPr>
    <p:cSldViewPr snapToGrid="0">
      <p:cViewPr varScale="1">
        <p:scale>
          <a:sx n="74" d="100"/>
          <a:sy n="74" d="100"/>
        </p:scale>
        <p:origin x="2256"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55.xml"/><Relationship Id="rId8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eterh\Desktop\Training-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lumMod val="85000"/>
                  </a:schemeClr>
                </a:solidFill>
                <a:latin typeface="+mn-lt"/>
                <a:ea typeface="+mn-ea"/>
                <a:cs typeface="+mn-cs"/>
              </a:defRPr>
            </a:pPr>
            <a:r>
              <a:rPr lang="en-US" b="1">
                <a:solidFill>
                  <a:schemeClr val="bg1">
                    <a:lumMod val="85000"/>
                  </a:schemeClr>
                </a:solidFill>
              </a:rPr>
              <a:t>Amdahl’s Law</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85000"/>
                </a:schemeClr>
              </a:solidFill>
              <a:latin typeface="+mn-lt"/>
              <a:ea typeface="+mn-ea"/>
              <a:cs typeface="+mn-cs"/>
            </a:defRPr>
          </a:pPr>
          <a:endParaRPr lang="en-US"/>
        </a:p>
      </c:txPr>
    </c:title>
    <c:autoTitleDeleted val="0"/>
    <c:plotArea>
      <c:layout>
        <c:manualLayout>
          <c:layoutTarget val="inner"/>
          <c:xMode val="edge"/>
          <c:yMode val="edge"/>
          <c:x val="0.15349641124514812"/>
          <c:y val="0.10769796382547572"/>
          <c:w val="0.80928893633761889"/>
          <c:h val="0.6951605044743161"/>
        </c:manualLayout>
      </c:layout>
      <c:scatterChart>
        <c:scatterStyle val="smoothMarker"/>
        <c:varyColors val="0"/>
        <c:ser>
          <c:idx val="0"/>
          <c:order val="0"/>
          <c:tx>
            <c:strRef>
              <c:f>Amdhal!$B$2</c:f>
              <c:strCache>
                <c:ptCount val="1"/>
                <c:pt idx="0">
                  <c:v>0% Serial</c:v>
                </c:pt>
              </c:strCache>
            </c:strRef>
          </c:tx>
          <c:spPr>
            <a:ln w="19050" cap="rnd">
              <a:solidFill>
                <a:schemeClr val="accent4"/>
              </a:solidFill>
              <a:round/>
            </a:ln>
            <a:effectLst/>
          </c:spPr>
          <c:marker>
            <c:symbol val="none"/>
          </c:marker>
          <c:xVal>
            <c:numRef>
              <c:f>Amdhal!$A$3:$A$66</c:f>
              <c:numCache>
                <c:formatCode>General</c:formatCode>
                <c:ptCount val="6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numCache>
            </c:numRef>
          </c:xVal>
          <c:yVal>
            <c:numRef>
              <c:f>Amdhal!$B$3:$B$66</c:f>
              <c:numCache>
                <c:formatCode>0.00</c:formatCode>
                <c:ptCount val="6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49.000000000000007</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numCache>
            </c:numRef>
          </c:yVal>
          <c:smooth val="1"/>
          <c:extLst>
            <c:ext xmlns:c16="http://schemas.microsoft.com/office/drawing/2014/chart" uri="{C3380CC4-5D6E-409C-BE32-E72D297353CC}">
              <c16:uniqueId val="{00000000-6867-4AA0-B2B1-8AC6FB2FEA3C}"/>
            </c:ext>
          </c:extLst>
        </c:ser>
        <c:ser>
          <c:idx val="1"/>
          <c:order val="1"/>
          <c:tx>
            <c:strRef>
              <c:f>Amdhal!$C$2</c:f>
              <c:strCache>
                <c:ptCount val="1"/>
                <c:pt idx="0">
                  <c:v>1% Serial</c:v>
                </c:pt>
              </c:strCache>
            </c:strRef>
          </c:tx>
          <c:spPr>
            <a:ln w="19050" cap="rnd">
              <a:solidFill>
                <a:schemeClr val="accent3"/>
              </a:solidFill>
              <a:round/>
            </a:ln>
            <a:effectLst/>
          </c:spPr>
          <c:marker>
            <c:symbol val="none"/>
          </c:marker>
          <c:xVal>
            <c:numRef>
              <c:f>Amdhal!$A$3:$A$66</c:f>
              <c:numCache>
                <c:formatCode>General</c:formatCode>
                <c:ptCount val="6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numCache>
            </c:numRef>
          </c:xVal>
          <c:yVal>
            <c:numRef>
              <c:f>Amdhal!$C$3:$C$66</c:f>
              <c:numCache>
                <c:formatCode>0.00</c:formatCode>
                <c:ptCount val="64"/>
                <c:pt idx="0">
                  <c:v>1</c:v>
                </c:pt>
                <c:pt idx="1">
                  <c:v>1.9801980198019802</c:v>
                </c:pt>
                <c:pt idx="2">
                  <c:v>2.9411764705882351</c:v>
                </c:pt>
                <c:pt idx="3">
                  <c:v>3.883495145631068</c:v>
                </c:pt>
                <c:pt idx="4">
                  <c:v>4.8076923076923075</c:v>
                </c:pt>
                <c:pt idx="5">
                  <c:v>5.7142857142857135</c:v>
                </c:pt>
                <c:pt idx="6">
                  <c:v>6.6037735849056602</c:v>
                </c:pt>
                <c:pt idx="7">
                  <c:v>7.4766355140186915</c:v>
                </c:pt>
                <c:pt idx="8">
                  <c:v>8.3333333333333339</c:v>
                </c:pt>
                <c:pt idx="9">
                  <c:v>9.1743119266055047</c:v>
                </c:pt>
                <c:pt idx="10">
                  <c:v>10</c:v>
                </c:pt>
                <c:pt idx="11">
                  <c:v>10.810810810810811</c:v>
                </c:pt>
                <c:pt idx="12">
                  <c:v>11.607142857142858</c:v>
                </c:pt>
                <c:pt idx="13">
                  <c:v>12.389380530973451</c:v>
                </c:pt>
                <c:pt idx="14">
                  <c:v>13.157894736842106</c:v>
                </c:pt>
                <c:pt idx="15">
                  <c:v>13.913043478260871</c:v>
                </c:pt>
                <c:pt idx="16">
                  <c:v>14.655172413793103</c:v>
                </c:pt>
                <c:pt idx="17">
                  <c:v>15.384615384615383</c:v>
                </c:pt>
                <c:pt idx="18">
                  <c:v>16.101694915254235</c:v>
                </c:pt>
                <c:pt idx="19">
                  <c:v>16.806722689075627</c:v>
                </c:pt>
                <c:pt idx="20">
                  <c:v>17.5</c:v>
                </c:pt>
                <c:pt idx="21">
                  <c:v>18.181818181818183</c:v>
                </c:pt>
                <c:pt idx="22">
                  <c:v>18.852459016393443</c:v>
                </c:pt>
                <c:pt idx="23">
                  <c:v>19.512195121951219</c:v>
                </c:pt>
                <c:pt idx="24">
                  <c:v>20.161290322580644</c:v>
                </c:pt>
                <c:pt idx="25">
                  <c:v>20.799999999999997</c:v>
                </c:pt>
                <c:pt idx="26">
                  <c:v>21.428571428571427</c:v>
                </c:pt>
                <c:pt idx="27">
                  <c:v>22.047244094488189</c:v>
                </c:pt>
                <c:pt idx="28">
                  <c:v>22.656249999999996</c:v>
                </c:pt>
                <c:pt idx="29">
                  <c:v>23.255813953488371</c:v>
                </c:pt>
                <c:pt idx="30">
                  <c:v>23.846153846153843</c:v>
                </c:pt>
                <c:pt idx="31">
                  <c:v>24.427480916030532</c:v>
                </c:pt>
                <c:pt idx="32">
                  <c:v>25</c:v>
                </c:pt>
                <c:pt idx="33">
                  <c:v>25.563909774436091</c:v>
                </c:pt>
                <c:pt idx="34">
                  <c:v>26.119402985074629</c:v>
                </c:pt>
                <c:pt idx="35">
                  <c:v>26.666666666666668</c:v>
                </c:pt>
                <c:pt idx="36">
                  <c:v>27.205882352941178</c:v>
                </c:pt>
                <c:pt idx="37">
                  <c:v>27.737226277372262</c:v>
                </c:pt>
                <c:pt idx="38">
                  <c:v>28.260869565217394</c:v>
                </c:pt>
                <c:pt idx="39">
                  <c:v>28.776978417266186</c:v>
                </c:pt>
                <c:pt idx="40">
                  <c:v>29.285714285714285</c:v>
                </c:pt>
                <c:pt idx="41">
                  <c:v>29.787234042553191</c:v>
                </c:pt>
                <c:pt idx="42">
                  <c:v>30.281690140845068</c:v>
                </c:pt>
                <c:pt idx="43">
                  <c:v>30.769230769230766</c:v>
                </c:pt>
                <c:pt idx="44">
                  <c:v>31.25</c:v>
                </c:pt>
                <c:pt idx="45">
                  <c:v>31.724137931034484</c:v>
                </c:pt>
                <c:pt idx="46">
                  <c:v>32.19178082191781</c:v>
                </c:pt>
                <c:pt idx="47">
                  <c:v>32.653061224489797</c:v>
                </c:pt>
                <c:pt idx="48">
                  <c:v>33.108108108108105</c:v>
                </c:pt>
                <c:pt idx="49">
                  <c:v>33.557046979865774</c:v>
                </c:pt>
                <c:pt idx="50">
                  <c:v>34</c:v>
                </c:pt>
                <c:pt idx="51">
                  <c:v>34.437086092715226</c:v>
                </c:pt>
                <c:pt idx="52">
                  <c:v>34.868421052631575</c:v>
                </c:pt>
                <c:pt idx="53">
                  <c:v>35.294117647058819</c:v>
                </c:pt>
                <c:pt idx="54">
                  <c:v>35.714285714285715</c:v>
                </c:pt>
                <c:pt idx="55">
                  <c:v>36.12903225806452</c:v>
                </c:pt>
                <c:pt idx="56">
                  <c:v>36.53846153846154</c:v>
                </c:pt>
                <c:pt idx="57">
                  <c:v>36.942675159235662</c:v>
                </c:pt>
                <c:pt idx="58">
                  <c:v>37.341772151898731</c:v>
                </c:pt>
                <c:pt idx="59">
                  <c:v>37.735849056603769</c:v>
                </c:pt>
                <c:pt idx="60">
                  <c:v>38.125</c:v>
                </c:pt>
                <c:pt idx="61">
                  <c:v>38.509316770186331</c:v>
                </c:pt>
                <c:pt idx="62">
                  <c:v>38.888888888888886</c:v>
                </c:pt>
                <c:pt idx="63">
                  <c:v>39.263803680981596</c:v>
                </c:pt>
              </c:numCache>
            </c:numRef>
          </c:yVal>
          <c:smooth val="1"/>
          <c:extLst>
            <c:ext xmlns:c16="http://schemas.microsoft.com/office/drawing/2014/chart" uri="{C3380CC4-5D6E-409C-BE32-E72D297353CC}">
              <c16:uniqueId val="{00000001-6867-4AA0-B2B1-8AC6FB2FEA3C}"/>
            </c:ext>
          </c:extLst>
        </c:ser>
        <c:ser>
          <c:idx val="2"/>
          <c:order val="2"/>
          <c:tx>
            <c:strRef>
              <c:f>Amdhal!$D$2</c:f>
              <c:strCache>
                <c:ptCount val="1"/>
                <c:pt idx="0">
                  <c:v>5% Serial</c:v>
                </c:pt>
              </c:strCache>
            </c:strRef>
          </c:tx>
          <c:spPr>
            <a:ln w="19050" cap="rnd">
              <a:solidFill>
                <a:schemeClr val="accent5"/>
              </a:solidFill>
              <a:round/>
            </a:ln>
            <a:effectLst/>
          </c:spPr>
          <c:marker>
            <c:symbol val="none"/>
          </c:marker>
          <c:xVal>
            <c:numRef>
              <c:f>Amdhal!$A$3:$A$66</c:f>
              <c:numCache>
                <c:formatCode>General</c:formatCode>
                <c:ptCount val="6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numCache>
            </c:numRef>
          </c:xVal>
          <c:yVal>
            <c:numRef>
              <c:f>Amdhal!$D$3:$D$66</c:f>
              <c:numCache>
                <c:formatCode>0.00</c:formatCode>
                <c:ptCount val="64"/>
                <c:pt idx="0">
                  <c:v>1</c:v>
                </c:pt>
                <c:pt idx="1">
                  <c:v>1.9047619047619047</c:v>
                </c:pt>
                <c:pt idx="2">
                  <c:v>2.7272727272727275</c:v>
                </c:pt>
                <c:pt idx="3">
                  <c:v>3.4782608695652177</c:v>
                </c:pt>
                <c:pt idx="4">
                  <c:v>4.166666666666667</c:v>
                </c:pt>
                <c:pt idx="5">
                  <c:v>4.8000000000000007</c:v>
                </c:pt>
                <c:pt idx="6">
                  <c:v>5.3846153846153841</c:v>
                </c:pt>
                <c:pt idx="7">
                  <c:v>5.9259259259259256</c:v>
                </c:pt>
                <c:pt idx="8">
                  <c:v>6.4285714285714288</c:v>
                </c:pt>
                <c:pt idx="9">
                  <c:v>6.8965517241379306</c:v>
                </c:pt>
                <c:pt idx="10">
                  <c:v>7.3333333333333339</c:v>
                </c:pt>
                <c:pt idx="11">
                  <c:v>7.7419354838709689</c:v>
                </c:pt>
                <c:pt idx="12">
                  <c:v>8.125</c:v>
                </c:pt>
                <c:pt idx="13">
                  <c:v>8.4848484848484844</c:v>
                </c:pt>
                <c:pt idx="14">
                  <c:v>8.8235294117647065</c:v>
                </c:pt>
                <c:pt idx="15">
                  <c:v>9.1428571428571423</c:v>
                </c:pt>
                <c:pt idx="16">
                  <c:v>9.4444444444444446</c:v>
                </c:pt>
                <c:pt idx="17">
                  <c:v>9.7297297297297298</c:v>
                </c:pt>
                <c:pt idx="18">
                  <c:v>10</c:v>
                </c:pt>
                <c:pt idx="19">
                  <c:v>10.256410256410255</c:v>
                </c:pt>
                <c:pt idx="20">
                  <c:v>10.5</c:v>
                </c:pt>
                <c:pt idx="21">
                  <c:v>10.73170731707317</c:v>
                </c:pt>
                <c:pt idx="22">
                  <c:v>10.952380952380953</c:v>
                </c:pt>
                <c:pt idx="23">
                  <c:v>11.162790697674419</c:v>
                </c:pt>
                <c:pt idx="24">
                  <c:v>11.363636363636365</c:v>
                </c:pt>
                <c:pt idx="25">
                  <c:v>11.555555555555555</c:v>
                </c:pt>
                <c:pt idx="26">
                  <c:v>11.739130434782609</c:v>
                </c:pt>
                <c:pt idx="27">
                  <c:v>11.914893617021276</c:v>
                </c:pt>
                <c:pt idx="28">
                  <c:v>12.083333333333334</c:v>
                </c:pt>
                <c:pt idx="29">
                  <c:v>12.244897959183673</c:v>
                </c:pt>
                <c:pt idx="30">
                  <c:v>12.4</c:v>
                </c:pt>
                <c:pt idx="31">
                  <c:v>12.549019607843139</c:v>
                </c:pt>
                <c:pt idx="32">
                  <c:v>12.692307692307692</c:v>
                </c:pt>
                <c:pt idx="33">
                  <c:v>12.830188679245284</c:v>
                </c:pt>
                <c:pt idx="34">
                  <c:v>12.962962962962962</c:v>
                </c:pt>
                <c:pt idx="35">
                  <c:v>13.09090909090909</c:v>
                </c:pt>
                <c:pt idx="36">
                  <c:v>13.214285714285714</c:v>
                </c:pt>
                <c:pt idx="37">
                  <c:v>13.333333333333334</c:v>
                </c:pt>
                <c:pt idx="38">
                  <c:v>13.448275862068966</c:v>
                </c:pt>
                <c:pt idx="39">
                  <c:v>13.559322033898303</c:v>
                </c:pt>
                <c:pt idx="40">
                  <c:v>13.666666666666664</c:v>
                </c:pt>
                <c:pt idx="41">
                  <c:v>13.770491803278688</c:v>
                </c:pt>
                <c:pt idx="42">
                  <c:v>13.870967741935482</c:v>
                </c:pt>
                <c:pt idx="43">
                  <c:v>13.968253968253968</c:v>
                </c:pt>
                <c:pt idx="44">
                  <c:v>14.0625</c:v>
                </c:pt>
                <c:pt idx="45">
                  <c:v>14.153846153846152</c:v>
                </c:pt>
                <c:pt idx="46">
                  <c:v>14.242424242424242</c:v>
                </c:pt>
                <c:pt idx="47">
                  <c:v>14.328358208955224</c:v>
                </c:pt>
                <c:pt idx="48">
                  <c:v>14.411764705882353</c:v>
                </c:pt>
                <c:pt idx="49">
                  <c:v>14.492753623188404</c:v>
                </c:pt>
                <c:pt idx="50">
                  <c:v>14.571428571428569</c:v>
                </c:pt>
                <c:pt idx="51">
                  <c:v>14.64788732394366</c:v>
                </c:pt>
                <c:pt idx="52">
                  <c:v>14.722222222222223</c:v>
                </c:pt>
                <c:pt idx="53">
                  <c:v>14.794520547945206</c:v>
                </c:pt>
                <c:pt idx="54">
                  <c:v>14.864864864864865</c:v>
                </c:pt>
                <c:pt idx="55">
                  <c:v>14.933333333333334</c:v>
                </c:pt>
                <c:pt idx="56">
                  <c:v>15</c:v>
                </c:pt>
                <c:pt idx="57">
                  <c:v>15.064935064935066</c:v>
                </c:pt>
                <c:pt idx="58">
                  <c:v>15.128205128205128</c:v>
                </c:pt>
                <c:pt idx="59">
                  <c:v>15.18987341772152</c:v>
                </c:pt>
                <c:pt idx="60">
                  <c:v>15.25</c:v>
                </c:pt>
                <c:pt idx="61">
                  <c:v>15.308641975308642</c:v>
                </c:pt>
                <c:pt idx="62">
                  <c:v>15.365853658536585</c:v>
                </c:pt>
                <c:pt idx="63">
                  <c:v>15.42168674698795</c:v>
                </c:pt>
              </c:numCache>
            </c:numRef>
          </c:yVal>
          <c:smooth val="1"/>
          <c:extLst>
            <c:ext xmlns:c16="http://schemas.microsoft.com/office/drawing/2014/chart" uri="{C3380CC4-5D6E-409C-BE32-E72D297353CC}">
              <c16:uniqueId val="{00000002-6867-4AA0-B2B1-8AC6FB2FEA3C}"/>
            </c:ext>
          </c:extLst>
        </c:ser>
        <c:dLbls>
          <c:showLegendKey val="0"/>
          <c:showVal val="0"/>
          <c:showCatName val="0"/>
          <c:showSerName val="0"/>
          <c:showPercent val="0"/>
          <c:showBubbleSize val="0"/>
        </c:dLbls>
        <c:axId val="391204488"/>
        <c:axId val="391204816"/>
      </c:scatterChart>
      <c:valAx>
        <c:axId val="391204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bg1">
                        <a:lumMod val="85000"/>
                      </a:schemeClr>
                    </a:solidFill>
                    <a:latin typeface="+mn-lt"/>
                    <a:ea typeface="+mn-ea"/>
                    <a:cs typeface="+mn-cs"/>
                  </a:defRPr>
                </a:pPr>
                <a:r>
                  <a:rPr lang="en-US" sz="1050">
                    <a:solidFill>
                      <a:schemeClr val="bg1">
                        <a:lumMod val="85000"/>
                      </a:schemeClr>
                    </a:solidFill>
                  </a:rPr>
                  <a:t>Thread count</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bg1">
                      <a:lumMod val="8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crossAx val="391204816"/>
        <c:crosses val="autoZero"/>
        <c:crossBetween val="midCat"/>
      </c:valAx>
      <c:valAx>
        <c:axId val="39120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bg1">
                        <a:lumMod val="85000"/>
                      </a:schemeClr>
                    </a:solidFill>
                    <a:latin typeface="+mn-lt"/>
                    <a:ea typeface="+mn-ea"/>
                    <a:cs typeface="+mn-cs"/>
                  </a:defRPr>
                </a:pPr>
                <a:r>
                  <a:rPr lang="en-US" sz="1050" b="0">
                    <a:solidFill>
                      <a:schemeClr val="bg1">
                        <a:lumMod val="85000"/>
                      </a:schemeClr>
                    </a:solidFill>
                  </a:rPr>
                  <a:t>Performance scaling</a:t>
                </a:r>
              </a:p>
            </c:rich>
          </c:tx>
          <c:layout>
            <c:manualLayout>
              <c:xMode val="edge"/>
              <c:yMode val="edge"/>
              <c:x val="5.7400492160256597E-2"/>
              <c:y val="0.3267975613285892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bg1">
                      <a:lumMod val="8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lumMod val="65000"/>
                  </a:schemeClr>
                </a:solidFill>
                <a:latin typeface="+mn-lt"/>
                <a:ea typeface="+mn-ea"/>
                <a:cs typeface="+mn-cs"/>
              </a:defRPr>
            </a:pPr>
            <a:endParaRPr lang="en-US"/>
          </a:p>
        </c:txPr>
        <c:crossAx val="391204488"/>
        <c:crosses val="autoZero"/>
        <c:crossBetween val="midCat"/>
      </c:valAx>
      <c:spPr>
        <a:noFill/>
        <a:ln>
          <a:noFill/>
        </a:ln>
        <a:effectLst/>
      </c:spPr>
    </c:plotArea>
    <c:legend>
      <c:legendPos val="b"/>
      <c:layout>
        <c:manualLayout>
          <c:xMode val="edge"/>
          <c:yMode val="edge"/>
          <c:x val="0.21998964606607954"/>
          <c:y val="0.91905922184235422"/>
          <c:w val="0.67003812951984154"/>
          <c:h val="4.9000157988321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7_A6876351.xml><?xml version="1.0" encoding="utf-8"?>
<p188:cmLst xmlns:a="http://schemas.openxmlformats.org/drawingml/2006/main" xmlns:r="http://schemas.openxmlformats.org/officeDocument/2006/relationships" xmlns:p188="http://schemas.microsoft.com/office/powerpoint/2018/8/main">
  <p188:cm id="{2B9102A8-A5BA-4013-9D57-F14606FDE6A2}" authorId="{8663CF1C-0AEA-6CC9-BA46-2CADEDA07DCF}" status="resolved" created="2023-03-20T15:20:03.427">
    <pc:sldMkLst xmlns:pc="http://schemas.microsoft.com/office/powerpoint/2013/main/command">
      <pc:docMk/>
      <pc:sldMk cId="2874593778" sldId="261"/>
    </pc:sldMkLst>
    <p188:txBody>
      <a:bodyPr/>
      <a:lstStyle/>
      <a:p>
        <a:r>
          <a:rPr lang="en-US"/>
          <a:t>axe the background picture? Not a huge fan :P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11/13/2023</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257962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Add out-of-order execution: more hardware but we can look at a window of ~128 (or 1000) instructions and run out of order based on data dependencies</a:t>
            </a:r>
          </a:p>
          <a:p>
            <a:r>
              <a:rPr lang="en-US" dirty="0">
                <a:ea typeface="Calibri"/>
                <a:cs typeface="Calibri"/>
              </a:rPr>
              <a:t>Speculative execution: if something is idle, chuck something at it and hope it is useful later</a:t>
            </a:r>
          </a:p>
          <a:p>
            <a:r>
              <a:rPr lang="en-US" dirty="0">
                <a:ea typeface="Calibri"/>
                <a:cs typeface="Calibri"/>
              </a:rPr>
              <a:t>Pre-fetch: DRAM is slow, fetch pre-emptively</a:t>
            </a:r>
          </a:p>
          <a:p>
            <a:r>
              <a:rPr lang="en-US" dirty="0">
                <a:ea typeface="Calibri"/>
                <a:cs typeface="Calibri"/>
              </a:rPr>
              <a:t>Big caches: DRAM super slow, maybe 100 cycles for a load</a:t>
            </a:r>
          </a:p>
          <a:p>
            <a:endParaRPr lang="en-US" dirty="0">
              <a:ea typeface="Calibri"/>
              <a:cs typeface="Calibri"/>
            </a:endParaRPr>
          </a:p>
          <a:p>
            <a:r>
              <a:rPr lang="en-US" dirty="0">
                <a:ea typeface="Calibri"/>
                <a:cs typeface="Calibri"/>
              </a:rPr>
              <a:t>Orange is overhead, only exist to keep green bits busy. If we can find another way to keep the green bits busy, we save on hardware and have built a better system. However for single-threaded CPU type workloads you need this stuff to get the performance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11</a:t>
            </a:fld>
            <a:endParaRPr lang="en-US" altLang="en-US"/>
          </a:p>
        </p:txBody>
      </p:sp>
    </p:spTree>
    <p:extLst>
      <p:ext uri="{BB962C8B-B14F-4D97-AF65-F5344CB8AC3E}">
        <p14:creationId xmlns:p14="http://schemas.microsoft.com/office/powerpoint/2010/main" val="1960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ＭＳ Ｐゴシック"/>
                <a:cs typeface="Calibri"/>
              </a:rPr>
              <a:t>Another optimization for CPUs is SIMD. Fetch a single instruction, execute on n lanes of data simultaneously</a:t>
            </a:r>
          </a:p>
          <a:p>
            <a:r>
              <a:rPr lang="en-GB" dirty="0">
                <a:ea typeface="ＭＳ Ｐゴシック"/>
                <a:cs typeface="Calibri"/>
              </a:rPr>
              <a:t>Nice because all the orange stuff run on one instruction, but we get 4 green bits in return</a:t>
            </a:r>
          </a:p>
          <a:p>
            <a:endParaRPr lang="en-GB" dirty="0">
              <a:ea typeface="ＭＳ Ｐゴシック"/>
              <a:cs typeface="Calibri"/>
            </a:endParaRPr>
          </a:p>
          <a:p>
            <a:r>
              <a:rPr lang="en-GB" dirty="0">
                <a:ea typeface="ＭＳ Ｐゴシック"/>
                <a:cs typeface="Calibri"/>
              </a:rPr>
              <a:t>Question: Why would we want the processing to go even faster, didn’t we just complain it was hard to feed the ALUs? This is a question of workloads – this makes us better at very linear processing of long arrays of data. All the orange makes us good at generic, unpredictable, branchy code.</a:t>
            </a:r>
            <a:endParaRPr lang="en-GB" dirty="0">
              <a:cs typeface="Calibri"/>
            </a:endParaRPr>
          </a:p>
        </p:txBody>
      </p:sp>
      <p:sp>
        <p:nvSpPr>
          <p:cNvPr id="4" name="Slide Number Placeholder 3"/>
          <p:cNvSpPr>
            <a:spLocks noGrp="1"/>
          </p:cNvSpPr>
          <p:nvPr>
            <p:ph type="sldNum" sz="quarter" idx="5"/>
          </p:nvPr>
        </p:nvSpPr>
        <p:spPr/>
        <p:txBody>
          <a:bodyPr/>
          <a:lstStyle/>
          <a:p>
            <a:pPr>
              <a:defRPr/>
            </a:pPr>
            <a:fld id="{DA65F7E7-25B8-1E47-8560-6F46F2EC8AF9}" type="slidenum">
              <a:rPr lang="en-US" altLang="en-US" smtClean="0"/>
              <a:pPr>
                <a:defRPr/>
              </a:pPr>
              <a:t>12</a:t>
            </a:fld>
            <a:endParaRPr lang="en-US" altLang="en-US"/>
          </a:p>
        </p:txBody>
      </p:sp>
    </p:spTree>
    <p:extLst>
      <p:ext uri="{BB962C8B-B14F-4D97-AF65-F5344CB8AC3E}">
        <p14:creationId xmlns:p14="http://schemas.microsoft.com/office/powerpoint/2010/main" val="748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Big cores: a lot faster but more silicon, higher power consumption etc.</a:t>
            </a:r>
          </a:p>
          <a:p>
            <a:r>
              <a:rPr lang="en-US" dirty="0">
                <a:ea typeface="Calibri"/>
                <a:cs typeface="Calibri"/>
              </a:rPr>
              <a:t>Little cores: much smaller, maybe 1/4 of the size of big one, but slower</a:t>
            </a:r>
          </a:p>
          <a:p>
            <a:r>
              <a:rPr lang="en-US" dirty="0">
                <a:ea typeface="Calibri"/>
                <a:cs typeface="Calibri"/>
              </a:rPr>
              <a:t>Tradeoff between energy efficiency and performance</a:t>
            </a:r>
          </a:p>
          <a:p>
            <a:endParaRPr lang="en-US" dirty="0">
              <a:ea typeface="Calibri"/>
              <a:cs typeface="Calibri"/>
            </a:endParaRPr>
          </a:p>
          <a:p>
            <a:r>
              <a:rPr lang="en-US" dirty="0">
                <a:ea typeface="Calibri"/>
                <a:cs typeface="Calibri"/>
              </a:rPr>
              <a:t>Addendum: </a:t>
            </a:r>
            <a:r>
              <a:rPr lang="en-US" dirty="0" err="1">
                <a:ea typeface="Calibri"/>
                <a:cs typeface="Calibri"/>
              </a:rPr>
              <a:t>big.LITTLE</a:t>
            </a:r>
            <a:r>
              <a:rPr lang="en-US" dirty="0">
                <a:ea typeface="Calibri"/>
                <a:cs typeface="Calibri"/>
              </a:rPr>
              <a:t> called into question by recent products.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13</a:t>
            </a:fld>
            <a:endParaRPr lang="en-US" altLang="en-US"/>
          </a:p>
        </p:txBody>
      </p:sp>
    </p:spTree>
    <p:extLst>
      <p:ext uri="{BB962C8B-B14F-4D97-AF65-F5344CB8AC3E}">
        <p14:creationId xmlns:p14="http://schemas.microsoft.com/office/powerpoint/2010/main" val="346980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GPU: We want performance, but we need efficiency. On mobile, the power budget is around 3W for the GPU</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14</a:t>
            </a:fld>
            <a:endParaRPr lang="en-US" altLang="en-US"/>
          </a:p>
        </p:txBody>
      </p:sp>
    </p:spTree>
    <p:extLst>
      <p:ext uri="{BB962C8B-B14F-4D97-AF65-F5344CB8AC3E}">
        <p14:creationId xmlns:p14="http://schemas.microsoft.com/office/powerpoint/2010/main" val="553119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Historically</a:t>
            </a:r>
            <a:r>
              <a:rPr lang="nb-NO" dirty="0"/>
              <a:t> just for </a:t>
            </a:r>
            <a:r>
              <a:rPr lang="nb-NO" dirty="0" err="1"/>
              <a:t>graphics</a:t>
            </a:r>
            <a:r>
              <a:rPr lang="nb-NO" dirty="0"/>
              <a:t>, </a:t>
            </a:r>
            <a:r>
              <a:rPr lang="nb-NO" dirty="0" err="1"/>
              <a:t>but</a:t>
            </a:r>
            <a:r>
              <a:rPr lang="nb-NO" dirty="0"/>
              <a:t> </a:t>
            </a:r>
            <a:r>
              <a:rPr lang="nb-NO" dirty="0" err="1"/>
              <a:t>their</a:t>
            </a:r>
            <a:r>
              <a:rPr lang="nb-NO" dirty="0"/>
              <a:t> </a:t>
            </a:r>
            <a:r>
              <a:rPr lang="nb-NO" dirty="0" err="1"/>
              <a:t>ability</a:t>
            </a:r>
            <a:r>
              <a:rPr lang="nb-NO" dirty="0"/>
              <a:t> to speed up «</a:t>
            </a:r>
            <a:r>
              <a:rPr lang="nb-NO" dirty="0" err="1"/>
              <a:t>generic</a:t>
            </a:r>
            <a:r>
              <a:rPr lang="nb-NO" dirty="0"/>
              <a:t> </a:t>
            </a:r>
            <a:r>
              <a:rPr lang="nb-NO" dirty="0" err="1"/>
              <a:t>compute</a:t>
            </a:r>
            <a:r>
              <a:rPr lang="nb-NO" dirty="0"/>
              <a:t>» has </a:t>
            </a:r>
            <a:r>
              <a:rPr lang="nb-NO" dirty="0" err="1"/>
              <a:t>become</a:t>
            </a:r>
            <a:r>
              <a:rPr lang="nb-NO" dirty="0"/>
              <a:t> more and more </a:t>
            </a:r>
            <a:r>
              <a:rPr lang="nb-NO" dirty="0" err="1"/>
              <a:t>of</a:t>
            </a:r>
            <a:r>
              <a:rPr lang="nb-NO" dirty="0"/>
              <a:t> a </a:t>
            </a:r>
            <a:r>
              <a:rPr lang="nb-NO" dirty="0" err="1"/>
              <a:t>factor</a:t>
            </a:r>
            <a:r>
              <a:rPr lang="nb-NO" dirty="0"/>
              <a:t>.</a:t>
            </a:r>
          </a:p>
        </p:txBody>
      </p:sp>
      <p:sp>
        <p:nvSpPr>
          <p:cNvPr id="4" name="Plassholder for lysbildenumm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a:p>
        </p:txBody>
      </p:sp>
    </p:spTree>
    <p:extLst>
      <p:ext uri="{BB962C8B-B14F-4D97-AF65-F5344CB8AC3E}">
        <p14:creationId xmlns:p14="http://schemas.microsoft.com/office/powerpoint/2010/main" val="53679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ＭＳ Ｐゴシック"/>
                <a:cs typeface="Calibri"/>
              </a:rPr>
              <a:t>So for GPUs the main difference is the problem domain, we have thousands of threads instead</a:t>
            </a:r>
          </a:p>
          <a:p>
            <a:r>
              <a:rPr lang="en-GB">
                <a:ea typeface="ＭＳ Ｐゴシック"/>
                <a:cs typeface="Calibri"/>
              </a:rPr>
              <a:t>Not much interop between threads</a:t>
            </a:r>
          </a:p>
          <a:p>
            <a:r>
              <a:rPr lang="en-GB">
                <a:ea typeface="ＭＳ Ｐゴシック"/>
                <a:cs typeface="Calibri"/>
              </a:rPr>
              <a:t>Gain performance through overall throughput, do not care about each pixel, only final image</a:t>
            </a:r>
          </a:p>
          <a:p>
            <a:r>
              <a:rPr lang="en-GB">
                <a:ea typeface="ＭＳ Ｐゴシック"/>
                <a:cs typeface="Calibri"/>
              </a:rPr>
              <a:t>Tune for energy efficient hardware, scale by adding more cores</a:t>
            </a:r>
            <a:endParaRPr lang="en-GB">
              <a:cs typeface="Calibri"/>
            </a:endParaRPr>
          </a:p>
        </p:txBody>
      </p:sp>
      <p:sp>
        <p:nvSpPr>
          <p:cNvPr id="4" name="Slide Number Placeholder 3"/>
          <p:cNvSpPr>
            <a:spLocks noGrp="1"/>
          </p:cNvSpPr>
          <p:nvPr>
            <p:ph type="sldNum" sz="quarter" idx="5"/>
          </p:nvPr>
        </p:nvSpPr>
        <p:spPr/>
        <p:txBody>
          <a:bodyPr/>
          <a:lstStyle/>
          <a:p>
            <a:pPr>
              <a:defRPr/>
            </a:pPr>
            <a:fld id="{DA65F7E7-25B8-1E47-8560-6F46F2EC8AF9}" type="slidenum">
              <a:rPr lang="en-US" altLang="en-US" smtClean="0"/>
              <a:pPr>
                <a:defRPr/>
              </a:pPr>
              <a:t>16</a:t>
            </a:fld>
            <a:endParaRPr lang="en-US" altLang="en-US"/>
          </a:p>
        </p:txBody>
      </p:sp>
    </p:spTree>
    <p:extLst>
      <p:ext uri="{BB962C8B-B14F-4D97-AF65-F5344CB8AC3E}">
        <p14:creationId xmlns:p14="http://schemas.microsoft.com/office/powerpoint/2010/main" val="301419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2588" y="685800"/>
            <a:ext cx="6097587" cy="3430588"/>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ea typeface="ＭＳ Ｐゴシック"/>
                <a:cs typeface="Calibri"/>
              </a:rPr>
              <a:t>How to enable extreme </a:t>
            </a:r>
            <a:r>
              <a:rPr lang="en-GB" err="1">
                <a:ea typeface="ＭＳ Ｐゴシック"/>
                <a:cs typeface="Calibri"/>
              </a:rPr>
              <a:t>threadcount</a:t>
            </a:r>
            <a:r>
              <a:rPr lang="en-GB">
                <a:ea typeface="ＭＳ Ｐゴシック"/>
                <a:cs typeface="Calibri"/>
              </a:rPr>
              <a:t> designs?</a:t>
            </a:r>
          </a:p>
          <a:p>
            <a:r>
              <a:rPr lang="en-GB">
                <a:ea typeface="ＭＳ Ｐゴシック"/>
                <a:cs typeface="Calibri"/>
              </a:rPr>
              <a:t>CPUs can't do it, the problems don't parallelize well, see Amdahl's law</a:t>
            </a:r>
          </a:p>
          <a:p>
            <a:r>
              <a:rPr lang="en-GB">
                <a:ea typeface="ＭＳ Ｐゴシック"/>
                <a:cs typeface="Calibri"/>
              </a:rPr>
              <a:t>For GPU, with thousands of threads, even if we have .1% serial the whole thing implodes</a:t>
            </a:r>
          </a:p>
          <a:p>
            <a:r>
              <a:rPr lang="en-GB">
                <a:ea typeface="ＭＳ Ｐゴシック"/>
                <a:cs typeface="Calibri"/>
              </a:rPr>
              <a:t>This is why APIs are designed using stream processing, do not share data</a:t>
            </a:r>
            <a:endParaRPr lang="en-GB">
              <a:cs typeface="Calibri"/>
            </a:endParaRPr>
          </a:p>
        </p:txBody>
      </p:sp>
      <p:sp>
        <p:nvSpPr>
          <p:cNvPr id="4" name="Slide Number Placeholder 3"/>
          <p:cNvSpPr>
            <a:spLocks noGrp="1"/>
          </p:cNvSpPr>
          <p:nvPr>
            <p:ph type="sldNum" sz="quarter" idx="5"/>
          </p:nvPr>
        </p:nvSpPr>
        <p:spPr/>
        <p:txBody>
          <a:bodyPr/>
          <a:lstStyle/>
          <a:p>
            <a:pPr>
              <a:defRPr/>
            </a:pPr>
            <a:fld id="{E451D9A4-CB68-403E-93FC-2C07B4636509}" type="slidenum">
              <a:rPr lang="en-GB" smtClean="0"/>
              <a:pPr>
                <a:defRPr/>
              </a:pPr>
              <a:t>17</a:t>
            </a:fld>
            <a:endParaRPr lang="en-GB"/>
          </a:p>
        </p:txBody>
      </p:sp>
    </p:spTree>
    <p:extLst>
      <p:ext uri="{BB962C8B-B14F-4D97-AF65-F5344CB8AC3E}">
        <p14:creationId xmlns:p14="http://schemas.microsoft.com/office/powerpoint/2010/main" val="17995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Don't need super-scalar or out of order -&gt; we already have parallelism</a:t>
            </a:r>
          </a:p>
          <a:p>
            <a:r>
              <a:rPr lang="en-US">
                <a:ea typeface="Calibri"/>
                <a:cs typeface="Calibri"/>
              </a:rPr>
              <a:t>Don't need branch prediction, after 10 cycles I have the result</a:t>
            </a:r>
          </a:p>
          <a:p>
            <a:r>
              <a:rPr lang="en-US">
                <a:ea typeface="Calibri"/>
                <a:cs typeface="Calibri"/>
              </a:rPr>
              <a:t>Don't need speculative execution, just pick another thread</a:t>
            </a:r>
          </a:p>
          <a:p>
            <a:r>
              <a:rPr lang="en-US">
                <a:ea typeface="Calibri"/>
                <a:cs typeface="Calibri"/>
              </a:rPr>
              <a:t>Data fetch and caches might be a problem, we'll get back to it</a:t>
            </a:r>
          </a:p>
          <a:p>
            <a:r>
              <a:rPr lang="en-US">
                <a:ea typeface="Calibri"/>
                <a:cs typeface="Calibri"/>
              </a:rPr>
              <a:t>Basically, we can always just find another thread to run to keep the green parts busy</a:t>
            </a:r>
          </a:p>
          <a:p>
            <a:r>
              <a:rPr lang="en-US">
                <a:ea typeface="Calibri"/>
                <a:cs typeface="Calibri"/>
              </a:rPr>
              <a:t>By removing the orange stuff, we have a much more energy efficient piece of hardware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18</a:t>
            </a:fld>
            <a:endParaRPr lang="en-US" altLang="en-US"/>
          </a:p>
        </p:txBody>
      </p:sp>
    </p:spTree>
    <p:extLst>
      <p:ext uri="{BB962C8B-B14F-4D97-AF65-F5344CB8AC3E}">
        <p14:creationId xmlns:p14="http://schemas.microsoft.com/office/powerpoint/2010/main" val="267695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our nice CPU again, now with 4 ALUs for SIMD. Still 10 cycles, so we're </a:t>
            </a:r>
            <a:r>
              <a:rPr lang="en-US" err="1">
                <a:ea typeface="Calibri"/>
                <a:cs typeface="Calibri"/>
              </a:rPr>
              <a:t>gonna</a:t>
            </a:r>
            <a:r>
              <a:rPr lang="en-US">
                <a:ea typeface="Calibri"/>
                <a:cs typeface="Calibri"/>
              </a:rPr>
              <a:t> have problems without the orange stuff</a:t>
            </a:r>
          </a:p>
          <a:p>
            <a:r>
              <a:rPr lang="en-US">
                <a:ea typeface="Calibri"/>
                <a:cs typeface="Calibri"/>
              </a:rPr>
              <a:t>So what if we exploit the thread count? Let's have a thread pool of 10 independent threads. Each clock cycle, 1 instruction from each thread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19</a:t>
            </a:fld>
            <a:endParaRPr lang="en-US" altLang="en-US"/>
          </a:p>
        </p:txBody>
      </p:sp>
    </p:spTree>
    <p:extLst>
      <p:ext uri="{BB962C8B-B14F-4D97-AF65-F5344CB8AC3E}">
        <p14:creationId xmlns:p14="http://schemas.microsoft.com/office/powerpoint/2010/main" val="319590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all good, but DRAM is still a problem, takes maybe a few hundred cycles. But we have thousands of threads!</a:t>
            </a:r>
          </a:p>
          <a:p>
            <a:r>
              <a:rPr lang="en-US">
                <a:ea typeface="Calibri"/>
                <a:cs typeface="Calibri"/>
              </a:rPr>
              <a:t>Let's add 1000 threads, big number</a:t>
            </a:r>
          </a:p>
          <a:p>
            <a:r>
              <a:rPr lang="en-US">
                <a:ea typeface="Calibri"/>
                <a:cs typeface="Calibri"/>
              </a:rPr>
              <a:t>Need more registers</a:t>
            </a:r>
          </a:p>
          <a:p>
            <a:r>
              <a:rPr lang="en-US">
                <a:ea typeface="Calibri"/>
                <a:cs typeface="Calibri"/>
              </a:rPr>
              <a:t>We need 10 threads that have actual processing to do at any given time and 1 thread ready to run. The other 989 can be blocked on memory</a:t>
            </a:r>
          </a:p>
          <a:p>
            <a:r>
              <a:rPr lang="en-US">
                <a:ea typeface="Calibri"/>
                <a:cs typeface="Calibri"/>
              </a:rPr>
              <a:t>This means we don't lose any cycles of green processing.</a:t>
            </a:r>
          </a:p>
          <a:p>
            <a:endParaRPr lang="en-US">
              <a:ea typeface="Calibri"/>
              <a:cs typeface="Calibri"/>
            </a:endParaRPr>
          </a:p>
          <a:p>
            <a:r>
              <a:rPr lang="en-US">
                <a:ea typeface="Calibri"/>
                <a:cs typeface="Calibri"/>
              </a:rPr>
              <a:t>Could a GPU run Windows? Yes but very poorly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20</a:t>
            </a:fld>
            <a:endParaRPr lang="en-US" altLang="en-US"/>
          </a:p>
        </p:txBody>
      </p:sp>
    </p:spTree>
    <p:extLst>
      <p:ext uri="{BB962C8B-B14F-4D97-AF65-F5344CB8AC3E}">
        <p14:creationId xmlns:p14="http://schemas.microsoft.com/office/powerpoint/2010/main" val="402434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"Building the Future of Computing" is Arm's new corporate motto – replacing the kind of weird "Invisibly enabling the future of computing" that came before. I personally like the idea that people actually </a:t>
            </a:r>
            <a:r>
              <a:rPr lang="en-US" i="1">
                <a:cs typeface="+mn-lt"/>
              </a:rPr>
              <a:t>know </a:t>
            </a:r>
            <a:r>
              <a:rPr lang="en-US">
                <a:cs typeface="+mn-lt"/>
              </a:rPr>
              <a:t>where all these chips come from.</a:t>
            </a:r>
            <a:br>
              <a:rPr lang="en-US">
                <a:cs typeface="+mn-lt"/>
              </a:rPr>
            </a:br>
            <a:br>
              <a:rPr lang="en-US">
                <a:cs typeface="+mn-lt"/>
              </a:rPr>
            </a:br>
            <a:r>
              <a:rPr lang="en-US"/>
              <a:t>The motto is not just some words, let’s spend a minute looking at the data….1000’s license our technology…every major technology provider and startup.  The ecosystem has shipped &gt;225B chips…that’s equivalent to the number of stars in the milky way galaxy.  Last year alone, ~30B arm-based chips were deployed!</a:t>
            </a:r>
          </a:p>
          <a:p>
            <a:endParaRPr lang="en-US">
              <a:cs typeface="Calibri"/>
            </a:endParaRPr>
          </a:p>
          <a:p>
            <a:r>
              <a:rPr lang="en-US">
                <a:cs typeface="Calibri"/>
              </a:rPr>
              <a:t>More interesting for you guys, that we are trying to recruit: every quarter, Arm ships about 1 million chips per employee! This means that since I started almost 2.5 years ago, </a:t>
            </a:r>
            <a:r>
              <a:rPr lang="en-US" i="1">
                <a:cs typeface="Calibri"/>
              </a:rPr>
              <a:t>10 million</a:t>
            </a:r>
            <a:r>
              <a:rPr lang="en-US">
                <a:cs typeface="Calibri"/>
              </a:rPr>
              <a:t> chips were shipped "in my name" alone!</a:t>
            </a:r>
          </a:p>
          <a:p>
            <a:endParaRPr lang="en-US">
              <a:cs typeface="Calibri"/>
            </a:endParaRPr>
          </a:p>
          <a:p>
            <a:r>
              <a:rPr lang="en-US">
                <a:cs typeface="Calibri"/>
              </a:rPr>
              <a:t>Please don't ask me what the world is supposed to do with 4 chips per human per year, it hurts my brain too.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a:p>
        </p:txBody>
      </p:sp>
    </p:spTree>
    <p:extLst>
      <p:ext uri="{BB962C8B-B14F-4D97-AF65-F5344CB8AC3E}">
        <p14:creationId xmlns:p14="http://schemas.microsoft.com/office/powerpoint/2010/main" val="53776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now have got rid of all the orange blocks</a:t>
            </a:r>
          </a:p>
          <a:p>
            <a:r>
              <a:rPr lang="en-US">
                <a:ea typeface="Calibri"/>
                <a:cs typeface="Calibri"/>
              </a:rPr>
              <a:t>Probably want a cache, but not to the degree of a CPU</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21</a:t>
            </a:fld>
            <a:endParaRPr lang="en-US" altLang="en-US"/>
          </a:p>
        </p:txBody>
      </p:sp>
    </p:spTree>
    <p:extLst>
      <p:ext uri="{BB962C8B-B14F-4D97-AF65-F5344CB8AC3E}">
        <p14:creationId xmlns:p14="http://schemas.microsoft.com/office/powerpoint/2010/main" val="903156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We don't like SIMD, it says that the compiler sees vector instructions and needs special hardware to handle those.</a:t>
            </a:r>
          </a:p>
          <a:p>
            <a:r>
              <a:rPr lang="en-US">
                <a:ea typeface="ＭＳ Ｐゴシック"/>
                <a:cs typeface="Calibri"/>
              </a:rPr>
              <a:t>SIMT is used in GPUs on the other hand, have multiple threads run the same program in lock-step (same PC). Don't need special instructions.</a:t>
            </a:r>
          </a:p>
          <a:p>
            <a:r>
              <a:rPr lang="en-US">
                <a:ea typeface="ＭＳ Ｐゴシック"/>
                <a:cs typeface="Calibri"/>
              </a:rPr>
              <a:t>Take it to the extreme, 16 wide design amortize 1 instruction fetch amongst many threads</a:t>
            </a:r>
            <a:endParaRPr lang="en-US" err="1">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a:p>
        </p:txBody>
      </p:sp>
    </p:spTree>
    <p:extLst>
      <p:ext uri="{BB962C8B-B14F-4D97-AF65-F5344CB8AC3E}">
        <p14:creationId xmlns:p14="http://schemas.microsoft.com/office/powerpoint/2010/main" val="68502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However, what about </a:t>
            </a:r>
            <a:r>
              <a:rPr lang="en-US" err="1">
                <a:ea typeface="Calibri"/>
                <a:cs typeface="Calibri"/>
              </a:rPr>
              <a:t>divergense</a:t>
            </a:r>
            <a:r>
              <a:rPr lang="en-US">
                <a:ea typeface="Calibri"/>
                <a:cs typeface="Calibri"/>
              </a:rPr>
              <a:t> between threads?</a:t>
            </a:r>
          </a:p>
          <a:p>
            <a:r>
              <a:rPr lang="en-US">
                <a:ea typeface="Calibri"/>
                <a:cs typeface="Calibri"/>
              </a:rPr>
              <a:t>Have to run both, 50% efficiency penalty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24</a:t>
            </a:fld>
            <a:endParaRPr lang="en-US" altLang="en-US"/>
          </a:p>
        </p:txBody>
      </p:sp>
    </p:spTree>
    <p:extLst>
      <p:ext uri="{BB962C8B-B14F-4D97-AF65-F5344CB8AC3E}">
        <p14:creationId xmlns:p14="http://schemas.microsoft.com/office/powerpoint/2010/main" val="3903579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Throw fixed function hardware at it.</a:t>
            </a:r>
          </a:p>
          <a:p>
            <a:r>
              <a:rPr lang="en-US">
                <a:ea typeface="Calibri"/>
                <a:cs typeface="Calibri"/>
              </a:rPr>
              <a:t>Many things do not need instruction based processing</a:t>
            </a:r>
          </a:p>
          <a:p>
            <a:r>
              <a:rPr lang="en-US">
                <a:ea typeface="Calibri"/>
                <a:cs typeface="Calibri"/>
              </a:rPr>
              <a:t>Half of our GPU is yellow stuff</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25</a:t>
            </a:fld>
            <a:endParaRPr lang="en-US" altLang="en-US"/>
          </a:p>
        </p:txBody>
      </p:sp>
    </p:spTree>
    <p:extLst>
      <p:ext uri="{BB962C8B-B14F-4D97-AF65-F5344CB8AC3E}">
        <p14:creationId xmlns:p14="http://schemas.microsoft.com/office/powerpoint/2010/main" val="574426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2588" y="685800"/>
            <a:ext cx="6097587" cy="3430588"/>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ea typeface="ＭＳ Ｐゴシック"/>
                <a:cs typeface="Calibri"/>
              </a:rPr>
              <a:t>Finally, add performance by adding more cores!</a:t>
            </a:r>
            <a:endParaRPr lang="en-GB"/>
          </a:p>
        </p:txBody>
      </p:sp>
      <p:sp>
        <p:nvSpPr>
          <p:cNvPr id="4" name="Slide Number Placeholder 3"/>
          <p:cNvSpPr>
            <a:spLocks noGrp="1"/>
          </p:cNvSpPr>
          <p:nvPr>
            <p:ph type="sldNum" sz="quarter" idx="5"/>
          </p:nvPr>
        </p:nvSpPr>
        <p:spPr/>
        <p:txBody>
          <a:bodyPr/>
          <a:lstStyle/>
          <a:p>
            <a:pPr>
              <a:defRPr/>
            </a:pPr>
            <a:fld id="{67EE18B3-6231-44F0-8875-EE897AAFDB95}" type="slidenum">
              <a:rPr lang="en-GB" smtClean="0"/>
              <a:pPr>
                <a:defRPr/>
              </a:pPr>
              <a:t>26</a:t>
            </a:fld>
            <a:endParaRPr lang="en-GB"/>
          </a:p>
        </p:txBody>
      </p:sp>
    </p:spTree>
    <p:extLst>
      <p:ext uri="{BB962C8B-B14F-4D97-AF65-F5344CB8AC3E}">
        <p14:creationId xmlns:p14="http://schemas.microsoft.com/office/powerpoint/2010/main" val="2808975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As you may or may not know, a GPU is not just a collection of shader cores!</a:t>
            </a:r>
          </a:p>
          <a:p>
            <a:endParaRPr lang="en-US">
              <a:cs typeface="Calibri"/>
            </a:endParaRPr>
          </a:p>
          <a:p>
            <a:r>
              <a:rPr lang="en-US">
                <a:ea typeface="ＭＳ Ｐゴシック"/>
                <a:cs typeface="Calibri"/>
              </a:rPr>
              <a:t>To render fast, we can actually do more than just make fatter cores. I will give an illustration of this by comparing immediate and tile based architectures.</a:t>
            </a: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27</a:t>
            </a:fld>
            <a:endParaRPr lang="en-US" altLang="en-US"/>
          </a:p>
        </p:txBody>
      </p:sp>
    </p:spTree>
    <p:extLst>
      <p:ext uri="{BB962C8B-B14F-4D97-AF65-F5344CB8AC3E}">
        <p14:creationId xmlns:p14="http://schemas.microsoft.com/office/powerpoint/2010/main" val="1223892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Game engines will often actively target the LITTLE </a:t>
            </a:r>
            <a:r>
              <a:rPr lang="en-US" err="1">
                <a:cs typeface="Calibri"/>
              </a:rPr>
              <a:t>cpus</a:t>
            </a:r>
            <a:r>
              <a:rPr lang="en-US">
                <a:cs typeface="Calibri"/>
              </a:rPr>
              <a:t> for game logic (as applications are *usually* GPU bound). This leaves more power budget for the GPU and DRAM access. </a:t>
            </a:r>
          </a:p>
          <a:p>
            <a:endParaRPr lang="en-US">
              <a:cs typeface="Calibri"/>
            </a:endParaRPr>
          </a:p>
          <a:p>
            <a:r>
              <a:rPr lang="en-US">
                <a:cs typeface="Calibri"/>
              </a:rPr>
              <a:t>Back-of-envelope</a:t>
            </a:r>
          </a:p>
          <a:p>
            <a:endParaRPr lang="en-US">
              <a:cs typeface="Calibri"/>
            </a:endParaRPr>
          </a:p>
          <a:p>
            <a:r>
              <a:rPr lang="en-US">
                <a:cs typeface="Calibri"/>
              </a:rPr>
              <a:t>Images is 2MP</a:t>
            </a:r>
          </a:p>
          <a:p>
            <a:r>
              <a:rPr lang="en-US"/>
              <a:t>4B of color data per pixel</a:t>
            </a:r>
          </a:p>
          <a:p>
            <a:r>
              <a:rPr lang="en-US"/>
              <a:t>8MB of data per frame</a:t>
            </a:r>
          </a:p>
          <a:p>
            <a:r>
              <a:rPr lang="en-US"/>
              <a:t>100 frames a second</a:t>
            </a:r>
          </a:p>
          <a:p>
            <a:endParaRPr lang="en-US"/>
          </a:p>
          <a:p>
            <a:r>
              <a:rPr lang="en-US"/>
              <a:t>800MB/s</a:t>
            </a:r>
          </a:p>
          <a:p>
            <a:endParaRPr lang="en-US"/>
          </a:p>
          <a:p>
            <a:r>
              <a:rPr lang="en-US"/>
              <a:t>Total budget is 3W = 40GB/s</a:t>
            </a:r>
          </a:p>
          <a:p>
            <a:endParaRPr lang="en-US"/>
          </a:p>
          <a:p>
            <a:r>
              <a:rPr lang="en-US"/>
              <a:t>5% is spent just on DRAM for frame buffer</a:t>
            </a:r>
          </a:p>
        </p:txBody>
      </p:sp>
      <p:sp>
        <p:nvSpPr>
          <p:cNvPr id="4" name="Slide Number Placeholder 3"/>
          <p:cNvSpPr>
            <a:spLocks noGrp="1"/>
          </p:cNvSpPr>
          <p:nvPr>
            <p:ph type="sldNum" sz="quarter" idx="5"/>
          </p:nvPr>
        </p:nvSpPr>
        <p:spPr/>
        <p:txBody>
          <a:bodyPr/>
          <a:lstStyle/>
          <a:p>
            <a:pPr>
              <a:defRPr/>
            </a:pPr>
            <a:fld id="{DA65F7E7-25B8-1E47-8560-6F46F2EC8AF9}" type="slidenum">
              <a:rPr lang="en-US" altLang="en-US" smtClean="0"/>
              <a:pPr>
                <a:defRPr/>
              </a:pPr>
              <a:t>28</a:t>
            </a:fld>
            <a:endParaRPr lang="en-US" altLang="en-US"/>
          </a:p>
        </p:txBody>
      </p:sp>
    </p:spTree>
    <p:extLst>
      <p:ext uri="{BB962C8B-B14F-4D97-AF65-F5344CB8AC3E}">
        <p14:creationId xmlns:p14="http://schemas.microsoft.com/office/powerpoint/2010/main" val="2869860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Switching speed in HW is roughly linear in the voltage, while power consumption is ~V^2, so there are diminishing returns involved in driving up the clock of a given system. In desktop it is more an issue of "how much heat can I get out of the CPU with unlimited wattage for cooling?", while in the mobile world we just want to maximize what we can get out of a ~3W envelope.</a:t>
            </a:r>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a:p>
        </p:txBody>
      </p:sp>
    </p:spTree>
    <p:extLst>
      <p:ext uri="{BB962C8B-B14F-4D97-AF65-F5344CB8AC3E}">
        <p14:creationId xmlns:p14="http://schemas.microsoft.com/office/powerpoint/2010/main" val="1843151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You've all heard of Moore's law. Well it doesn't apply to memory system speed, and we're seeing some pain here. Modern CPUs even on desktop have been shipping with larger and larger caches with more levels of hierarchy for a reason.</a:t>
            </a:r>
          </a:p>
          <a:p>
            <a:endParaRPr lang="en-US">
              <a:cs typeface="Calibri"/>
            </a:endParaRPr>
          </a:p>
        </p:txBody>
      </p:sp>
      <p:sp>
        <p:nvSpPr>
          <p:cNvPr id="4" name="Slide Number Placeholder 3"/>
          <p:cNvSpPr>
            <a:spLocks noGrp="1"/>
          </p:cNvSpPr>
          <p:nvPr>
            <p:ph type="sldNum" sz="quarter" idx="5"/>
          </p:nvPr>
        </p:nvSpPr>
        <p:spPr/>
        <p:txBody>
          <a:bodyPr/>
          <a:lstStyle/>
          <a:p>
            <a:fld id="{3DF68D73-967B-4AC6-BA5B-788BC535B9BB}" type="slidenum">
              <a:rPr lang="en-US"/>
              <a:t>30</a:t>
            </a:fld>
            <a:endParaRPr lang="en-US"/>
          </a:p>
        </p:txBody>
      </p:sp>
    </p:spTree>
    <p:extLst>
      <p:ext uri="{BB962C8B-B14F-4D97-AF65-F5344CB8AC3E}">
        <p14:creationId xmlns:p14="http://schemas.microsoft.com/office/powerpoint/2010/main" val="2359419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So – DRAM access is &lt;&lt;expensive&gt;&gt;. At least on mobile where power budgets and heatsinking </a:t>
            </a:r>
            <a:r>
              <a:rPr lang="en-US" err="1">
                <a:ea typeface="ＭＳ Ｐゴシック"/>
                <a:cs typeface="Calibri"/>
              </a:rPr>
              <a:t>capabilites</a:t>
            </a:r>
            <a:r>
              <a:rPr lang="en-US">
                <a:ea typeface="ＭＳ Ｐゴシック"/>
                <a:cs typeface="Calibri"/>
              </a:rPr>
              <a:t> are limited.</a:t>
            </a:r>
          </a:p>
          <a:p>
            <a:endParaRPr lang="en-US">
              <a:cs typeface="Calibri"/>
            </a:endParaRPr>
          </a:p>
          <a:p>
            <a:r>
              <a:rPr lang="en-US">
                <a:ea typeface="ＭＳ Ｐゴシック"/>
                <a:cs typeface="Calibri"/>
              </a:rPr>
              <a:t>In an immediate mode renderer, vertices are streamed into the GPU and picked up as they enter. The output of vertex shading is then sent to an on-chip-FIFO memory and quickly picked up by a fragment processor. At the end of the fragment processing we write out the result to RAM.</a:t>
            </a:r>
          </a:p>
          <a:p>
            <a:r>
              <a:rPr lang="en-US">
                <a:ea typeface="ＭＳ Ｐゴシック"/>
                <a:cs typeface="Calibri"/>
              </a:rPr>
              <a:t>A real problem here is that the accesses at the fragment end are not read-only, we need to read previous depth values for occlusion culling, and we need to read previous colors for blending. This can get very expensive if there is any overshading.</a:t>
            </a:r>
          </a:p>
          <a:p>
            <a:endParaRPr lang="en-US">
              <a:cs typeface="Calibri"/>
            </a:endParaRPr>
          </a:p>
          <a:p>
            <a:r>
              <a:rPr lang="en-US">
                <a:ea typeface="ＭＳ Ｐゴシック"/>
                <a:cs typeface="Calibri"/>
              </a:rPr>
              <a:t>One option is to have the entire framebuffer in a fast on-chip SRAM, but this costs a lot of area and is not an option on mobile. In addition, it will never make memory quite as cheap as in a tile based architecture (to come in a later slide :) ).</a:t>
            </a: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32</a:t>
            </a:fld>
            <a:endParaRPr lang="en-US" altLang="en-US"/>
          </a:p>
        </p:txBody>
      </p:sp>
    </p:spTree>
    <p:extLst>
      <p:ext uri="{BB962C8B-B14F-4D97-AF65-F5344CB8AC3E}">
        <p14:creationId xmlns:p14="http://schemas.microsoft.com/office/powerpoint/2010/main" val="126059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line of GPUs is called Mali, and we shipped around 8 billion of them to date. That is around one GPU per living human!</a:t>
            </a:r>
          </a:p>
          <a:p>
            <a:endParaRPr lang="en-US">
              <a:cs typeface="Calibri"/>
            </a:endParaRPr>
          </a:p>
          <a:p>
            <a:r>
              <a:rPr lang="en-US">
                <a:cs typeface="Calibri"/>
              </a:rPr>
              <a:t>Fun fact: during the </a:t>
            </a:r>
            <a:r>
              <a:rPr lang="en-US" err="1">
                <a:cs typeface="Calibri"/>
              </a:rPr>
              <a:t>nvidia</a:t>
            </a:r>
            <a:r>
              <a:rPr lang="en-US">
                <a:cs typeface="Calibri"/>
              </a:rPr>
              <a:t> acquisition period, Jensen Huang (Nvidia CEO...) liked to joke that we were the more successful GPU company.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16354E-6974-4833-AB87-3220A0835E84}"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73422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Enjoy video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33</a:t>
            </a:fld>
            <a:endParaRPr lang="en-US" altLang="en-US"/>
          </a:p>
        </p:txBody>
      </p:sp>
    </p:spTree>
    <p:extLst>
      <p:ext uri="{BB962C8B-B14F-4D97-AF65-F5344CB8AC3E}">
        <p14:creationId xmlns:p14="http://schemas.microsoft.com/office/powerpoint/2010/main" val="45909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05C9441-A8DE-47DD-9547-726461C6869D}" type="slidenum">
              <a:rPr lang="en-GB" smtClean="0"/>
              <a:pPr/>
              <a:t>34</a:t>
            </a:fld>
            <a:endParaRPr lang="en-GB"/>
          </a:p>
        </p:txBody>
      </p:sp>
      <p:sp>
        <p:nvSpPr>
          <p:cNvPr id="38915" name="Rectangle 2"/>
          <p:cNvSpPr>
            <a:spLocks noGrp="1" noRot="1" noChangeAspect="1" noChangeArrowheads="1" noTextEdit="1"/>
          </p:cNvSpPr>
          <p:nvPr>
            <p:ph type="sldImg"/>
          </p:nvPr>
        </p:nvSpPr>
        <p:spPr>
          <a:xfrm>
            <a:off x="90488" y="744538"/>
            <a:ext cx="6619875" cy="3724275"/>
          </a:xfrm>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4252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We split a frame into tiles</a:t>
            </a: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36</a:t>
            </a:fld>
            <a:endParaRPr lang="en-US" altLang="en-US"/>
          </a:p>
        </p:txBody>
      </p:sp>
    </p:spTree>
    <p:extLst>
      <p:ext uri="{BB962C8B-B14F-4D97-AF65-F5344CB8AC3E}">
        <p14:creationId xmlns:p14="http://schemas.microsoft.com/office/powerpoint/2010/main" val="518557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The main feature of tile based is that we finish all of the geometry processing in a single block. We then write out vertex information to DRAM in a special data structure that sorts it into tiles based on what tiles a triangle ends up in.</a:t>
            </a:r>
            <a:endParaRPr lang="en-US"/>
          </a:p>
          <a:p>
            <a:r>
              <a:rPr lang="en-US">
                <a:ea typeface="ＭＳ Ｐゴシック"/>
                <a:cs typeface="Calibri"/>
              </a:rPr>
              <a:t>Then we shade fragments in units of tiles, storing all intermediate frame buffer accesses in a local tile RAM. Finally, at the end of a tile we do a single write to DRAM to get out just the frame information.</a:t>
            </a:r>
            <a:endParaRPr lang="en-US">
              <a:cs typeface="Calibri"/>
            </a:endParaRPr>
          </a:p>
          <a:p>
            <a:endParaRPr lang="en-US">
              <a:cs typeface="Calibri"/>
            </a:endParaRPr>
          </a:p>
          <a:p>
            <a:pPr>
              <a:spcBef>
                <a:spcPts val="0"/>
              </a:spcBef>
              <a:spcAft>
                <a:spcPts val="0"/>
              </a:spcAft>
            </a:pPr>
            <a:r>
              <a:rPr lang="en-US">
                <a:ea typeface="ＭＳ Ｐゴシック"/>
                <a:cs typeface="Calibri"/>
              </a:rPr>
              <a:t>Note: Modern "Immediate" GPUs actually implement some kind of greedy/speculative tiling where they will let the primitive stream buffer for a while and the ship triangles with good spatial coherency as well as they can. I can't speak on the details of that since I didn't work for any other GPU vendors, and even if I did I might be in sticky legal territory.</a:t>
            </a:r>
          </a:p>
          <a:p>
            <a:pPr>
              <a:spcBef>
                <a:spcPts val="0"/>
              </a:spcBef>
              <a:spcAft>
                <a:spcPts val="0"/>
              </a:spcAft>
            </a:pPr>
            <a:endParaRPr lang="en-US"/>
          </a:p>
          <a:p>
            <a:pPr>
              <a:spcBef>
                <a:spcPts val="0"/>
              </a:spcBef>
              <a:spcAft>
                <a:spcPts val="0"/>
              </a:spcAft>
            </a:pPr>
            <a:r>
              <a:rPr lang="en-US">
                <a:ea typeface="ＭＳ Ｐゴシック"/>
                <a:cs typeface="Calibri"/>
              </a:rPr>
              <a:t>Note: Modern mobile games are more or less direct ports of desktop content, and the amount of geometry is growing rapidly. For example, Nanite shoots for a LOD where there is roughly one triangle per pixel. This means that tiling GPUs </a:t>
            </a:r>
            <a:r>
              <a:rPr lang="en-US" i="1">
                <a:ea typeface="ＭＳ Ｐゴシック"/>
                <a:cs typeface="Calibri"/>
              </a:rPr>
              <a:t>really</a:t>
            </a:r>
            <a:r>
              <a:rPr lang="en-US">
                <a:ea typeface="ＭＳ Ｐゴシック"/>
                <a:cs typeface="Calibri"/>
              </a:rPr>
              <a:t> need some kind of strategy to deal with vertex data. One such thing that Mali does is separating Vertex and Position shading – we shade positions first, then we cull triangles that are not going to be visible anyways, </a:t>
            </a:r>
            <a:r>
              <a:rPr lang="en-US" i="1">
                <a:ea typeface="ＭＳ Ｐゴシック"/>
                <a:cs typeface="Calibri"/>
              </a:rPr>
              <a:t>then</a:t>
            </a:r>
            <a:r>
              <a:rPr lang="en-US">
                <a:ea typeface="ＭＳ Ｐゴシック"/>
                <a:cs typeface="Calibri"/>
              </a:rPr>
              <a:t> we go back and shade the rest of the vertex before we start rasterization and fragment shading.</a:t>
            </a:r>
          </a:p>
          <a:p>
            <a:pPr>
              <a:spcBef>
                <a:spcPts val="0"/>
              </a:spcBef>
              <a:spcAft>
                <a:spcPts val="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37</a:t>
            </a:fld>
            <a:endParaRPr lang="en-US" altLang="en-US"/>
          </a:p>
        </p:txBody>
      </p:sp>
    </p:spTree>
    <p:extLst>
      <p:ext uri="{BB962C8B-B14F-4D97-AF65-F5344CB8AC3E}">
        <p14:creationId xmlns:p14="http://schemas.microsoft.com/office/powerpoint/2010/main" val="837228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Enjoy the video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38</a:t>
            </a:fld>
            <a:endParaRPr lang="en-US" altLang="en-US"/>
          </a:p>
        </p:txBody>
      </p:sp>
    </p:spTree>
    <p:extLst>
      <p:ext uri="{BB962C8B-B14F-4D97-AF65-F5344CB8AC3E}">
        <p14:creationId xmlns:p14="http://schemas.microsoft.com/office/powerpoint/2010/main" val="279752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05C9441-A8DE-47DD-9547-726461C6869D}" type="slidenum">
              <a:rPr lang="en-GB" smtClean="0"/>
              <a:pPr/>
              <a:t>39</a:t>
            </a:fld>
            <a:endParaRPr lang="en-GB"/>
          </a:p>
        </p:txBody>
      </p:sp>
      <p:sp>
        <p:nvSpPr>
          <p:cNvPr id="38915" name="Rectangle 2"/>
          <p:cNvSpPr>
            <a:spLocks noGrp="1" noRot="1" noChangeAspect="1" noChangeArrowheads="1" noTextEdit="1"/>
          </p:cNvSpPr>
          <p:nvPr>
            <p:ph type="sldImg"/>
          </p:nvPr>
        </p:nvSpPr>
        <p:spPr>
          <a:xfrm>
            <a:off x="90488" y="744538"/>
            <a:ext cx="6619875" cy="3724275"/>
          </a:xfrm>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4034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Let's talk modern GPUs!</a:t>
            </a:r>
            <a:endParaRPr lang="en-US">
              <a:cs typeface="Calibri"/>
            </a:endParaRPr>
          </a:p>
          <a:p>
            <a:endParaRPr lang="en-US">
              <a:cs typeface="Calibri"/>
            </a:endParaRPr>
          </a:p>
          <a:p>
            <a:r>
              <a:rPr lang="en-US">
                <a:ea typeface="ＭＳ Ｐゴシック"/>
                <a:cs typeface="Calibri"/>
              </a:rPr>
              <a:t>Just this week, </a:t>
            </a:r>
            <a:r>
              <a:rPr lang="en-US" err="1">
                <a:ea typeface="ＭＳ Ｐゴシック"/>
                <a:cs typeface="Calibri"/>
              </a:rPr>
              <a:t>Mediatek</a:t>
            </a:r>
            <a:r>
              <a:rPr lang="en-US">
                <a:ea typeface="ＭＳ Ｐゴシック"/>
                <a:cs typeface="Calibri"/>
              </a:rPr>
              <a:t> announced the </a:t>
            </a:r>
            <a:r>
              <a:rPr lang="en-US" err="1">
                <a:ea typeface="ＭＳ Ｐゴシック"/>
                <a:cs typeface="Calibri"/>
              </a:rPr>
              <a:t>Dimensity</a:t>
            </a:r>
            <a:r>
              <a:rPr lang="en-US">
                <a:ea typeface="ＭＳ Ｐゴシック"/>
                <a:cs typeface="Calibri"/>
              </a:rPr>
              <a:t> 9300 which is currently topping the benchmark charts. It has a new piece of technology called Deferred vertex shading. The idea is that actually, vertices in modern games are really small. In the game engine Unreal, the Nanite geometry engine tries to generate about one triangle per pixel. This means that most triangles only ever cover one tile, and we can actually do the whole vertex-&gt;fragment pipeline on tile! (With some duplication of work for the triangles that hit two tiles). This saves us </a:t>
            </a:r>
            <a:r>
              <a:rPr lang="en-US" err="1">
                <a:ea typeface="ＭＳ Ｐゴシック"/>
                <a:cs typeface="Calibri"/>
              </a:rPr>
              <a:t>huuuge</a:t>
            </a:r>
            <a:r>
              <a:rPr lang="en-US">
                <a:ea typeface="ＭＳ Ｐゴシック"/>
                <a:cs typeface="Calibri"/>
              </a:rPr>
              <a:t> amounts of vertex data bandwidth as we only need to write tell the tile which primitives to shade (and *maybe* their vertex locations).</a:t>
            </a: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41</a:t>
            </a:fld>
            <a:endParaRPr lang="en-US" altLang="en-US"/>
          </a:p>
        </p:txBody>
      </p:sp>
    </p:spTree>
    <p:extLst>
      <p:ext uri="{BB962C8B-B14F-4D97-AF65-F5344CB8AC3E}">
        <p14:creationId xmlns:p14="http://schemas.microsoft.com/office/powerpoint/2010/main" val="374732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05C9441-A8DE-47DD-9547-726461C6869D}" type="slidenum">
              <a:rPr lang="en-GB" smtClean="0"/>
              <a:pPr/>
              <a:t>42</a:t>
            </a:fld>
            <a:endParaRPr lang="en-GB"/>
          </a:p>
        </p:txBody>
      </p:sp>
      <p:sp>
        <p:nvSpPr>
          <p:cNvPr id="38915" name="Rectangle 2"/>
          <p:cNvSpPr>
            <a:spLocks noGrp="1" noRot="1" noChangeAspect="1" noChangeArrowheads="1" noTextEdit="1"/>
          </p:cNvSpPr>
          <p:nvPr>
            <p:ph type="sldImg"/>
          </p:nvPr>
        </p:nvSpPr>
        <p:spPr>
          <a:xfrm>
            <a:off x="90488" y="744538"/>
            <a:ext cx="6619875" cy="3724275"/>
          </a:xfrm>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0759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16354E-6974-4833-AB87-3220A0835E84}"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96439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So lets go straight to "how do I do the one thing I want to do with any compute API". This is of course "running some piece of code on the device to do parallel computation"</a:t>
            </a:r>
          </a:p>
          <a:p>
            <a:r>
              <a:rPr lang="en-US">
                <a:ea typeface="ＭＳ Ｐゴシック"/>
                <a:cs typeface="Calibri"/>
              </a:rPr>
              <a:t>Just so we are on the same page I am talking about what you would achieve by writing a kernel function in Cuda. </a:t>
            </a:r>
          </a:p>
          <a:p>
            <a:endParaRPr lang="en-US">
              <a:cs typeface="Calibri"/>
            </a:endParaRPr>
          </a:p>
          <a:p>
            <a:r>
              <a:rPr lang="en-US">
                <a:ea typeface="ＭＳ Ｐゴシック"/>
                <a:cs typeface="Calibri"/>
              </a:rPr>
              <a:t>In </a:t>
            </a:r>
            <a:r>
              <a:rPr lang="en-US" err="1">
                <a:ea typeface="ＭＳ Ｐゴシック"/>
                <a:cs typeface="Calibri"/>
              </a:rPr>
              <a:t>vulkan</a:t>
            </a:r>
            <a:r>
              <a:rPr lang="en-US">
                <a:ea typeface="ＭＳ Ｐゴシック"/>
                <a:cs typeface="Calibri"/>
              </a:rPr>
              <a:t> there is no compiler integration for the API. What I mean by this is that Cuda is an extension of C++ that requires the Cuda compiler to work. Vulkan is a system library exposed by a simple header file. </a:t>
            </a:r>
            <a:endParaRPr lang="en-US">
              <a:cs typeface="Calibri"/>
            </a:endParaRPr>
          </a:p>
          <a:p>
            <a:r>
              <a:rPr lang="en-US">
                <a:ea typeface="ＭＳ Ｐゴシック"/>
                <a:cs typeface="Calibri"/>
              </a:rPr>
              <a:t>This means it is language agnostic (you can write </a:t>
            </a:r>
            <a:r>
              <a:rPr lang="en-US" err="1">
                <a:ea typeface="ＭＳ Ｐゴシック"/>
                <a:cs typeface="Calibri"/>
              </a:rPr>
              <a:t>vulkan</a:t>
            </a:r>
            <a:r>
              <a:rPr lang="en-US">
                <a:ea typeface="ＭＳ Ｐゴシック"/>
                <a:cs typeface="Calibri"/>
              </a:rPr>
              <a:t> code in any language that can communicate with C). It also means that we can expect there to be some more work and less "magic". </a:t>
            </a:r>
            <a:endParaRPr lang="en-US">
              <a:cs typeface="Calibri"/>
            </a:endParaRPr>
          </a:p>
          <a:p>
            <a:endParaRPr lang="en-US">
              <a:cs typeface="Calibri"/>
            </a:endParaRPr>
          </a:p>
          <a:p>
            <a:r>
              <a:rPr lang="en-US">
                <a:ea typeface="ＭＳ Ｐゴシック"/>
                <a:cs typeface="Calibri"/>
              </a:rPr>
              <a:t>So what a kernel function equivalent is a </a:t>
            </a:r>
            <a:r>
              <a:rPr lang="en-US" err="1">
                <a:ea typeface="ＭＳ Ｐゴシック"/>
                <a:cs typeface="Calibri"/>
              </a:rPr>
              <a:t>vulkan</a:t>
            </a:r>
            <a:r>
              <a:rPr lang="en-US">
                <a:ea typeface="ＭＳ Ｐゴシック"/>
                <a:cs typeface="Calibri"/>
              </a:rPr>
              <a:t> pipeline constructed based on some loaded </a:t>
            </a:r>
            <a:r>
              <a:rPr lang="en-US" err="1">
                <a:ea typeface="ＭＳ Ｐゴシック"/>
                <a:cs typeface="Calibri"/>
              </a:rPr>
              <a:t>spirv</a:t>
            </a:r>
            <a:r>
              <a:rPr lang="en-US">
                <a:ea typeface="ＭＳ Ｐゴシック"/>
                <a:cs typeface="Calibri"/>
              </a:rPr>
              <a:t>. That might not mean much to you yet so I will try to go into what that means. </a:t>
            </a: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52</a:t>
            </a:fld>
            <a:endParaRPr lang="en-US" altLang="en-US"/>
          </a:p>
        </p:txBody>
      </p:sp>
    </p:spTree>
    <p:extLst>
      <p:ext uri="{BB962C8B-B14F-4D97-AF65-F5344CB8AC3E}">
        <p14:creationId xmlns:p14="http://schemas.microsoft.com/office/powerpoint/2010/main" val="8220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why are we in </a:t>
            </a:r>
            <a:r>
              <a:rPr lang="en-US" i="1">
                <a:cs typeface="Calibri"/>
              </a:rPr>
              <a:t>Trondheim</a:t>
            </a:r>
            <a:r>
              <a:rPr lang="en-US">
                <a:cs typeface="Calibri"/>
              </a:rPr>
              <a:t> of all places?</a:t>
            </a:r>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a:p>
        </p:txBody>
      </p:sp>
    </p:spTree>
    <p:extLst>
      <p:ext uri="{BB962C8B-B14F-4D97-AF65-F5344CB8AC3E}">
        <p14:creationId xmlns:p14="http://schemas.microsoft.com/office/powerpoint/2010/main" val="1945226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SPIRV stands for standard portable intermediate representation. </a:t>
            </a:r>
          </a:p>
          <a:p>
            <a:r>
              <a:rPr lang="en-US">
                <a:ea typeface="ＭＳ Ｐゴシック"/>
                <a:cs typeface="Calibri"/>
              </a:rPr>
              <a:t>You can think of it as a common language to express device programs or "shaders" on across vendors. </a:t>
            </a:r>
          </a:p>
          <a:p>
            <a:r>
              <a:rPr lang="en-US">
                <a:ea typeface="ＭＳ Ｐゴシック"/>
                <a:cs typeface="Calibri"/>
              </a:rPr>
              <a:t>It’s a binary format and as you can see on the diagram there are many ways of producing </a:t>
            </a:r>
            <a:r>
              <a:rPr lang="en-US" err="1">
                <a:ea typeface="ＭＳ Ｐゴシック"/>
                <a:cs typeface="Calibri"/>
              </a:rPr>
              <a:t>spriv</a:t>
            </a:r>
            <a:r>
              <a:rPr lang="en-US">
                <a:ea typeface="ＭＳ Ｐゴシック"/>
                <a:cs typeface="Calibri"/>
              </a:rPr>
              <a:t> binaries.</a:t>
            </a:r>
            <a:endParaRPr lang="en-US"/>
          </a:p>
          <a:p>
            <a:r>
              <a:rPr lang="en-US">
                <a:ea typeface="ＭＳ Ｐゴシック"/>
                <a:cs typeface="Calibri"/>
              </a:rPr>
              <a:t>Since </a:t>
            </a:r>
            <a:r>
              <a:rPr lang="en-US" err="1">
                <a:ea typeface="ＭＳ Ｐゴシック"/>
                <a:cs typeface="Calibri"/>
              </a:rPr>
              <a:t>vulkan</a:t>
            </a:r>
            <a:r>
              <a:rPr lang="en-US">
                <a:ea typeface="ＭＳ Ｐゴシック"/>
                <a:cs typeface="Calibri"/>
              </a:rPr>
              <a:t> just loads this intermediate representation the actual device programs can be written in any language that has a compiler that supports SPIRV as a target. This includes, but are not limited to </a:t>
            </a:r>
            <a:r>
              <a:rPr lang="en-US" err="1">
                <a:ea typeface="ＭＳ Ｐゴシック"/>
                <a:cs typeface="Calibri"/>
              </a:rPr>
              <a:t>c++</a:t>
            </a:r>
            <a:r>
              <a:rPr lang="en-US">
                <a:ea typeface="ＭＳ Ｐゴシック"/>
                <a:cs typeface="Calibri"/>
              </a:rPr>
              <a:t>, c, </a:t>
            </a:r>
            <a:r>
              <a:rPr lang="en-US" err="1">
                <a:ea typeface="ＭＳ Ｐゴシック"/>
                <a:cs typeface="Calibri"/>
              </a:rPr>
              <a:t>glsl</a:t>
            </a:r>
            <a:r>
              <a:rPr lang="en-US">
                <a:ea typeface="ＭＳ Ｐゴシック"/>
                <a:cs typeface="Calibri"/>
              </a:rPr>
              <a:t>, </a:t>
            </a:r>
            <a:r>
              <a:rPr lang="en-US" err="1">
                <a:ea typeface="ＭＳ Ｐゴシック"/>
                <a:cs typeface="Calibri"/>
              </a:rPr>
              <a:t>hlsl</a:t>
            </a:r>
            <a:r>
              <a:rPr lang="en-US">
                <a:ea typeface="ＭＳ Ｐゴシック"/>
                <a:cs typeface="Calibri"/>
              </a:rPr>
              <a:t> and rust. </a:t>
            </a:r>
          </a:p>
          <a:p>
            <a:endParaRPr lang="en-US">
              <a:cs typeface="Calibri"/>
            </a:endParaRPr>
          </a:p>
          <a:p>
            <a:r>
              <a:rPr lang="en-US">
                <a:ea typeface="ＭＳ Ｐゴシック"/>
                <a:cs typeface="Calibri"/>
              </a:rPr>
              <a:t>So to make it clear. You need to write a program for the GPU (usually called shader). You then should probably set up in your build system something that will compiler your program or programs and move then to a predefined folder that your host binary can access and load it from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53</a:t>
            </a:fld>
            <a:endParaRPr lang="en-US" altLang="en-US"/>
          </a:p>
        </p:txBody>
      </p:sp>
    </p:spTree>
    <p:extLst>
      <p:ext uri="{BB962C8B-B14F-4D97-AF65-F5344CB8AC3E}">
        <p14:creationId xmlns:p14="http://schemas.microsoft.com/office/powerpoint/2010/main" val="2587844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To execute the </a:t>
            </a:r>
            <a:r>
              <a:rPr lang="en-US" err="1">
                <a:ea typeface="ＭＳ Ｐゴシック"/>
                <a:cs typeface="Calibri"/>
              </a:rPr>
              <a:t>spirv</a:t>
            </a:r>
            <a:r>
              <a:rPr lang="en-US">
                <a:ea typeface="ＭＳ Ｐゴシック"/>
                <a:cs typeface="Calibri"/>
              </a:rPr>
              <a:t> code we must first construct a </a:t>
            </a:r>
            <a:r>
              <a:rPr lang="en-US" err="1">
                <a:ea typeface="ＭＳ Ｐゴシック"/>
                <a:cs typeface="Calibri"/>
              </a:rPr>
              <a:t>vulkan</a:t>
            </a:r>
            <a:r>
              <a:rPr lang="en-US">
                <a:ea typeface="ＭＳ Ｐゴシック"/>
                <a:cs typeface="Calibri"/>
              </a:rPr>
              <a:t> pipeline. </a:t>
            </a:r>
          </a:p>
          <a:p>
            <a:endParaRPr lang="en-US">
              <a:cs typeface="Calibri"/>
            </a:endParaRPr>
          </a:p>
          <a:p>
            <a:r>
              <a:rPr lang="en-US">
                <a:ea typeface="ＭＳ Ｐゴシック"/>
                <a:cs typeface="Calibri"/>
              </a:rPr>
              <a:t>*Go through the pseudo code*</a:t>
            </a:r>
            <a:br>
              <a:rPr lang="en-US">
                <a:ea typeface="ＭＳ Ｐゴシック"/>
                <a:cs typeface="+mn-lt"/>
              </a:rPr>
            </a:br>
            <a:endParaRPr lang="en-US">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56</a:t>
            </a:fld>
            <a:endParaRPr lang="en-US" altLang="en-US"/>
          </a:p>
        </p:txBody>
      </p:sp>
    </p:spTree>
    <p:extLst>
      <p:ext uri="{BB962C8B-B14F-4D97-AF65-F5344CB8AC3E}">
        <p14:creationId xmlns:p14="http://schemas.microsoft.com/office/powerpoint/2010/main" val="202081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Note the similarity between the </a:t>
            </a:r>
            <a:r>
              <a:rPr lang="en-US" err="1">
                <a:ea typeface="Calibri"/>
                <a:cs typeface="Calibri"/>
              </a:rPr>
              <a:t>cmd</a:t>
            </a:r>
            <a:r>
              <a:rPr lang="en-US">
                <a:ea typeface="Calibri"/>
                <a:cs typeface="Calibri"/>
              </a:rPr>
              <a:t> dispatch and calling a kernel function in </a:t>
            </a:r>
            <a:r>
              <a:rPr lang="en-US" err="1">
                <a:ea typeface="Calibri"/>
                <a:cs typeface="Calibri"/>
              </a:rPr>
              <a:t>cuda</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58</a:t>
            </a:fld>
            <a:endParaRPr lang="en-US" altLang="en-US"/>
          </a:p>
        </p:txBody>
      </p:sp>
    </p:spTree>
    <p:extLst>
      <p:ext uri="{BB962C8B-B14F-4D97-AF65-F5344CB8AC3E}">
        <p14:creationId xmlns:p14="http://schemas.microsoft.com/office/powerpoint/2010/main" val="657837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 types of barriers. In this example we use a buffer memory barrier. </a:t>
            </a:r>
            <a:endParaRPr lang="en-US"/>
          </a:p>
          <a:p>
            <a:r>
              <a:rPr lang="en-US">
                <a:ea typeface="Calibri"/>
                <a:cs typeface="Calibri"/>
              </a:rPr>
              <a:t>There is also normal memory barrier which specify global memory usage, and image memory barrier which specify image barriers.</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60</a:t>
            </a:fld>
            <a:endParaRPr lang="en-US" altLang="en-US"/>
          </a:p>
        </p:txBody>
      </p:sp>
    </p:spTree>
    <p:extLst>
      <p:ext uri="{BB962C8B-B14F-4D97-AF65-F5344CB8AC3E}">
        <p14:creationId xmlns:p14="http://schemas.microsoft.com/office/powerpoint/2010/main" val="1013232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to discuss the implication of device only memory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65</a:t>
            </a:fld>
            <a:endParaRPr lang="en-US" altLang="en-US"/>
          </a:p>
        </p:txBody>
      </p:sp>
    </p:spTree>
    <p:extLst>
      <p:ext uri="{BB962C8B-B14F-4D97-AF65-F5344CB8AC3E}">
        <p14:creationId xmlns:p14="http://schemas.microsoft.com/office/powerpoint/2010/main" val="18687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05C9441-A8DE-47DD-9547-726461C6869D}" type="slidenum">
              <a:rPr lang="en-GB" smtClean="0"/>
              <a:pPr/>
              <a:t>67</a:t>
            </a:fld>
            <a:endParaRPr lang="en-GB"/>
          </a:p>
        </p:txBody>
      </p:sp>
      <p:sp>
        <p:nvSpPr>
          <p:cNvPr id="38915" name="Rectangle 2"/>
          <p:cNvSpPr>
            <a:spLocks noGrp="1" noRot="1" noChangeAspect="1" noChangeArrowheads="1" noTextEdit="1"/>
          </p:cNvSpPr>
          <p:nvPr>
            <p:ph type="sldImg"/>
          </p:nvPr>
        </p:nvSpPr>
        <p:spPr>
          <a:xfrm>
            <a:off x="90488" y="744538"/>
            <a:ext cx="6619875" cy="3724275"/>
          </a:xfrm>
          <a:ln/>
        </p:spPr>
      </p:sp>
      <p:sp>
        <p:nvSpPr>
          <p:cNvPr id="38916" name="Rectangle 3"/>
          <p:cNvSpPr>
            <a:spLocks noGrp="1" noChangeArrowheads="1"/>
          </p:cNvSpPr>
          <p:nvPr>
            <p:ph type="body" idx="1"/>
          </p:nvPr>
        </p:nvSpPr>
        <p:spPr>
          <a:noFill/>
          <a:ln/>
        </p:spPr>
        <p:txBody>
          <a:bodyPr/>
          <a:lstStyle/>
          <a:p>
            <a:pPr eaLnBrk="1" hangingPunct="1"/>
            <a:r>
              <a:rPr lang="en-US">
                <a:ea typeface="ＭＳ Ｐゴシック"/>
                <a:cs typeface="Calibri"/>
              </a:rPr>
              <a:t>Cuda is a AP</a:t>
            </a:r>
            <a:endParaRPr lang="en-US"/>
          </a:p>
        </p:txBody>
      </p:sp>
    </p:spTree>
    <p:extLst>
      <p:ext uri="{BB962C8B-B14F-4D97-AF65-F5344CB8AC3E}">
        <p14:creationId xmlns:p14="http://schemas.microsoft.com/office/powerpoint/2010/main" val="1826964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will first do a quick </a:t>
            </a:r>
            <a:r>
              <a:rPr lang="en-US" dirty="0" err="1">
                <a:ea typeface="Calibri"/>
                <a:cs typeface="Calibri"/>
              </a:rPr>
              <a:t>runthrough</a:t>
            </a:r>
            <a:r>
              <a:rPr lang="en-US" dirty="0">
                <a:ea typeface="Calibri"/>
                <a:cs typeface="Calibri"/>
              </a:rPr>
              <a:t> of the CPU architecture that you have learned about this semester, as it is a good reference point for going into the GPU architecture.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6</a:t>
            </a:fld>
            <a:endParaRPr lang="en-US" altLang="en-US"/>
          </a:p>
        </p:txBody>
      </p:sp>
    </p:spTree>
    <p:extLst>
      <p:ext uri="{BB962C8B-B14F-4D97-AF65-F5344CB8AC3E}">
        <p14:creationId xmlns:p14="http://schemas.microsoft.com/office/powerpoint/2010/main" val="4001958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CPUs generally solve low thread count problems, typically around 4-8 threads in a phone/laptop, certainly not in the hundreds</a:t>
            </a:r>
          </a:p>
          <a:p>
            <a:r>
              <a:rPr lang="en-US" dirty="0">
                <a:ea typeface="Calibri"/>
                <a:cs typeface="Calibri"/>
              </a:rPr>
              <a:t>Latency sensitive workloads, control flow, interoperation between threads, if you want to make your browser faster you need to make the threads run faster</a:t>
            </a:r>
          </a:p>
          <a:p>
            <a:r>
              <a:rPr lang="en-US" dirty="0">
                <a:ea typeface="Calibri"/>
                <a:cs typeface="Calibri"/>
              </a:rPr>
              <a:t>Add more logic to make the few threads run faster</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7</a:t>
            </a:fld>
            <a:endParaRPr lang="en-US" altLang="en-US"/>
          </a:p>
        </p:txBody>
      </p:sp>
    </p:spTree>
    <p:extLst>
      <p:ext uri="{BB962C8B-B14F-4D97-AF65-F5344CB8AC3E}">
        <p14:creationId xmlns:p14="http://schemas.microsoft.com/office/powerpoint/2010/main" val="216262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must-haves of the processor: instruction fetch, registers for storing values. Read at start of pipeline, do some processing, write back</a:t>
            </a:r>
          </a:p>
          <a:p>
            <a:r>
              <a:rPr lang="en-US">
                <a:ea typeface="Calibri"/>
                <a:cs typeface="Calibri"/>
              </a:rPr>
              <a:t>Problem: Getting from read to write takes multiple cycles, depends on hardware, 5-10 cycles not uncommon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8</a:t>
            </a:fld>
            <a:endParaRPr lang="en-US" altLang="en-US"/>
          </a:p>
        </p:txBody>
      </p:sp>
    </p:spTree>
    <p:extLst>
      <p:ext uri="{BB962C8B-B14F-4D97-AF65-F5344CB8AC3E}">
        <p14:creationId xmlns:p14="http://schemas.microsoft.com/office/powerpoint/2010/main" val="406603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First optimization: Don't want to wait for write and read, add register forwarding. Faster but more wiring</a:t>
            </a:r>
          </a:p>
          <a:p>
            <a:r>
              <a:rPr lang="en-US">
                <a:ea typeface="Calibri"/>
                <a:cs typeface="Calibri"/>
              </a:rPr>
              <a:t>Second: Software is "branchy", don't want to wait for the actual check so instead try to predict, might have to undo though</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9</a:t>
            </a:fld>
            <a:endParaRPr lang="en-US" altLang="en-US"/>
          </a:p>
        </p:txBody>
      </p:sp>
    </p:spTree>
    <p:extLst>
      <p:ext uri="{BB962C8B-B14F-4D97-AF65-F5344CB8AC3E}">
        <p14:creationId xmlns:p14="http://schemas.microsoft.com/office/powerpoint/2010/main" val="69907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Might go super-scalar: Not enough with one pipeline, add more. However ISA is single-threaded, need hardware to figure out how to parallelize</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a:pPr>
                <a:defRPr/>
              </a:pPr>
              <a:t>10</a:t>
            </a:fld>
            <a:endParaRPr lang="en-US" altLang="en-US"/>
          </a:p>
        </p:txBody>
      </p:sp>
    </p:spTree>
    <p:extLst>
      <p:ext uri="{BB962C8B-B14F-4D97-AF65-F5344CB8AC3E}">
        <p14:creationId xmlns:p14="http://schemas.microsoft.com/office/powerpoint/2010/main" val="499665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1.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2A4FA427-EB3E-3449-943F-CB3DAB3EB8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15928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299D77-EA97-CE42-9CAA-4C84832F26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56230" y="0"/>
            <a:ext cx="6835769" cy="6858000"/>
          </a:xfrm>
          <a:prstGeom prst="rect">
            <a:avLst/>
          </a:prstGeom>
        </p:spPr>
      </p:pic>
      <p:sp>
        <p:nvSpPr>
          <p:cNvPr id="12" name="TextBox 20">
            <a:extLst>
              <a:ext uri="{FF2B5EF4-FFF2-40B4-BE49-F238E27FC236}">
                <a16:creationId xmlns:a16="http://schemas.microsoft.com/office/drawing/2014/main" id="{CC996240-7E12-F548-AD0D-F8FB96331F4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5" name="Title 1">
            <a:extLst>
              <a:ext uri="{FF2B5EF4-FFF2-40B4-BE49-F238E27FC236}">
                <a16:creationId xmlns:a16="http://schemas.microsoft.com/office/drawing/2014/main" id="{F6334779-F2E3-2947-AB96-C7B474D6B14C}"/>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6" name="Subtitle 2">
            <a:extLst>
              <a:ext uri="{FF2B5EF4-FFF2-40B4-BE49-F238E27FC236}">
                <a16:creationId xmlns:a16="http://schemas.microsoft.com/office/drawing/2014/main" id="{1060ECE6-53F5-A24F-86B7-E2939773DD3D}"/>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7" name="Picture 16" descr="A picture containing building, drawing&#10;&#10;Description automatically generated">
            <a:extLst>
              <a:ext uri="{FF2B5EF4-FFF2-40B4-BE49-F238E27FC236}">
                <a16:creationId xmlns:a16="http://schemas.microsoft.com/office/drawing/2014/main" id="{475B06F1-14B8-6B48-A594-FDB96BCF41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241137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6_Section Divider slide">
    <p:bg>
      <p:bgPr>
        <a:solidFill>
          <a:schemeClr val="accent5"/>
        </a:solidFill>
        <a:effectLst/>
      </p:bgPr>
    </p:bg>
    <p:spTree>
      <p:nvGrpSpPr>
        <p:cNvPr id="1" name=""/>
        <p:cNvGrpSpPr/>
        <p:nvPr/>
      </p:nvGrpSpPr>
      <p:grpSpPr>
        <a:xfrm>
          <a:off x="0" y="0"/>
          <a:ext cx="0" cy="0"/>
          <a:chOff x="0" y="0"/>
          <a:chExt cx="0" cy="0"/>
        </a:xfrm>
      </p:grpSpPr>
      <p:sp>
        <p:nvSpPr>
          <p:cNvPr id="8" name="TextBox 20">
            <a:extLst>
              <a:ext uri="{FF2B5EF4-FFF2-40B4-BE49-F238E27FC236}">
                <a16:creationId xmlns:a16="http://schemas.microsoft.com/office/drawing/2014/main" id="{C897E447-8D49-F64E-96E2-E84DFE56298C}"/>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A06FA327-5400-394E-B4AE-123F66979F94}"/>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32154D4-1182-DC4A-B9F9-3D973CBC84AB}"/>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E6B164D8-593E-4E49-A224-1AA496608B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pic>
        <p:nvPicPr>
          <p:cNvPr id="7" name="Graphic 6">
            <a:extLst>
              <a:ext uri="{FF2B5EF4-FFF2-40B4-BE49-F238E27FC236}">
                <a16:creationId xmlns:a16="http://schemas.microsoft.com/office/drawing/2014/main" id="{D07803EC-F0AE-DC4A-A429-41D8DD50D7E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356230" y="0"/>
            <a:ext cx="6835769" cy="6857999"/>
          </a:xfrm>
          <a:prstGeom prst="rect">
            <a:avLst/>
          </a:prstGeom>
        </p:spPr>
      </p:pic>
    </p:spTree>
    <p:extLst>
      <p:ext uri="{BB962C8B-B14F-4D97-AF65-F5344CB8AC3E}">
        <p14:creationId xmlns:p14="http://schemas.microsoft.com/office/powerpoint/2010/main" val="286009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1CA647C-0297-2248-9EC4-C59D9E7C3946}"/>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12" name="TextBox 20">
            <a:extLst>
              <a:ext uri="{FF2B5EF4-FFF2-40B4-BE49-F238E27FC236}">
                <a16:creationId xmlns:a16="http://schemas.microsoft.com/office/drawing/2014/main" id="{714AEDC0-A33B-F940-A840-6EE803459E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F460B914-698E-8E44-851B-26EF10C37B73}"/>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139BE0C-30D8-5E4A-AADA-9C76A8138DEF}"/>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A64E8E06-C0AC-F149-A17F-960EB7414B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122879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321ADCF-9532-6E4F-9169-2B103CECC5D5}"/>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pic>
        <p:nvPicPr>
          <p:cNvPr id="8" name="Picture 7" descr="A picture containing building, drawing&#10;&#10;Description automatically generated">
            <a:extLst>
              <a:ext uri="{FF2B5EF4-FFF2-40B4-BE49-F238E27FC236}">
                <a16:creationId xmlns:a16="http://schemas.microsoft.com/office/drawing/2014/main" id="{92C6B5BA-D902-3D48-BDB2-127DD90164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
        <p:nvSpPr>
          <p:cNvPr id="12" name="TextBox 20">
            <a:extLst>
              <a:ext uri="{FF2B5EF4-FFF2-40B4-BE49-F238E27FC236}">
                <a16:creationId xmlns:a16="http://schemas.microsoft.com/office/drawing/2014/main" id="{CC996240-7E12-F548-AD0D-F8FB96331F4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5" name="Title 1">
            <a:extLst>
              <a:ext uri="{FF2B5EF4-FFF2-40B4-BE49-F238E27FC236}">
                <a16:creationId xmlns:a16="http://schemas.microsoft.com/office/drawing/2014/main" id="{F6334779-F2E3-2947-AB96-C7B474D6B14C}"/>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6" name="Subtitle 2">
            <a:extLst>
              <a:ext uri="{FF2B5EF4-FFF2-40B4-BE49-F238E27FC236}">
                <a16:creationId xmlns:a16="http://schemas.microsoft.com/office/drawing/2014/main" id="{1060ECE6-53F5-A24F-86B7-E2939773DD3D}"/>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Tree>
    <p:extLst>
      <p:ext uri="{BB962C8B-B14F-4D97-AF65-F5344CB8AC3E}">
        <p14:creationId xmlns:p14="http://schemas.microsoft.com/office/powerpoint/2010/main" val="49345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accent5"/>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04AF1EA-FE1C-3F4A-A7A0-4F551C29E8E9}"/>
              </a:ext>
            </a:extLst>
          </p:cNvPr>
          <p:cNvPicPr>
            <a:picLocks noChangeAspect="1"/>
          </p:cNvPicPr>
          <p:nvPr userDrawn="1"/>
        </p:nvPicPr>
        <p:blipFill>
          <a:blip r:embed="rId2" cstate="email">
            <a:alphaModFix amt="4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8" name="TextBox 20">
            <a:extLst>
              <a:ext uri="{FF2B5EF4-FFF2-40B4-BE49-F238E27FC236}">
                <a16:creationId xmlns:a16="http://schemas.microsoft.com/office/drawing/2014/main" id="{C897E447-8D49-F64E-96E2-E84DFE56298C}"/>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A06FA327-5400-394E-B4AE-123F66979F94}"/>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32154D4-1182-DC4A-B9F9-3D973CBC84AB}"/>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E6B164D8-593E-4E49-A224-1AA496608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51349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Divider slid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F3C97BB-9939-B347-8FA3-7462E2FE43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6230" y="0"/>
            <a:ext cx="6835770" cy="6858000"/>
          </a:xfrm>
          <a:prstGeom prst="rect">
            <a:avLst/>
          </a:prstGeom>
        </p:spPr>
      </p:pic>
      <p:sp>
        <p:nvSpPr>
          <p:cNvPr id="12" name="TextBox 20">
            <a:extLst>
              <a:ext uri="{FF2B5EF4-FFF2-40B4-BE49-F238E27FC236}">
                <a16:creationId xmlns:a16="http://schemas.microsoft.com/office/drawing/2014/main" id="{714AEDC0-A33B-F940-A840-6EE803459E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F460B914-698E-8E44-851B-26EF10C37B73}"/>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139BE0C-30D8-5E4A-AADA-9C76A8138DEF}"/>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A64E8E06-C0AC-F149-A17F-960EB7414B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411678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299D77-EA97-CE42-9CAA-4C84832F26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6230" y="0"/>
            <a:ext cx="6835770" cy="6858000"/>
          </a:xfrm>
          <a:prstGeom prst="rect">
            <a:avLst/>
          </a:prstGeom>
        </p:spPr>
      </p:pic>
      <p:sp>
        <p:nvSpPr>
          <p:cNvPr id="12" name="TextBox 20">
            <a:extLst>
              <a:ext uri="{FF2B5EF4-FFF2-40B4-BE49-F238E27FC236}">
                <a16:creationId xmlns:a16="http://schemas.microsoft.com/office/drawing/2014/main" id="{CC996240-7E12-F548-AD0D-F8FB96331F4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5" name="Title 1">
            <a:extLst>
              <a:ext uri="{FF2B5EF4-FFF2-40B4-BE49-F238E27FC236}">
                <a16:creationId xmlns:a16="http://schemas.microsoft.com/office/drawing/2014/main" id="{F6334779-F2E3-2947-AB96-C7B474D6B14C}"/>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6" name="Subtitle 2">
            <a:extLst>
              <a:ext uri="{FF2B5EF4-FFF2-40B4-BE49-F238E27FC236}">
                <a16:creationId xmlns:a16="http://schemas.microsoft.com/office/drawing/2014/main" id="{1060ECE6-53F5-A24F-86B7-E2939773DD3D}"/>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7" name="Picture 16" descr="A picture containing building, drawing&#10;&#10;Description automatically generated">
            <a:extLst>
              <a:ext uri="{FF2B5EF4-FFF2-40B4-BE49-F238E27FC236}">
                <a16:creationId xmlns:a16="http://schemas.microsoft.com/office/drawing/2014/main" id="{475B06F1-14B8-6B48-A594-FDB96BCF41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131372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sp>
        <p:nvSpPr>
          <p:cNvPr id="8" name="TextBox 20">
            <a:extLst>
              <a:ext uri="{FF2B5EF4-FFF2-40B4-BE49-F238E27FC236}">
                <a16:creationId xmlns:a16="http://schemas.microsoft.com/office/drawing/2014/main" id="{C897E447-8D49-F64E-96E2-E84DFE56298C}"/>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A06FA327-5400-394E-B4AE-123F66979F94}"/>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32154D4-1182-DC4A-B9F9-3D973CBC84AB}"/>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E6B164D8-593E-4E49-A224-1AA496608B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pic>
        <p:nvPicPr>
          <p:cNvPr id="7" name="Graphic 6">
            <a:extLst>
              <a:ext uri="{FF2B5EF4-FFF2-40B4-BE49-F238E27FC236}">
                <a16:creationId xmlns:a16="http://schemas.microsoft.com/office/drawing/2014/main" id="{D07803EC-F0AE-DC4A-A429-41D8DD50D7E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356230" y="0"/>
            <a:ext cx="6835769" cy="6858000"/>
          </a:xfrm>
          <a:prstGeom prst="rect">
            <a:avLst/>
          </a:prstGeom>
        </p:spPr>
      </p:pic>
    </p:spTree>
    <p:extLst>
      <p:ext uri="{BB962C8B-B14F-4D97-AF65-F5344CB8AC3E}">
        <p14:creationId xmlns:p14="http://schemas.microsoft.com/office/powerpoint/2010/main" val="726041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2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2" name="TextBox 20">
            <a:extLst>
              <a:ext uri="{FF2B5EF4-FFF2-40B4-BE49-F238E27FC236}">
                <a16:creationId xmlns:a16="http://schemas.microsoft.com/office/drawing/2014/main" id="{714AEDC0-A33B-F940-A840-6EE803459E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F460B914-698E-8E44-851B-26EF10C37B73}"/>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139BE0C-30D8-5E4A-AADA-9C76A8138DEF}"/>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A64E8E06-C0AC-F149-A17F-960EB7414B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154478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2" name="TextBox 20">
            <a:extLst>
              <a:ext uri="{FF2B5EF4-FFF2-40B4-BE49-F238E27FC236}">
                <a16:creationId xmlns:a16="http://schemas.microsoft.com/office/drawing/2014/main" id="{CC996240-7E12-F548-AD0D-F8FB96331F4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5" name="Title 1">
            <a:extLst>
              <a:ext uri="{FF2B5EF4-FFF2-40B4-BE49-F238E27FC236}">
                <a16:creationId xmlns:a16="http://schemas.microsoft.com/office/drawing/2014/main" id="{F6334779-F2E3-2947-AB96-C7B474D6B14C}"/>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6" name="Subtitle 2">
            <a:extLst>
              <a:ext uri="{FF2B5EF4-FFF2-40B4-BE49-F238E27FC236}">
                <a16:creationId xmlns:a16="http://schemas.microsoft.com/office/drawing/2014/main" id="{1060ECE6-53F5-A24F-86B7-E2939773DD3D}"/>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7" name="Picture 16" descr="A picture containing building, drawing&#10;&#10;Description automatically generated">
            <a:extLst>
              <a:ext uri="{FF2B5EF4-FFF2-40B4-BE49-F238E27FC236}">
                <a16:creationId xmlns:a16="http://schemas.microsoft.com/office/drawing/2014/main" id="{475B06F1-14B8-6B48-A594-FDB96BCF41B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31171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39" y="5980"/>
            <a:ext cx="12192000" cy="6858000"/>
          </a:xfrm>
          <a:prstGeom prst="rect">
            <a:avLst/>
          </a:prstGeom>
        </p:spPr>
      </p:pic>
      <p:sp>
        <p:nvSpPr>
          <p:cNvPr id="11" name="Freeform 10">
            <a:extLst>
              <a:ext uri="{FF2B5EF4-FFF2-40B4-BE49-F238E27FC236}">
                <a16:creationId xmlns:a16="http://schemas.microsoft.com/office/drawing/2014/main" id="{449CDA4C-9E15-534E-84B0-83C4633EA098}"/>
              </a:ext>
            </a:extLst>
          </p:cNvPr>
          <p:cNvSpPr/>
          <p:nvPr userDrawn="1"/>
        </p:nvSpPr>
        <p:spPr>
          <a:xfrm>
            <a:off x="0" y="5715"/>
            <a:ext cx="9725190" cy="6858265"/>
          </a:xfrm>
          <a:custGeom>
            <a:avLst/>
            <a:gdLst>
              <a:gd name="connsiteX0" fmla="*/ 4304371 w 9779619"/>
              <a:gd name="connsiteY0" fmla="*/ 0 h 6891453"/>
              <a:gd name="connsiteX1" fmla="*/ 0 w 9779619"/>
              <a:gd name="connsiteY1" fmla="*/ 0 h 6891453"/>
              <a:gd name="connsiteX2" fmla="*/ 0 w 9779619"/>
              <a:gd name="connsiteY2" fmla="*/ 6891453 h 6891453"/>
              <a:gd name="connsiteX3" fmla="*/ 8352263 w 9779619"/>
              <a:gd name="connsiteY3" fmla="*/ 6891453 h 6891453"/>
              <a:gd name="connsiteX4" fmla="*/ 9779619 w 9779619"/>
              <a:gd name="connsiteY4" fmla="*/ 5475249 h 6891453"/>
              <a:gd name="connsiteX5" fmla="*/ 4304371 w 9779619"/>
              <a:gd name="connsiteY5" fmla="*/ 0 h 6891453"/>
              <a:gd name="connsiteX0" fmla="*/ 4304371 w 9779619"/>
              <a:gd name="connsiteY0" fmla="*/ 0 h 6891453"/>
              <a:gd name="connsiteX1" fmla="*/ 0 w 9779619"/>
              <a:gd name="connsiteY1" fmla="*/ 0 h 6891453"/>
              <a:gd name="connsiteX2" fmla="*/ 0 w 9779619"/>
              <a:gd name="connsiteY2" fmla="*/ 6891453 h 6891453"/>
              <a:gd name="connsiteX3" fmla="*/ 8363415 w 9779619"/>
              <a:gd name="connsiteY3" fmla="*/ 6880302 h 6891453"/>
              <a:gd name="connsiteX4" fmla="*/ 9779619 w 9779619"/>
              <a:gd name="connsiteY4" fmla="*/ 5475249 h 6891453"/>
              <a:gd name="connsiteX5" fmla="*/ 4304371 w 9779619"/>
              <a:gd name="connsiteY5" fmla="*/ 0 h 6891453"/>
              <a:gd name="connsiteX0" fmla="*/ 4304371 w 9779619"/>
              <a:gd name="connsiteY0" fmla="*/ 0 h 6891453"/>
              <a:gd name="connsiteX1" fmla="*/ 0 w 9779619"/>
              <a:gd name="connsiteY1" fmla="*/ 0 h 6891453"/>
              <a:gd name="connsiteX2" fmla="*/ 0 w 9779619"/>
              <a:gd name="connsiteY2" fmla="*/ 6891453 h 6891453"/>
              <a:gd name="connsiteX3" fmla="*/ 8363415 w 9779619"/>
              <a:gd name="connsiteY3" fmla="*/ 6880302 h 6891453"/>
              <a:gd name="connsiteX4" fmla="*/ 9779619 w 9779619"/>
              <a:gd name="connsiteY4" fmla="*/ 5475249 h 6891453"/>
              <a:gd name="connsiteX5" fmla="*/ 4304371 w 9779619"/>
              <a:gd name="connsiteY5" fmla="*/ 0 h 6891453"/>
              <a:gd name="connsiteX0" fmla="*/ 4304371 w 9779619"/>
              <a:gd name="connsiteY0" fmla="*/ 0 h 6880302"/>
              <a:gd name="connsiteX1" fmla="*/ 0 w 9779619"/>
              <a:gd name="connsiteY1" fmla="*/ 0 h 6880302"/>
              <a:gd name="connsiteX2" fmla="*/ 0 w 9779619"/>
              <a:gd name="connsiteY2" fmla="*/ 6857999 h 6880302"/>
              <a:gd name="connsiteX3" fmla="*/ 8363415 w 9779619"/>
              <a:gd name="connsiteY3" fmla="*/ 6880302 h 6880302"/>
              <a:gd name="connsiteX4" fmla="*/ 9779619 w 9779619"/>
              <a:gd name="connsiteY4" fmla="*/ 5475249 h 6880302"/>
              <a:gd name="connsiteX5" fmla="*/ 4304371 w 9779619"/>
              <a:gd name="connsiteY5" fmla="*/ 0 h 6880302"/>
              <a:gd name="connsiteX0" fmla="*/ 4304371 w 9779619"/>
              <a:gd name="connsiteY0" fmla="*/ 0 h 6869151"/>
              <a:gd name="connsiteX1" fmla="*/ 0 w 9779619"/>
              <a:gd name="connsiteY1" fmla="*/ 0 h 6869151"/>
              <a:gd name="connsiteX2" fmla="*/ 0 w 9779619"/>
              <a:gd name="connsiteY2" fmla="*/ 6857999 h 6869151"/>
              <a:gd name="connsiteX3" fmla="*/ 8385718 w 9779619"/>
              <a:gd name="connsiteY3" fmla="*/ 6869151 h 6869151"/>
              <a:gd name="connsiteX4" fmla="*/ 9779619 w 9779619"/>
              <a:gd name="connsiteY4" fmla="*/ 5475249 h 6869151"/>
              <a:gd name="connsiteX5" fmla="*/ 4304371 w 9779619"/>
              <a:gd name="connsiteY5" fmla="*/ 0 h 6869151"/>
              <a:gd name="connsiteX0" fmla="*/ 4304371 w 9779619"/>
              <a:gd name="connsiteY0" fmla="*/ 0 h 6869151"/>
              <a:gd name="connsiteX1" fmla="*/ 0 w 9779619"/>
              <a:gd name="connsiteY1" fmla="*/ 0 h 6869151"/>
              <a:gd name="connsiteX2" fmla="*/ 0 w 9779619"/>
              <a:gd name="connsiteY2" fmla="*/ 6857999 h 6869151"/>
              <a:gd name="connsiteX3" fmla="*/ 8353061 w 9779619"/>
              <a:gd name="connsiteY3" fmla="*/ 6869151 h 6869151"/>
              <a:gd name="connsiteX4" fmla="*/ 9779619 w 9779619"/>
              <a:gd name="connsiteY4" fmla="*/ 5475249 h 6869151"/>
              <a:gd name="connsiteX5" fmla="*/ 4304371 w 9779619"/>
              <a:gd name="connsiteY5" fmla="*/ 0 h 6869151"/>
              <a:gd name="connsiteX0" fmla="*/ 4304371 w 9725190"/>
              <a:gd name="connsiteY0" fmla="*/ 0 h 6869151"/>
              <a:gd name="connsiteX1" fmla="*/ 0 w 9725190"/>
              <a:gd name="connsiteY1" fmla="*/ 0 h 6869151"/>
              <a:gd name="connsiteX2" fmla="*/ 0 w 9725190"/>
              <a:gd name="connsiteY2" fmla="*/ 6857999 h 6869151"/>
              <a:gd name="connsiteX3" fmla="*/ 8353061 w 9725190"/>
              <a:gd name="connsiteY3" fmla="*/ 6869151 h 6869151"/>
              <a:gd name="connsiteX4" fmla="*/ 9725190 w 9725190"/>
              <a:gd name="connsiteY4" fmla="*/ 5464363 h 6869151"/>
              <a:gd name="connsiteX5" fmla="*/ 4304371 w 9725190"/>
              <a:gd name="connsiteY5" fmla="*/ 0 h 6869151"/>
              <a:gd name="connsiteX0" fmla="*/ 4304371 w 9725190"/>
              <a:gd name="connsiteY0" fmla="*/ 0 h 6858265"/>
              <a:gd name="connsiteX1" fmla="*/ 0 w 9725190"/>
              <a:gd name="connsiteY1" fmla="*/ 0 h 6858265"/>
              <a:gd name="connsiteX2" fmla="*/ 0 w 9725190"/>
              <a:gd name="connsiteY2" fmla="*/ 6857999 h 6858265"/>
              <a:gd name="connsiteX3" fmla="*/ 8320404 w 9725190"/>
              <a:gd name="connsiteY3" fmla="*/ 6858265 h 6858265"/>
              <a:gd name="connsiteX4" fmla="*/ 9725190 w 9725190"/>
              <a:gd name="connsiteY4" fmla="*/ 5464363 h 6858265"/>
              <a:gd name="connsiteX5" fmla="*/ 4304371 w 9725190"/>
              <a:gd name="connsiteY5" fmla="*/ 0 h 68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5190" h="6858265">
                <a:moveTo>
                  <a:pt x="4304371" y="0"/>
                </a:moveTo>
                <a:lnTo>
                  <a:pt x="0" y="0"/>
                </a:lnTo>
                <a:lnTo>
                  <a:pt x="0" y="6857999"/>
                </a:lnTo>
                <a:lnTo>
                  <a:pt x="8320404" y="6858265"/>
                </a:lnTo>
                <a:lnTo>
                  <a:pt x="9725190" y="5464363"/>
                </a:lnTo>
                <a:lnTo>
                  <a:pt x="4304371" y="0"/>
                </a:lnTo>
                <a:close/>
              </a:path>
            </a:pathLst>
          </a:cu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building, drawing&#10;&#10;Description automatically generated">
            <a:extLst>
              <a:ext uri="{FF2B5EF4-FFF2-40B4-BE49-F238E27FC236}">
                <a16:creationId xmlns:a16="http://schemas.microsoft.com/office/drawing/2014/main" id="{F195BE92-34F5-3546-A596-20D07A139B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378931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4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a:blip r:embed="rId2" cstate="email">
            <a:alphaModFix amt="4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8" name="TextBox 20">
            <a:extLst>
              <a:ext uri="{FF2B5EF4-FFF2-40B4-BE49-F238E27FC236}">
                <a16:creationId xmlns:a16="http://schemas.microsoft.com/office/drawing/2014/main" id="{C897E447-8D49-F64E-96E2-E84DFE56298C}"/>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A06FA327-5400-394E-B4AE-123F66979F94}"/>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32154D4-1182-DC4A-B9F9-3D973CBC84AB}"/>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E6B164D8-593E-4E49-A224-1AA496608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147809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a:t>Click to Edit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a:t>Click to edit text styles with Top Level Bullet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text styles</a:t>
            </a:r>
          </a:p>
        </p:txBody>
      </p:sp>
      <p:sp>
        <p:nvSpPr>
          <p:cNvPr id="7" name="Text Placeholder 2"/>
          <p:cNvSpPr>
            <a:spLocks noGrp="1"/>
          </p:cNvSpPr>
          <p:nvPr>
            <p:ph idx="1" hasCustomPrompt="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750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a:t>Click to edit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4" name="Content Placeholder 3"/>
          <p:cNvSpPr>
            <a:spLocks noGrp="1"/>
          </p:cNvSpPr>
          <p:nvPr>
            <p:ph sz="quarter" idx="19" hasCustomPrompt="1"/>
          </p:nvPr>
        </p:nvSpPr>
        <p:spPr>
          <a:xfrm>
            <a:off x="477587" y="2202443"/>
            <a:ext cx="5347480" cy="3933245"/>
          </a:xfrm>
        </p:spPr>
        <p:txBody>
          <a:bodyPr/>
          <a:lstStyle>
            <a:lvl1pPr marL="342900" indent="-342900" algn="l">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gn="l">
              <a:lnSpc>
                <a:spcPct val="100000"/>
              </a:lnSpc>
              <a:spcAft>
                <a:spcPts val="0"/>
              </a:spcAft>
              <a:buClr>
                <a:schemeClr val="accent1"/>
              </a:buClr>
              <a:defRPr>
                <a:solidFill>
                  <a:srgbClr val="333E48"/>
                </a:solidFill>
              </a:defRPr>
            </a:lvl2pPr>
            <a:lvl3pPr marL="947103" algn="l">
              <a:lnSpc>
                <a:spcPct val="100000"/>
              </a:lnSpc>
              <a:spcAft>
                <a:spcPts val="0"/>
              </a:spcAft>
              <a:buClr>
                <a:schemeClr val="accent1"/>
              </a:buClr>
              <a:defRPr>
                <a:solidFill>
                  <a:srgbClr val="333E48"/>
                </a:solidFill>
              </a:defRPr>
            </a:lvl3pPr>
            <a:lvl4pPr marL="1293178" indent="-173038" algn="l">
              <a:lnSpc>
                <a:spcPct val="100000"/>
              </a:lnSpc>
              <a:spcAft>
                <a:spcPts val="0"/>
              </a:spcAft>
              <a:buClr>
                <a:schemeClr val="accent1"/>
              </a:buClr>
              <a:buFont typeface="Arial" charset="0"/>
              <a:buChar char="•"/>
              <a:defRPr>
                <a:solidFill>
                  <a:srgbClr val="333E48"/>
                </a:solidFill>
              </a:defRPr>
            </a:lvl4pPr>
            <a:lvl5pPr marL="1518603" algn="l">
              <a:lnSpc>
                <a:spcPct val="100000"/>
              </a:lnSpc>
              <a:spcAft>
                <a:spcPts val="0"/>
              </a:spcAft>
              <a:buClr>
                <a:schemeClr val="accent1"/>
              </a:buClr>
              <a:defRPr>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a:t>Click to Edit Title Style</a:t>
            </a:r>
          </a:p>
        </p:txBody>
      </p:sp>
      <p:sp>
        <p:nvSpPr>
          <p:cNvPr id="44" name="Text Placeholder 43"/>
          <p:cNvSpPr>
            <a:spLocks noGrp="1"/>
          </p:cNvSpPr>
          <p:nvPr userDrawn="1">
            <p:ph type="body" sz="quarter" idx="13" hasCustomPrompt="1"/>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text styles</a:t>
            </a:r>
          </a:p>
        </p:txBody>
      </p:sp>
      <p:sp>
        <p:nvSpPr>
          <p:cNvPr id="7" name="Text Placeholder 2"/>
          <p:cNvSpPr>
            <a:spLocks noGrp="1"/>
          </p:cNvSpPr>
          <p:nvPr userDrawn="1">
            <p:ph idx="1" hasCustomPrompt="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13" name="Text Placeholder 2"/>
          <p:cNvSpPr>
            <a:spLocks noGrp="1"/>
          </p:cNvSpPr>
          <p:nvPr userDrawn="1">
            <p:ph idx="17" hasCustomPrompt="1"/>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text styles</a:t>
            </a:r>
          </a:p>
          <a:p>
            <a:pPr lvl="1"/>
            <a:r>
              <a:rPr lang="en-US"/>
              <a:t>Second level</a:t>
            </a:r>
          </a:p>
        </p:txBody>
      </p:sp>
      <p:sp>
        <p:nvSpPr>
          <p:cNvPr id="14" name="Text Placeholder 2"/>
          <p:cNvSpPr>
            <a:spLocks noGrp="1"/>
          </p:cNvSpPr>
          <p:nvPr userDrawn="1">
            <p:ph idx="18" hasCustomPrompt="1"/>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text styles</a:t>
            </a:r>
          </a:p>
        </p:txBody>
      </p:sp>
      <p:sp>
        <p:nvSpPr>
          <p:cNvPr id="9" name="Content Placeholder 8"/>
          <p:cNvSpPr>
            <a:spLocks noGrp="1"/>
          </p:cNvSpPr>
          <p:nvPr>
            <p:ph sz="quarter" idx="21" hasCustomPrompt="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a:t>Click to edit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hasCustomPrompt="1"/>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hasCustomPrompt="1"/>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text styles</a:t>
            </a:r>
          </a:p>
        </p:txBody>
      </p:sp>
      <p:sp>
        <p:nvSpPr>
          <p:cNvPr id="18" name="Text Placeholder 2"/>
          <p:cNvSpPr>
            <a:spLocks noGrp="1"/>
          </p:cNvSpPr>
          <p:nvPr>
            <p:ph idx="1" hasCustomPrompt="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text styles</a:t>
            </a:r>
          </a:p>
          <a:p>
            <a:pPr lvl="1"/>
            <a:r>
              <a:rPr lang="en-US"/>
              <a:t>Second level</a:t>
            </a:r>
          </a:p>
        </p:txBody>
      </p:sp>
      <p:sp>
        <p:nvSpPr>
          <p:cNvPr id="7" name="Content Placeholder 3"/>
          <p:cNvSpPr>
            <a:spLocks noGrp="1"/>
          </p:cNvSpPr>
          <p:nvPr>
            <p:ph sz="quarter" idx="21" hasCustomPrompt="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999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text styles</a:t>
            </a:r>
          </a:p>
        </p:txBody>
      </p:sp>
      <p:sp>
        <p:nvSpPr>
          <p:cNvPr id="6" name="Content Placeholder 5"/>
          <p:cNvSpPr>
            <a:spLocks noGrp="1"/>
          </p:cNvSpPr>
          <p:nvPr>
            <p:ph sz="quarter" idx="15" hasCustomPrompt="1"/>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text styles</a:t>
            </a:r>
          </a:p>
          <a:p>
            <a:pPr lvl="1"/>
            <a:r>
              <a:rPr lang="en-US"/>
              <a:t>Second level</a:t>
            </a:r>
          </a:p>
        </p:txBody>
      </p:sp>
      <p:sp>
        <p:nvSpPr>
          <p:cNvPr id="8" name="Content Placeholder 3"/>
          <p:cNvSpPr>
            <a:spLocks noGrp="1"/>
          </p:cNvSpPr>
          <p:nvPr>
            <p:ph sz="quarter" idx="21" hasCustomPrompt="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94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nb-NO" noProof="0"/>
              <a:t>Klikk på ikonet for å legge til et bilde</a:t>
            </a:r>
            <a:endParaRPr lang="en-US" noProof="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nb-NO" noProof="0"/>
              <a:t>Klikk på ikonet for å legge til et bilde</a:t>
            </a:r>
            <a:endParaRPr lang="en-US" noProof="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nb-NO" noProof="0"/>
              <a:t>Klikk på ikonet for å legge til et bilde</a:t>
            </a:r>
            <a:endParaRPr lang="en-US" noProof="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nb-NO" noProof="0"/>
              <a:t>Klikk på ikonet for å legge til et bilde</a:t>
            </a:r>
            <a:endParaRPr lang="en-US" noProof="0"/>
          </a:p>
        </p:txBody>
      </p:sp>
      <p:sp>
        <p:nvSpPr>
          <p:cNvPr id="14" name="Text Placeholder 7"/>
          <p:cNvSpPr>
            <a:spLocks noGrp="1"/>
          </p:cNvSpPr>
          <p:nvPr>
            <p:ph type="body" sz="quarter" idx="21" hasCustomPrompt="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p:cNvSpPr>
            <a:spLocks noGrp="1"/>
          </p:cNvSpPr>
          <p:nvPr>
            <p:ph type="body" sz="quarter" idx="22" hasCustomPrompt="1"/>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Tx/>
              <a:buBlip>
                <a:blip r:embed="rId2">
                  <a:extLst>
                    <a:ext uri="{96DAC541-7B7A-43D3-8B79-37D633B846F1}">
                      <asvg:svgBlip xmlns:asvg="http://schemas.microsoft.com/office/drawing/2016/SVG/main" r:embed="rId3"/>
                    </a:ext>
                  </a:extLst>
                </a:blip>
              </a:buBlip>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44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a:t>Click to Edit Title Style</a:t>
            </a:r>
          </a:p>
        </p:txBody>
      </p:sp>
      <p:sp>
        <p:nvSpPr>
          <p:cNvPr id="44" name="Text Placeholder 43"/>
          <p:cNvSpPr>
            <a:spLocks noGrp="1"/>
          </p:cNvSpPr>
          <p:nvPr>
            <p:ph type="body" sz="quarter" idx="13" hasCustomPrompt="1"/>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text styles</a:t>
            </a:r>
          </a:p>
        </p:txBody>
      </p:sp>
      <p:sp>
        <p:nvSpPr>
          <p:cNvPr id="7" name="Text Placeholder 2"/>
          <p:cNvSpPr>
            <a:spLocks noGrp="1"/>
          </p:cNvSpPr>
          <p:nvPr>
            <p:ph idx="1" hasCustomPrompt="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Tx/>
              <a:buBlip>
                <a:blip r:embed="rId2">
                  <a:extLst>
                    <a:ext uri="{96DAC541-7B7A-43D3-8B79-37D633B846F1}">
                      <asvg:svgBlip xmlns:asvg="http://schemas.microsoft.com/office/drawing/2016/SVG/main" r:embed="rId3"/>
                    </a:ext>
                  </a:extLst>
                </a:blip>
              </a:buBlip>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nb-NO" noProof="0"/>
              <a:t>Klikk på ikonet for å legge til et bilde</a:t>
            </a:r>
            <a:endParaRPr lang="en-US" noProof="0"/>
          </a:p>
        </p:txBody>
      </p:sp>
    </p:spTree>
    <p:extLst>
      <p:ext uri="{BB962C8B-B14F-4D97-AF65-F5344CB8AC3E}">
        <p14:creationId xmlns:p14="http://schemas.microsoft.com/office/powerpoint/2010/main" val="158421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3E0F26C2-13FB-254B-AE0E-BD5BE35F4E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4145874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a:t>Click to Edit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nb-NO" noProof="0"/>
              <a:t>Klikk ikonet for å legge til en tabell</a:t>
            </a:r>
            <a:endParaRPr lang="en-US" noProof="0"/>
          </a:p>
        </p:txBody>
      </p:sp>
    </p:spTree>
    <p:extLst>
      <p:ext uri="{BB962C8B-B14F-4D97-AF65-F5344CB8AC3E}">
        <p14:creationId xmlns:p14="http://schemas.microsoft.com/office/powerpoint/2010/main" val="77512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5898A6C-DE95-7141-81A3-94C7240F86C4}"/>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12" name="TextBox 20">
            <a:extLst>
              <a:ext uri="{FF2B5EF4-FFF2-40B4-BE49-F238E27FC236}">
                <a16:creationId xmlns:a16="http://schemas.microsoft.com/office/drawing/2014/main" id="{F0FB5E03-A74E-CC42-A7DF-71D20DBF224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pic>
        <p:nvPicPr>
          <p:cNvPr id="14" name="Picture 13" descr="A picture containing building, drawing&#10;&#10;Description automatically generated">
            <a:extLst>
              <a:ext uri="{FF2B5EF4-FFF2-40B4-BE49-F238E27FC236}">
                <a16:creationId xmlns:a16="http://schemas.microsoft.com/office/drawing/2014/main" id="{D4A0DA91-CFBB-E84D-B787-D16C79C726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
        <p:nvSpPr>
          <p:cNvPr id="7" name="Rectangle 6">
            <a:extLst>
              <a:ext uri="{FF2B5EF4-FFF2-40B4-BE49-F238E27FC236}">
                <a16:creationId xmlns:a16="http://schemas.microsoft.com/office/drawing/2014/main" id="{A70C8C98-8540-F243-A7E5-72B42C482D10}"/>
              </a:ext>
            </a:extLst>
          </p:cNvPr>
          <p:cNvSpPr>
            <a:spLocks noChangeArrowheads="1"/>
          </p:cNvSpPr>
          <p:nvPr userDrawn="1"/>
        </p:nvSpPr>
        <p:spPr bwMode="auto">
          <a:xfrm>
            <a:off x="6670505" y="611557"/>
            <a:ext cx="4655186"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a:solidFill>
                  <a:schemeClr val="bg1"/>
                </a:solidFill>
              </a:rPr>
              <a:t>Thank You</a:t>
            </a:r>
          </a:p>
          <a:p>
            <a:pPr algn="r">
              <a:defRPr/>
            </a:pPr>
            <a:r>
              <a:rPr lang="en-US" altLang="en-US" sz="2800" err="1">
                <a:solidFill>
                  <a:schemeClr val="bg1"/>
                </a:solidFill>
              </a:rPr>
              <a:t>Danke</a:t>
            </a:r>
            <a:endParaRPr lang="en-US" altLang="en-US" sz="2800">
              <a:solidFill>
                <a:schemeClr val="bg1"/>
              </a:solidFill>
            </a:endParaRPr>
          </a:p>
          <a:p>
            <a:pPr algn="r">
              <a:defRPr/>
            </a:pPr>
            <a:r>
              <a:rPr lang="en-US" altLang="en-US" sz="2800">
                <a:solidFill>
                  <a:schemeClr val="bg1"/>
                </a:solidFill>
              </a:rPr>
              <a:t>Gracias</a:t>
            </a:r>
            <a:br>
              <a:rPr lang="en-US" altLang="en-US" sz="2800">
                <a:solidFill>
                  <a:schemeClr val="bg1"/>
                </a:solidFill>
              </a:rPr>
            </a:br>
            <a:r>
              <a:rPr lang="en-US" altLang="en-US" sz="2800" err="1">
                <a:solidFill>
                  <a:schemeClr val="bg1"/>
                </a:solidFill>
              </a:rPr>
              <a:t>Grazie</a:t>
            </a:r>
            <a:endParaRPr lang="en-US" altLang="en-US" sz="2800">
              <a:solidFill>
                <a:schemeClr val="bg1"/>
              </a:solidFill>
            </a:endParaRPr>
          </a:p>
          <a:p>
            <a:pPr algn="r">
              <a:defRPr/>
            </a:pPr>
            <a:r>
              <a:rPr lang="en-US" altLang="en-US" sz="2800" err="1">
                <a:solidFill>
                  <a:schemeClr val="bg1"/>
                </a:solidFill>
              </a:rPr>
              <a:t>谢谢</a:t>
            </a:r>
            <a:endParaRPr lang="en-US" altLang="en-US" sz="2800">
              <a:solidFill>
                <a:schemeClr val="bg1"/>
              </a:solidFill>
            </a:endParaRPr>
          </a:p>
          <a:p>
            <a:pPr algn="r">
              <a:defRPr/>
            </a:pPr>
            <a:r>
              <a:rPr lang="en-US" altLang="en-US" sz="2800" err="1">
                <a:solidFill>
                  <a:schemeClr val="bg1"/>
                </a:solidFill>
              </a:rPr>
              <a:t>ありがとう</a:t>
            </a:r>
            <a:endParaRPr lang="en-US" altLang="en-US" sz="2800">
              <a:solidFill>
                <a:schemeClr val="bg1"/>
              </a:solidFill>
            </a:endParaRPr>
          </a:p>
          <a:p>
            <a:pPr algn="r">
              <a:defRPr/>
            </a:pPr>
            <a:r>
              <a:rPr lang="en-US" altLang="en-US" sz="2800">
                <a:solidFill>
                  <a:schemeClr val="bg1"/>
                </a:solidFill>
              </a:rPr>
              <a:t>Asante</a:t>
            </a:r>
          </a:p>
          <a:p>
            <a:pPr algn="r">
              <a:defRPr/>
            </a:pPr>
            <a:r>
              <a:rPr lang="en-US" altLang="en-US" sz="2800">
                <a:solidFill>
                  <a:schemeClr val="bg1"/>
                </a:solidFill>
              </a:rPr>
              <a:t>Merci</a:t>
            </a:r>
          </a:p>
          <a:p>
            <a:pPr algn="r">
              <a:defRPr/>
            </a:pPr>
            <a:r>
              <a:rPr lang="en-US" altLang="en-US" sz="2800" err="1">
                <a:solidFill>
                  <a:schemeClr val="bg1"/>
                </a:solidFill>
              </a:rPr>
              <a:t>감사합니다</a:t>
            </a:r>
            <a:endParaRPr lang="en-US" altLang="en-US" sz="2800">
              <a:solidFill>
                <a:schemeClr val="bg1"/>
              </a:solidFill>
            </a:endParaRPr>
          </a:p>
          <a:p>
            <a:pPr algn="r">
              <a:defRPr/>
            </a:pPr>
            <a:r>
              <a:rPr lang="en-US" altLang="en-US" sz="2800" err="1">
                <a:solidFill>
                  <a:schemeClr val="bg1"/>
                </a:solidFill>
              </a:rPr>
              <a:t>धन्यवाद</a:t>
            </a:r>
            <a:endParaRPr lang="en-US" altLang="en-US" sz="280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a:solidFill>
                  <a:schemeClr val="bg1"/>
                </a:solidFill>
              </a:rPr>
              <a:t>Kiitos</a:t>
            </a:r>
          </a:p>
          <a:p>
            <a:pPr algn="r">
              <a:defRPr/>
            </a:pPr>
            <a:r>
              <a:rPr lang="ar-SA" sz="2800" kern="1200">
                <a:solidFill>
                  <a:schemeClr val="bg1"/>
                </a:solidFill>
                <a:latin typeface="Calibri" charset="0"/>
                <a:ea typeface="ＭＳ Ｐゴシック" charset="-128"/>
                <a:cs typeface="+mn-cs"/>
              </a:rPr>
              <a:t>شكرًا</a:t>
            </a:r>
            <a:endParaRPr lang="en-GB" sz="2800" kern="1200">
              <a:solidFill>
                <a:schemeClr val="bg1"/>
              </a:solidFill>
              <a:latin typeface="Calibri" charset="0"/>
              <a:ea typeface="ＭＳ Ｐゴシック" charset="-128"/>
              <a:cs typeface="+mn-cs"/>
            </a:endParaRPr>
          </a:p>
          <a:p>
            <a:pPr algn="r">
              <a:defRPr/>
            </a:pPr>
            <a:r>
              <a:rPr lang="as-IN" altLang="en-US" sz="2800">
                <a:solidFill>
                  <a:schemeClr val="bg1"/>
                </a:solidFill>
              </a:rPr>
              <a:t>ধন্যবাদ</a:t>
            </a:r>
            <a:br>
              <a:rPr lang="en-US" altLang="en-US" sz="2800">
                <a:solidFill>
                  <a:schemeClr val="bg1"/>
                </a:solidFill>
              </a:rPr>
            </a:br>
            <a:r>
              <a:rPr lang="he-IL" altLang="en-US" sz="2800">
                <a:solidFill>
                  <a:schemeClr val="bg1"/>
                </a:solidFill>
              </a:rPr>
              <a:t>תודה</a:t>
            </a:r>
            <a:endParaRPr lang="en-US" altLang="en-US" sz="280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B9A38E-B1CF-844E-A9DE-275B3C0661E3}"/>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1" name="TextBox 20">
            <a:extLst>
              <a:ext uri="{FF2B5EF4-FFF2-40B4-BE49-F238E27FC236}">
                <a16:creationId xmlns:a16="http://schemas.microsoft.com/office/drawing/2014/main" id="{F030D40D-9192-8244-AA65-C3087C63755D}"/>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2" name="Rectangle 11">
            <a:extLst>
              <a:ext uri="{FF2B5EF4-FFF2-40B4-BE49-F238E27FC236}">
                <a16:creationId xmlns:a16="http://schemas.microsoft.com/office/drawing/2014/main" id="{FECB3C99-415B-874B-A7EA-B639F6D828BE}"/>
              </a:ext>
            </a:extLst>
          </p:cNvPr>
          <p:cNvSpPr>
            <a:spLocks noChangeArrowheads="1"/>
          </p:cNvSpPr>
          <p:nvPr userDrawn="1"/>
        </p:nvSpPr>
        <p:spPr bwMode="auto">
          <a:xfrm>
            <a:off x="6670505" y="611557"/>
            <a:ext cx="4655186"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a:solidFill>
                  <a:schemeClr val="bg1"/>
                </a:solidFill>
              </a:rPr>
              <a:t>Thank You</a:t>
            </a:r>
          </a:p>
          <a:p>
            <a:pPr algn="r">
              <a:defRPr/>
            </a:pPr>
            <a:r>
              <a:rPr lang="en-US" altLang="en-US" sz="2800" err="1">
                <a:solidFill>
                  <a:schemeClr val="bg1"/>
                </a:solidFill>
              </a:rPr>
              <a:t>Danke</a:t>
            </a:r>
            <a:endParaRPr lang="en-US" altLang="en-US" sz="2800">
              <a:solidFill>
                <a:schemeClr val="bg1"/>
              </a:solidFill>
            </a:endParaRPr>
          </a:p>
          <a:p>
            <a:pPr algn="r">
              <a:defRPr/>
            </a:pPr>
            <a:r>
              <a:rPr lang="en-US" altLang="en-US" sz="2800">
                <a:solidFill>
                  <a:schemeClr val="bg1"/>
                </a:solidFill>
              </a:rPr>
              <a:t>Gracias</a:t>
            </a:r>
            <a:br>
              <a:rPr lang="en-US" altLang="en-US" sz="2800">
                <a:solidFill>
                  <a:schemeClr val="bg1"/>
                </a:solidFill>
              </a:rPr>
            </a:br>
            <a:r>
              <a:rPr lang="en-US" altLang="en-US" sz="2800" err="1">
                <a:solidFill>
                  <a:schemeClr val="bg1"/>
                </a:solidFill>
              </a:rPr>
              <a:t>Grazie</a:t>
            </a:r>
            <a:endParaRPr lang="en-US" altLang="en-US" sz="2800">
              <a:solidFill>
                <a:schemeClr val="bg1"/>
              </a:solidFill>
            </a:endParaRPr>
          </a:p>
          <a:p>
            <a:pPr algn="r">
              <a:defRPr/>
            </a:pPr>
            <a:r>
              <a:rPr lang="en-US" altLang="en-US" sz="2800" err="1">
                <a:solidFill>
                  <a:schemeClr val="bg1"/>
                </a:solidFill>
              </a:rPr>
              <a:t>谢谢</a:t>
            </a:r>
            <a:endParaRPr lang="en-US" altLang="en-US" sz="2800">
              <a:solidFill>
                <a:schemeClr val="bg1"/>
              </a:solidFill>
            </a:endParaRPr>
          </a:p>
          <a:p>
            <a:pPr algn="r">
              <a:defRPr/>
            </a:pPr>
            <a:r>
              <a:rPr lang="en-US" altLang="en-US" sz="2800" err="1">
                <a:solidFill>
                  <a:schemeClr val="bg1"/>
                </a:solidFill>
              </a:rPr>
              <a:t>ありがとう</a:t>
            </a:r>
            <a:endParaRPr lang="en-US" altLang="en-US" sz="2800">
              <a:solidFill>
                <a:schemeClr val="bg1"/>
              </a:solidFill>
            </a:endParaRPr>
          </a:p>
          <a:p>
            <a:pPr algn="r">
              <a:defRPr/>
            </a:pPr>
            <a:r>
              <a:rPr lang="en-US" altLang="en-US" sz="2800">
                <a:solidFill>
                  <a:schemeClr val="bg1"/>
                </a:solidFill>
              </a:rPr>
              <a:t>Asante</a:t>
            </a:r>
          </a:p>
          <a:p>
            <a:pPr algn="r">
              <a:defRPr/>
            </a:pPr>
            <a:r>
              <a:rPr lang="en-US" altLang="en-US" sz="2800">
                <a:solidFill>
                  <a:schemeClr val="bg1"/>
                </a:solidFill>
              </a:rPr>
              <a:t>Merci</a:t>
            </a:r>
          </a:p>
          <a:p>
            <a:pPr algn="r">
              <a:defRPr/>
            </a:pPr>
            <a:r>
              <a:rPr lang="en-US" altLang="en-US" sz="2800" err="1">
                <a:solidFill>
                  <a:schemeClr val="bg1"/>
                </a:solidFill>
              </a:rPr>
              <a:t>감사합니다</a:t>
            </a:r>
            <a:endParaRPr lang="en-US" altLang="en-US" sz="2800">
              <a:solidFill>
                <a:schemeClr val="bg1"/>
              </a:solidFill>
            </a:endParaRPr>
          </a:p>
          <a:p>
            <a:pPr algn="r">
              <a:defRPr/>
            </a:pPr>
            <a:r>
              <a:rPr lang="en-US" altLang="en-US" sz="2800" err="1">
                <a:solidFill>
                  <a:schemeClr val="bg1"/>
                </a:solidFill>
              </a:rPr>
              <a:t>धन्यवाद</a:t>
            </a:r>
            <a:endParaRPr lang="en-US" altLang="en-US" sz="280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a:solidFill>
                  <a:schemeClr val="bg1"/>
                </a:solidFill>
              </a:rPr>
              <a:t>Kiitos</a:t>
            </a:r>
          </a:p>
          <a:p>
            <a:pPr algn="r">
              <a:defRPr/>
            </a:pPr>
            <a:r>
              <a:rPr lang="ar-SA" sz="2800" kern="1200">
                <a:solidFill>
                  <a:schemeClr val="bg1"/>
                </a:solidFill>
                <a:latin typeface="Calibri" charset="0"/>
                <a:ea typeface="ＭＳ Ｐゴシック" charset="-128"/>
                <a:cs typeface="+mn-cs"/>
              </a:rPr>
              <a:t>شكرًا</a:t>
            </a:r>
            <a:endParaRPr lang="en-GB" sz="2800" kern="1200">
              <a:solidFill>
                <a:schemeClr val="bg1"/>
              </a:solidFill>
              <a:latin typeface="Calibri" charset="0"/>
              <a:ea typeface="ＭＳ Ｐゴシック" charset="-128"/>
              <a:cs typeface="+mn-cs"/>
            </a:endParaRPr>
          </a:p>
          <a:p>
            <a:pPr algn="r">
              <a:defRPr/>
            </a:pPr>
            <a:r>
              <a:rPr lang="as-IN" altLang="en-US" sz="2800">
                <a:solidFill>
                  <a:schemeClr val="bg1"/>
                </a:solidFill>
              </a:rPr>
              <a:t>ধন্যবাদ</a:t>
            </a:r>
            <a:br>
              <a:rPr lang="en-US" altLang="en-US" sz="2800">
                <a:solidFill>
                  <a:schemeClr val="bg1"/>
                </a:solidFill>
              </a:rPr>
            </a:br>
            <a:r>
              <a:rPr lang="he-IL" altLang="en-US" sz="2800">
                <a:solidFill>
                  <a:schemeClr val="bg1"/>
                </a:solidFill>
              </a:rPr>
              <a:t>תודה</a:t>
            </a:r>
            <a:endParaRPr lang="en-US" altLang="en-US" sz="2800">
              <a:solidFill>
                <a:schemeClr val="bg1"/>
              </a:solidFill>
            </a:endParaRPr>
          </a:p>
        </p:txBody>
      </p:sp>
      <p:pic>
        <p:nvPicPr>
          <p:cNvPr id="14" name="Picture 13" descr="A picture containing building, drawing&#10;&#10;Description automatically generated">
            <a:extLst>
              <a:ext uri="{FF2B5EF4-FFF2-40B4-BE49-F238E27FC236}">
                <a16:creationId xmlns:a16="http://schemas.microsoft.com/office/drawing/2014/main" id="{ED28C162-65FD-A34B-9664-413A5D187D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769446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Closing Slide">
    <p:bg>
      <p:bgPr>
        <a:solidFill>
          <a:schemeClr val="accent1"/>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973A747D-17C8-3049-97A8-E7994701ACBB}"/>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12" name="TextBox 20">
            <a:extLst>
              <a:ext uri="{FF2B5EF4-FFF2-40B4-BE49-F238E27FC236}">
                <a16:creationId xmlns:a16="http://schemas.microsoft.com/office/drawing/2014/main" id="{F0FB5E03-A74E-CC42-A7DF-71D20DBF224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pic>
        <p:nvPicPr>
          <p:cNvPr id="14" name="Picture 13" descr="A picture containing building, drawing&#10;&#10;Description automatically generated">
            <a:extLst>
              <a:ext uri="{FF2B5EF4-FFF2-40B4-BE49-F238E27FC236}">
                <a16:creationId xmlns:a16="http://schemas.microsoft.com/office/drawing/2014/main" id="{D4A0DA91-CFBB-E84D-B787-D16C79C726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
        <p:nvSpPr>
          <p:cNvPr id="7" name="Rectangle 6">
            <a:extLst>
              <a:ext uri="{FF2B5EF4-FFF2-40B4-BE49-F238E27FC236}">
                <a16:creationId xmlns:a16="http://schemas.microsoft.com/office/drawing/2014/main" id="{4AEA1C1A-F346-6042-9E15-5DA48B2AAAB4}"/>
              </a:ext>
            </a:extLst>
          </p:cNvPr>
          <p:cNvSpPr>
            <a:spLocks noChangeArrowheads="1"/>
          </p:cNvSpPr>
          <p:nvPr userDrawn="1"/>
        </p:nvSpPr>
        <p:spPr bwMode="auto">
          <a:xfrm>
            <a:off x="6670505" y="611557"/>
            <a:ext cx="4655186"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a:solidFill>
                  <a:schemeClr val="bg1"/>
                </a:solidFill>
              </a:rPr>
              <a:t>Thank You</a:t>
            </a:r>
          </a:p>
          <a:p>
            <a:pPr algn="r">
              <a:defRPr/>
            </a:pPr>
            <a:r>
              <a:rPr lang="en-US" altLang="en-US" sz="2800" err="1">
                <a:solidFill>
                  <a:schemeClr val="bg1"/>
                </a:solidFill>
              </a:rPr>
              <a:t>Danke</a:t>
            </a:r>
            <a:endParaRPr lang="en-US" altLang="en-US" sz="2800">
              <a:solidFill>
                <a:schemeClr val="bg1"/>
              </a:solidFill>
            </a:endParaRPr>
          </a:p>
          <a:p>
            <a:pPr algn="r">
              <a:defRPr/>
            </a:pPr>
            <a:r>
              <a:rPr lang="en-US" altLang="en-US" sz="2800">
                <a:solidFill>
                  <a:schemeClr val="bg1"/>
                </a:solidFill>
              </a:rPr>
              <a:t>Gracias</a:t>
            </a:r>
            <a:br>
              <a:rPr lang="en-US" altLang="en-US" sz="2800">
                <a:solidFill>
                  <a:schemeClr val="bg1"/>
                </a:solidFill>
              </a:rPr>
            </a:br>
            <a:r>
              <a:rPr lang="en-US" altLang="en-US" sz="2800" err="1">
                <a:solidFill>
                  <a:schemeClr val="bg1"/>
                </a:solidFill>
              </a:rPr>
              <a:t>Grazie</a:t>
            </a:r>
            <a:endParaRPr lang="en-US" altLang="en-US" sz="2800">
              <a:solidFill>
                <a:schemeClr val="bg1"/>
              </a:solidFill>
            </a:endParaRPr>
          </a:p>
          <a:p>
            <a:pPr algn="r">
              <a:defRPr/>
            </a:pPr>
            <a:r>
              <a:rPr lang="en-US" altLang="en-US" sz="2800" err="1">
                <a:solidFill>
                  <a:schemeClr val="bg1"/>
                </a:solidFill>
              </a:rPr>
              <a:t>谢谢</a:t>
            </a:r>
            <a:endParaRPr lang="en-US" altLang="en-US" sz="2800">
              <a:solidFill>
                <a:schemeClr val="bg1"/>
              </a:solidFill>
            </a:endParaRPr>
          </a:p>
          <a:p>
            <a:pPr algn="r">
              <a:defRPr/>
            </a:pPr>
            <a:r>
              <a:rPr lang="en-US" altLang="en-US" sz="2800" err="1">
                <a:solidFill>
                  <a:schemeClr val="bg1"/>
                </a:solidFill>
              </a:rPr>
              <a:t>ありがとう</a:t>
            </a:r>
            <a:endParaRPr lang="en-US" altLang="en-US" sz="2800">
              <a:solidFill>
                <a:schemeClr val="bg1"/>
              </a:solidFill>
            </a:endParaRPr>
          </a:p>
          <a:p>
            <a:pPr algn="r">
              <a:defRPr/>
            </a:pPr>
            <a:r>
              <a:rPr lang="en-US" altLang="en-US" sz="2800">
                <a:solidFill>
                  <a:schemeClr val="bg1"/>
                </a:solidFill>
              </a:rPr>
              <a:t>Asante</a:t>
            </a:r>
          </a:p>
          <a:p>
            <a:pPr algn="r">
              <a:defRPr/>
            </a:pPr>
            <a:r>
              <a:rPr lang="en-US" altLang="en-US" sz="2800">
                <a:solidFill>
                  <a:schemeClr val="bg1"/>
                </a:solidFill>
              </a:rPr>
              <a:t>Merci</a:t>
            </a:r>
          </a:p>
          <a:p>
            <a:pPr algn="r">
              <a:defRPr/>
            </a:pPr>
            <a:r>
              <a:rPr lang="en-US" altLang="en-US" sz="2800" err="1">
                <a:solidFill>
                  <a:schemeClr val="bg1"/>
                </a:solidFill>
              </a:rPr>
              <a:t>감사합니다</a:t>
            </a:r>
            <a:endParaRPr lang="en-US" altLang="en-US" sz="2800">
              <a:solidFill>
                <a:schemeClr val="bg1"/>
              </a:solidFill>
            </a:endParaRPr>
          </a:p>
          <a:p>
            <a:pPr algn="r">
              <a:defRPr/>
            </a:pPr>
            <a:r>
              <a:rPr lang="en-US" altLang="en-US" sz="2800" err="1">
                <a:solidFill>
                  <a:schemeClr val="bg1"/>
                </a:solidFill>
              </a:rPr>
              <a:t>धन्यवाद</a:t>
            </a:r>
            <a:endParaRPr lang="en-US" altLang="en-US" sz="280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a:solidFill>
                  <a:schemeClr val="bg1"/>
                </a:solidFill>
              </a:rPr>
              <a:t>Kiitos</a:t>
            </a:r>
          </a:p>
          <a:p>
            <a:pPr algn="r">
              <a:defRPr/>
            </a:pPr>
            <a:r>
              <a:rPr lang="ar-SA" sz="2800" kern="1200">
                <a:solidFill>
                  <a:schemeClr val="bg1"/>
                </a:solidFill>
                <a:latin typeface="Calibri" charset="0"/>
                <a:ea typeface="ＭＳ Ｐゴシック" charset="-128"/>
                <a:cs typeface="+mn-cs"/>
              </a:rPr>
              <a:t>شكرًا</a:t>
            </a:r>
            <a:endParaRPr lang="en-GB" sz="2800" kern="1200">
              <a:solidFill>
                <a:schemeClr val="bg1"/>
              </a:solidFill>
              <a:latin typeface="Calibri" charset="0"/>
              <a:ea typeface="ＭＳ Ｐゴシック" charset="-128"/>
              <a:cs typeface="+mn-cs"/>
            </a:endParaRPr>
          </a:p>
          <a:p>
            <a:pPr algn="r">
              <a:defRPr/>
            </a:pPr>
            <a:r>
              <a:rPr lang="as-IN" altLang="en-US" sz="2800">
                <a:solidFill>
                  <a:schemeClr val="bg1"/>
                </a:solidFill>
              </a:rPr>
              <a:t>ধন্যবাদ</a:t>
            </a:r>
            <a:br>
              <a:rPr lang="en-US" altLang="en-US" sz="2800">
                <a:solidFill>
                  <a:schemeClr val="bg1"/>
                </a:solidFill>
              </a:rPr>
            </a:br>
            <a:r>
              <a:rPr lang="he-IL" altLang="en-US" sz="2800">
                <a:solidFill>
                  <a:schemeClr val="bg1"/>
                </a:solidFill>
              </a:rPr>
              <a:t>תודה</a:t>
            </a:r>
            <a:endParaRPr lang="en-US" altLang="en-US" sz="2800">
              <a:solidFill>
                <a:schemeClr val="bg1"/>
              </a:solidFill>
            </a:endParaRPr>
          </a:p>
        </p:txBody>
      </p:sp>
    </p:spTree>
    <p:extLst>
      <p:ext uri="{BB962C8B-B14F-4D97-AF65-F5344CB8AC3E}">
        <p14:creationId xmlns:p14="http://schemas.microsoft.com/office/powerpoint/2010/main" val="2013577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6_Closing Slide">
    <p:bg>
      <p:bgPr>
        <a:solidFill>
          <a:schemeClr val="accent2"/>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65C8D65D-FA78-7045-8C8F-56DDB114BD06}"/>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11" name="TextBox 20">
            <a:extLst>
              <a:ext uri="{FF2B5EF4-FFF2-40B4-BE49-F238E27FC236}">
                <a16:creationId xmlns:a16="http://schemas.microsoft.com/office/drawing/2014/main" id="{F030D40D-9192-8244-AA65-C3087C63755D}"/>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pic>
        <p:nvPicPr>
          <p:cNvPr id="14" name="Picture 13" descr="A picture containing building, drawing&#10;&#10;Description automatically generated">
            <a:extLst>
              <a:ext uri="{FF2B5EF4-FFF2-40B4-BE49-F238E27FC236}">
                <a16:creationId xmlns:a16="http://schemas.microsoft.com/office/drawing/2014/main" id="{ED28C162-65FD-A34B-9664-413A5D187D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
        <p:nvSpPr>
          <p:cNvPr id="6" name="Rectangle 5">
            <a:extLst>
              <a:ext uri="{FF2B5EF4-FFF2-40B4-BE49-F238E27FC236}">
                <a16:creationId xmlns:a16="http://schemas.microsoft.com/office/drawing/2014/main" id="{0828EB69-B773-9148-BC89-CDC737996A14}"/>
              </a:ext>
            </a:extLst>
          </p:cNvPr>
          <p:cNvSpPr>
            <a:spLocks noChangeArrowheads="1"/>
          </p:cNvSpPr>
          <p:nvPr userDrawn="1"/>
        </p:nvSpPr>
        <p:spPr bwMode="auto">
          <a:xfrm>
            <a:off x="6670505" y="611557"/>
            <a:ext cx="4655186"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a:solidFill>
                  <a:schemeClr val="bg1"/>
                </a:solidFill>
              </a:rPr>
              <a:t>Thank You</a:t>
            </a:r>
          </a:p>
          <a:p>
            <a:pPr algn="r">
              <a:defRPr/>
            </a:pPr>
            <a:r>
              <a:rPr lang="en-US" altLang="en-US" sz="2800" err="1">
                <a:solidFill>
                  <a:schemeClr val="bg1"/>
                </a:solidFill>
              </a:rPr>
              <a:t>Danke</a:t>
            </a:r>
            <a:endParaRPr lang="en-US" altLang="en-US" sz="2800">
              <a:solidFill>
                <a:schemeClr val="bg1"/>
              </a:solidFill>
            </a:endParaRPr>
          </a:p>
          <a:p>
            <a:pPr algn="r">
              <a:defRPr/>
            </a:pPr>
            <a:r>
              <a:rPr lang="en-US" altLang="en-US" sz="2800">
                <a:solidFill>
                  <a:schemeClr val="bg1"/>
                </a:solidFill>
              </a:rPr>
              <a:t>Gracias</a:t>
            </a:r>
            <a:br>
              <a:rPr lang="en-US" altLang="en-US" sz="2800">
                <a:solidFill>
                  <a:schemeClr val="bg1"/>
                </a:solidFill>
              </a:rPr>
            </a:br>
            <a:r>
              <a:rPr lang="en-US" altLang="en-US" sz="2800" err="1">
                <a:solidFill>
                  <a:schemeClr val="bg1"/>
                </a:solidFill>
              </a:rPr>
              <a:t>Grazie</a:t>
            </a:r>
            <a:endParaRPr lang="en-US" altLang="en-US" sz="2800">
              <a:solidFill>
                <a:schemeClr val="bg1"/>
              </a:solidFill>
            </a:endParaRPr>
          </a:p>
          <a:p>
            <a:pPr algn="r">
              <a:defRPr/>
            </a:pPr>
            <a:r>
              <a:rPr lang="en-US" altLang="en-US" sz="2800" err="1">
                <a:solidFill>
                  <a:schemeClr val="bg1"/>
                </a:solidFill>
              </a:rPr>
              <a:t>谢谢</a:t>
            </a:r>
            <a:endParaRPr lang="en-US" altLang="en-US" sz="2800">
              <a:solidFill>
                <a:schemeClr val="bg1"/>
              </a:solidFill>
            </a:endParaRPr>
          </a:p>
          <a:p>
            <a:pPr algn="r">
              <a:defRPr/>
            </a:pPr>
            <a:r>
              <a:rPr lang="en-US" altLang="en-US" sz="2800" err="1">
                <a:solidFill>
                  <a:schemeClr val="bg1"/>
                </a:solidFill>
              </a:rPr>
              <a:t>ありがとう</a:t>
            </a:r>
            <a:endParaRPr lang="en-US" altLang="en-US" sz="2800">
              <a:solidFill>
                <a:schemeClr val="bg1"/>
              </a:solidFill>
            </a:endParaRPr>
          </a:p>
          <a:p>
            <a:pPr algn="r">
              <a:defRPr/>
            </a:pPr>
            <a:r>
              <a:rPr lang="en-US" altLang="en-US" sz="2800">
                <a:solidFill>
                  <a:schemeClr val="bg1"/>
                </a:solidFill>
              </a:rPr>
              <a:t>Asante</a:t>
            </a:r>
          </a:p>
          <a:p>
            <a:pPr algn="r">
              <a:defRPr/>
            </a:pPr>
            <a:r>
              <a:rPr lang="en-US" altLang="en-US" sz="2800">
                <a:solidFill>
                  <a:schemeClr val="bg1"/>
                </a:solidFill>
              </a:rPr>
              <a:t>Merci</a:t>
            </a:r>
          </a:p>
          <a:p>
            <a:pPr algn="r">
              <a:defRPr/>
            </a:pPr>
            <a:r>
              <a:rPr lang="en-US" altLang="en-US" sz="2800" err="1">
                <a:solidFill>
                  <a:schemeClr val="bg1"/>
                </a:solidFill>
              </a:rPr>
              <a:t>감사합니다</a:t>
            </a:r>
            <a:endParaRPr lang="en-US" altLang="en-US" sz="2800">
              <a:solidFill>
                <a:schemeClr val="bg1"/>
              </a:solidFill>
            </a:endParaRPr>
          </a:p>
          <a:p>
            <a:pPr algn="r">
              <a:defRPr/>
            </a:pPr>
            <a:r>
              <a:rPr lang="en-US" altLang="en-US" sz="2800" err="1">
                <a:solidFill>
                  <a:schemeClr val="bg1"/>
                </a:solidFill>
              </a:rPr>
              <a:t>धन्यवाद</a:t>
            </a:r>
            <a:endParaRPr lang="en-US" altLang="en-US" sz="280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a:solidFill>
                  <a:schemeClr val="bg1"/>
                </a:solidFill>
              </a:rPr>
              <a:t>Kiitos</a:t>
            </a:r>
          </a:p>
          <a:p>
            <a:pPr algn="r">
              <a:defRPr/>
            </a:pPr>
            <a:r>
              <a:rPr lang="ar-SA" sz="2800" kern="1200">
                <a:solidFill>
                  <a:schemeClr val="bg1"/>
                </a:solidFill>
                <a:latin typeface="Calibri" charset="0"/>
                <a:ea typeface="ＭＳ Ｐゴシック" charset="-128"/>
                <a:cs typeface="+mn-cs"/>
              </a:rPr>
              <a:t>شكرًا</a:t>
            </a:r>
            <a:endParaRPr lang="en-GB" sz="2800" kern="1200">
              <a:solidFill>
                <a:schemeClr val="bg1"/>
              </a:solidFill>
              <a:latin typeface="Calibri" charset="0"/>
              <a:ea typeface="ＭＳ Ｐゴシック" charset="-128"/>
              <a:cs typeface="+mn-cs"/>
            </a:endParaRPr>
          </a:p>
          <a:p>
            <a:pPr algn="r">
              <a:defRPr/>
            </a:pPr>
            <a:r>
              <a:rPr lang="as-IN" altLang="en-US" sz="2800">
                <a:solidFill>
                  <a:schemeClr val="bg1"/>
                </a:solidFill>
              </a:rPr>
              <a:t>ধন্যবাদ</a:t>
            </a:r>
            <a:br>
              <a:rPr lang="en-US" altLang="en-US" sz="2800">
                <a:solidFill>
                  <a:schemeClr val="bg1"/>
                </a:solidFill>
              </a:rPr>
            </a:br>
            <a:r>
              <a:rPr lang="he-IL" altLang="en-US" sz="2800">
                <a:solidFill>
                  <a:schemeClr val="bg1"/>
                </a:solidFill>
              </a:rPr>
              <a:t>תודה</a:t>
            </a:r>
            <a:endParaRPr lang="en-US" altLang="en-US" sz="2800">
              <a:solidFill>
                <a:schemeClr val="bg1"/>
              </a:solidFill>
            </a:endParaRPr>
          </a:p>
        </p:txBody>
      </p:sp>
    </p:spTree>
    <p:extLst>
      <p:ext uri="{BB962C8B-B14F-4D97-AF65-F5344CB8AC3E}">
        <p14:creationId xmlns:p14="http://schemas.microsoft.com/office/powerpoint/2010/main" val="2810575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48FB55-D5BB-084F-BACF-A07C257E79F9}"/>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6" name="Rectangle 5"/>
          <p:cNvSpPr>
            <a:spLocks noChangeArrowheads="1"/>
          </p:cNvSpPr>
          <p:nvPr userDrawn="1"/>
        </p:nvSpPr>
        <p:spPr bwMode="auto">
          <a:xfrm>
            <a:off x="7078942" y="52051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a:solidFill>
                  <a:schemeClr val="bg1"/>
                </a:solidFill>
              </a:rPr>
            </a:br>
            <a:r>
              <a:rPr lang="en-US" altLang="x-none" sz="1200" err="1">
                <a:solidFill>
                  <a:schemeClr val="bg1"/>
                </a:solidFill>
              </a:rPr>
              <a:t>www.arm.com</a:t>
            </a:r>
            <a:r>
              <a:rPr lang="en-US" altLang="x-none" sz="1200">
                <a:solidFill>
                  <a:schemeClr val="bg1"/>
                </a:solidFill>
              </a:rPr>
              <a:t>/company/policies/trademarks</a:t>
            </a:r>
          </a:p>
        </p:txBody>
      </p:sp>
      <p:sp>
        <p:nvSpPr>
          <p:cNvPr id="11" name="TextBox 20">
            <a:extLst>
              <a:ext uri="{FF2B5EF4-FFF2-40B4-BE49-F238E27FC236}">
                <a16:creationId xmlns:a16="http://schemas.microsoft.com/office/drawing/2014/main" id="{0CA2B303-C077-3849-8B77-22F21C8E65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pic>
        <p:nvPicPr>
          <p:cNvPr id="13" name="Picture 12" descr="A picture containing building, drawing&#10;&#10;Description automatically generated">
            <a:extLst>
              <a:ext uri="{FF2B5EF4-FFF2-40B4-BE49-F238E27FC236}">
                <a16:creationId xmlns:a16="http://schemas.microsoft.com/office/drawing/2014/main" id="{E44746F1-B3D7-0243-8B06-95CC6A201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680716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E22D11-BA56-674C-A7F1-E8B345E827B1}"/>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1" name="TextBox 20">
            <a:extLst>
              <a:ext uri="{FF2B5EF4-FFF2-40B4-BE49-F238E27FC236}">
                <a16:creationId xmlns:a16="http://schemas.microsoft.com/office/drawing/2014/main" id="{69C1E1F5-7D7D-2747-90B1-01699B0AF9A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2" name="Rectangle 11">
            <a:extLst>
              <a:ext uri="{FF2B5EF4-FFF2-40B4-BE49-F238E27FC236}">
                <a16:creationId xmlns:a16="http://schemas.microsoft.com/office/drawing/2014/main" id="{1A47F3DF-159E-2B4A-848E-BCCCF7381043}"/>
              </a:ext>
            </a:extLst>
          </p:cNvPr>
          <p:cNvSpPr>
            <a:spLocks noChangeArrowheads="1"/>
          </p:cNvSpPr>
          <p:nvPr userDrawn="1"/>
        </p:nvSpPr>
        <p:spPr bwMode="auto">
          <a:xfrm>
            <a:off x="7078942" y="52051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a:solidFill>
                  <a:schemeClr val="bg1"/>
                </a:solidFill>
              </a:rPr>
            </a:br>
            <a:r>
              <a:rPr lang="en-US" altLang="x-none" sz="1200" err="1">
                <a:solidFill>
                  <a:schemeClr val="bg1"/>
                </a:solidFill>
              </a:rPr>
              <a:t>www.arm.com</a:t>
            </a:r>
            <a:r>
              <a:rPr lang="en-US" altLang="x-none" sz="1200">
                <a:solidFill>
                  <a:schemeClr val="bg1"/>
                </a:solidFill>
              </a:rPr>
              <a:t>/company/policies/trademarks</a:t>
            </a:r>
          </a:p>
        </p:txBody>
      </p:sp>
      <p:pic>
        <p:nvPicPr>
          <p:cNvPr id="14" name="Picture 13" descr="A picture containing building, drawing&#10;&#10;Description automatically generated">
            <a:extLst>
              <a:ext uri="{FF2B5EF4-FFF2-40B4-BE49-F238E27FC236}">
                <a16:creationId xmlns:a16="http://schemas.microsoft.com/office/drawing/2014/main" id="{0C2CB46F-4F17-004B-85E2-BC55AB449E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2225050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Closing Slide">
    <p:bg>
      <p:bgPr>
        <a:solidFill>
          <a:schemeClr val="accent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B4EA8E-D6CA-DF40-9ADD-CE8408E00D92}"/>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6" name="Rectangle 5"/>
          <p:cNvSpPr>
            <a:spLocks noChangeArrowheads="1"/>
          </p:cNvSpPr>
          <p:nvPr userDrawn="1"/>
        </p:nvSpPr>
        <p:spPr bwMode="auto">
          <a:xfrm>
            <a:off x="7078942" y="52051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a:solidFill>
                  <a:schemeClr val="bg1"/>
                </a:solidFill>
              </a:rPr>
            </a:br>
            <a:r>
              <a:rPr lang="en-US" altLang="x-none" sz="1200" err="1">
                <a:solidFill>
                  <a:schemeClr val="bg1"/>
                </a:solidFill>
              </a:rPr>
              <a:t>www.arm.com</a:t>
            </a:r>
            <a:r>
              <a:rPr lang="en-US" altLang="x-none" sz="1200">
                <a:solidFill>
                  <a:schemeClr val="bg1"/>
                </a:solidFill>
              </a:rPr>
              <a:t>/company/policies/trademarks</a:t>
            </a:r>
          </a:p>
        </p:txBody>
      </p:sp>
      <p:sp>
        <p:nvSpPr>
          <p:cNvPr id="11" name="TextBox 20">
            <a:extLst>
              <a:ext uri="{FF2B5EF4-FFF2-40B4-BE49-F238E27FC236}">
                <a16:creationId xmlns:a16="http://schemas.microsoft.com/office/drawing/2014/main" id="{0CA2B303-C077-3849-8B77-22F21C8E65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pic>
        <p:nvPicPr>
          <p:cNvPr id="13" name="Picture 12" descr="A picture containing building, drawing&#10;&#10;Description automatically generated">
            <a:extLst>
              <a:ext uri="{FF2B5EF4-FFF2-40B4-BE49-F238E27FC236}">
                <a16:creationId xmlns:a16="http://schemas.microsoft.com/office/drawing/2014/main" id="{E44746F1-B3D7-0243-8B06-95CC6A201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257958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losing Slide">
    <p:bg>
      <p:bgPr>
        <a:solidFill>
          <a:schemeClr val="accent2"/>
        </a:solidFill>
        <a:effectLst/>
      </p:bgPr>
    </p:bg>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007A6213-5C36-0A44-890D-F1E1590E8B83}"/>
              </a:ext>
            </a:extLst>
          </p:cNvPr>
          <p:cNvPicPr>
            <a:picLocks noChangeAspect="1"/>
          </p:cNvPicPr>
          <p:nvPr userDrawn="1"/>
        </p:nvPicPr>
        <p:blipFill>
          <a:blip r:embed="rId2" cstate="email">
            <a:alphaModFix amt="25000"/>
            <a:extLst>
              <a:ext uri="{28A0092B-C50C-407E-A947-70E740481C1C}">
                <a14:useLocalDpi xmlns:a14="http://schemas.microsoft.com/office/drawing/2010/main"/>
              </a:ext>
            </a:extLst>
          </a:blip>
          <a:stretch>
            <a:fillRect/>
          </a:stretch>
        </p:blipFill>
        <p:spPr>
          <a:xfrm>
            <a:off x="266700" y="287581"/>
            <a:ext cx="11658600" cy="6341819"/>
          </a:xfrm>
          <a:prstGeom prst="rect">
            <a:avLst/>
          </a:prstGeom>
        </p:spPr>
      </p:pic>
      <p:sp>
        <p:nvSpPr>
          <p:cNvPr id="11" name="TextBox 20">
            <a:extLst>
              <a:ext uri="{FF2B5EF4-FFF2-40B4-BE49-F238E27FC236}">
                <a16:creationId xmlns:a16="http://schemas.microsoft.com/office/drawing/2014/main" id="{69C1E1F5-7D7D-2747-90B1-01699B0AF9A7}"/>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2" name="Rectangle 11">
            <a:extLst>
              <a:ext uri="{FF2B5EF4-FFF2-40B4-BE49-F238E27FC236}">
                <a16:creationId xmlns:a16="http://schemas.microsoft.com/office/drawing/2014/main" id="{1A47F3DF-159E-2B4A-848E-BCCCF7381043}"/>
              </a:ext>
            </a:extLst>
          </p:cNvPr>
          <p:cNvSpPr>
            <a:spLocks noChangeArrowheads="1"/>
          </p:cNvSpPr>
          <p:nvPr userDrawn="1"/>
        </p:nvSpPr>
        <p:spPr bwMode="auto">
          <a:xfrm>
            <a:off x="7078942" y="52051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a:solidFill>
                  <a:schemeClr val="bg1"/>
                </a:solidFill>
              </a:rPr>
            </a:br>
            <a:r>
              <a:rPr lang="en-US" altLang="x-none" sz="1200" err="1">
                <a:solidFill>
                  <a:schemeClr val="bg1"/>
                </a:solidFill>
              </a:rPr>
              <a:t>www.arm.com</a:t>
            </a:r>
            <a:r>
              <a:rPr lang="en-US" altLang="x-none" sz="1200">
                <a:solidFill>
                  <a:schemeClr val="bg1"/>
                </a:solidFill>
              </a:rPr>
              <a:t>/company/policies/trademarks</a:t>
            </a:r>
          </a:p>
        </p:txBody>
      </p:sp>
      <p:pic>
        <p:nvPicPr>
          <p:cNvPr id="14" name="Picture 13" descr="A picture containing building, drawing&#10;&#10;Description automatically generated">
            <a:extLst>
              <a:ext uri="{FF2B5EF4-FFF2-40B4-BE49-F238E27FC236}">
                <a16:creationId xmlns:a16="http://schemas.microsoft.com/office/drawing/2014/main" id="{0C2CB46F-4F17-004B-85E2-BC55AB449E3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03412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1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715"/>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0BEDD4A8-AC94-F043-97D1-13B28A4EA0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27689041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Divider 2 slide">
    <p:bg>
      <p:bgPr>
        <a:solidFill>
          <a:srgbClr val="141128"/>
        </a:solidFill>
        <a:effectLst/>
      </p:bgPr>
    </p:bg>
    <p:spTree>
      <p:nvGrpSpPr>
        <p:cNvPr id="1" name=""/>
        <p:cNvGrpSpPr/>
        <p:nvPr/>
      </p:nvGrpSpPr>
      <p:grpSpPr>
        <a:xfrm>
          <a:off x="0" y="0"/>
          <a:ext cx="0" cy="0"/>
          <a:chOff x="0" y="0"/>
          <a:chExt cx="0" cy="0"/>
        </a:xfrm>
      </p:grpSpPr>
      <p:sp>
        <p:nvSpPr>
          <p:cNvPr id="8" name="TextBox 20">
            <a:extLst>
              <a:ext uri="{FF2B5EF4-FFF2-40B4-BE49-F238E27FC236}">
                <a16:creationId xmlns:a16="http://schemas.microsoft.com/office/drawing/2014/main" id="{C897E447-8D49-F64E-96E2-E84DFE56298C}"/>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sz="1000" b="0" i="0" u="none" strike="noStrike" cap="none">
                <a:solidFill>
                  <a:schemeClr val="bg1"/>
                </a:solidFill>
                <a:latin typeface="Calibri"/>
                <a:ea typeface="Calibri"/>
                <a:cs typeface="Calibri"/>
                <a:sym typeface="Calibri"/>
              </a:rPr>
              <a:t>Confidential </a:t>
            </a: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A06FA327-5400-394E-B4AE-123F66979F94}"/>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Master Title Style</a:t>
            </a:r>
          </a:p>
        </p:txBody>
      </p:sp>
      <p:sp>
        <p:nvSpPr>
          <p:cNvPr id="14" name="Subtitle 2">
            <a:extLst>
              <a:ext uri="{FF2B5EF4-FFF2-40B4-BE49-F238E27FC236}">
                <a16:creationId xmlns:a16="http://schemas.microsoft.com/office/drawing/2014/main" id="{132154D4-1182-DC4A-B9F9-3D973CBC84AB}"/>
              </a:ext>
            </a:extLst>
          </p:cNvPr>
          <p:cNvSpPr>
            <a:spLocks noGrp="1"/>
          </p:cNvSpPr>
          <p:nvPr>
            <p:ph type="subTitle" idx="1"/>
          </p:nvPr>
        </p:nvSpPr>
        <p:spPr>
          <a:xfrm>
            <a:off x="598624" y="4403724"/>
            <a:ext cx="6192840" cy="702444"/>
          </a:xfrm>
          <a:prstGeom prst="rect">
            <a:avLst/>
          </a:prstGeo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E6B164D8-593E-4E49-A224-1AA496608B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pic>
        <p:nvPicPr>
          <p:cNvPr id="9" name="Graphic 8">
            <a:extLst>
              <a:ext uri="{FF2B5EF4-FFF2-40B4-BE49-F238E27FC236}">
                <a16:creationId xmlns:a16="http://schemas.microsoft.com/office/drawing/2014/main" id="{B7C08197-8F3E-A240-BC1D-72B3647062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56230" y="0"/>
            <a:ext cx="6835770" cy="6858000"/>
          </a:xfrm>
          <a:prstGeom prst="rect">
            <a:avLst/>
          </a:prstGeom>
        </p:spPr>
      </p:pic>
      <p:sp>
        <p:nvSpPr>
          <p:cNvPr id="7" name="Google Shape;11;p19">
            <a:extLst>
              <a:ext uri="{FF2B5EF4-FFF2-40B4-BE49-F238E27FC236}">
                <a16:creationId xmlns:a16="http://schemas.microsoft.com/office/drawing/2014/main" id="{2168C82F-DC4D-666A-06E8-97C1B1C9D547}"/>
              </a:ext>
            </a:extLst>
          </p:cNvPr>
          <p:cNvSpPr txBox="1"/>
          <p:nvPr userDrawn="1"/>
        </p:nvSpPr>
        <p:spPr>
          <a:xfrm>
            <a:off x="317949" y="6410643"/>
            <a:ext cx="312738" cy="13811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7F7F7F"/>
              </a:buClr>
              <a:buSzPts val="1000"/>
              <a:buFont typeface="Arial"/>
              <a:buNone/>
            </a:pPr>
            <a:fld id="{00000000-1234-1234-1234-123412341234}" type="slidenum">
              <a:rPr lang="en-US" sz="1000" b="0" i="0" u="none" strike="noStrike" cap="none">
                <a:solidFill>
                  <a:schemeClr val="bg1"/>
                </a:solidFill>
                <a:latin typeface="Calibri"/>
                <a:ea typeface="Calibri"/>
                <a:cs typeface="Calibri"/>
                <a:sym typeface="Calibri"/>
              </a:rPr>
              <a:t>‹#›</a:t>
            </a:fld>
            <a:endParaRPr sz="10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639162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slide" userDrawn="1">
  <p:cSld name="Title only slide">
    <p:bg>
      <p:bgPr>
        <a:solidFill>
          <a:srgbClr val="21292F"/>
        </a:solidFill>
        <a:effectLst/>
      </p:bgPr>
    </p:bg>
    <p:spTree>
      <p:nvGrpSpPr>
        <p:cNvPr id="1" name="Shape 102"/>
        <p:cNvGrpSpPr/>
        <p:nvPr/>
      </p:nvGrpSpPr>
      <p:grpSpPr>
        <a:xfrm>
          <a:off x="0" y="0"/>
          <a:ext cx="0" cy="0"/>
          <a:chOff x="0" y="0"/>
          <a:chExt cx="0" cy="0"/>
        </a:xfrm>
      </p:grpSpPr>
      <p:sp>
        <p:nvSpPr>
          <p:cNvPr id="105" name="Google Shape;105;p32"/>
          <p:cNvSpPr txBox="1">
            <a:spLocks noGrp="1"/>
          </p:cNvSpPr>
          <p:nvPr>
            <p:ph type="title"/>
          </p:nvPr>
        </p:nvSpPr>
        <p:spPr>
          <a:xfrm>
            <a:off x="479425" y="478301"/>
            <a:ext cx="11233150" cy="52067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baseline="0">
                <a:solidFill>
                  <a:srgbClr val="00C1DE"/>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a:t>Click to edit Master title style</a:t>
            </a:r>
            <a:endParaRPr/>
          </a:p>
        </p:txBody>
      </p:sp>
      <p:sp>
        <p:nvSpPr>
          <p:cNvPr id="106" name="Google Shape;106;p32"/>
          <p:cNvSpPr txBox="1">
            <a:spLocks noGrp="1"/>
          </p:cNvSpPr>
          <p:nvPr>
            <p:ph type="body" idx="1"/>
          </p:nvPr>
        </p:nvSpPr>
        <p:spPr>
          <a:xfrm>
            <a:off x="479425" y="908721"/>
            <a:ext cx="11233150" cy="360040"/>
          </a:xfrm>
          <a:prstGeom prst="rect">
            <a:avLst/>
          </a:prstGeom>
          <a:noFill/>
          <a:ln>
            <a:noFill/>
          </a:ln>
        </p:spPr>
        <p:txBody>
          <a:bodyPr spcFirstLastPara="1" wrap="square" lIns="0" tIns="0" rIns="0" bIns="0" anchor="t" anchorCtr="0">
            <a:noAutofit/>
          </a:bodyPr>
          <a:lstStyle>
            <a:lvl1pPr marL="0" lvl="0" indent="-228600" algn="l">
              <a:lnSpc>
                <a:spcPct val="100000"/>
              </a:lnSpc>
              <a:spcBef>
                <a:spcPts val="0"/>
              </a:spcBef>
              <a:spcAft>
                <a:spcPts val="0"/>
              </a:spcAft>
              <a:buSzPts val="2400"/>
              <a:buFont typeface="Calibri"/>
              <a:buNone/>
              <a:defRPr sz="2400">
                <a:solidFill>
                  <a:schemeClr val="bg1">
                    <a:lumMod val="75000"/>
                  </a:schemeClr>
                </a:solidFill>
              </a:defRPr>
            </a:lvl1pPr>
            <a:lvl2pPr marL="914400" lvl="1" indent="-320040" algn="l">
              <a:lnSpc>
                <a:spcPct val="100000"/>
              </a:lnSpc>
              <a:spcBef>
                <a:spcPts val="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p:txBody>
      </p:sp>
    </p:spTree>
    <p:extLst>
      <p:ext uri="{BB962C8B-B14F-4D97-AF65-F5344CB8AC3E}">
        <p14:creationId xmlns:p14="http://schemas.microsoft.com/office/powerpoint/2010/main" val="2751503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 column slide" userDrawn="1">
  <p:cSld name="1_1 column slide">
    <p:bg>
      <p:bgPr>
        <a:solidFill>
          <a:srgbClr val="21292F"/>
        </a:solidFill>
        <a:effectLst/>
      </p:bgPr>
    </p:bg>
    <p:spTree>
      <p:nvGrpSpPr>
        <p:cNvPr id="1" name="Shape 99"/>
        <p:cNvGrpSpPr/>
        <p:nvPr/>
      </p:nvGrpSpPr>
      <p:grpSpPr>
        <a:xfrm>
          <a:off x="0" y="0"/>
          <a:ext cx="0" cy="0"/>
          <a:chOff x="0" y="0"/>
          <a:chExt cx="0" cy="0"/>
        </a:xfrm>
      </p:grpSpPr>
      <p:sp>
        <p:nvSpPr>
          <p:cNvPr id="100" name="Google Shape;100;p31"/>
          <p:cNvSpPr txBox="1">
            <a:spLocks noGrp="1"/>
          </p:cNvSpPr>
          <p:nvPr>
            <p:ph type="title"/>
          </p:nvPr>
        </p:nvSpPr>
        <p:spPr>
          <a:xfrm>
            <a:off x="479376" y="476671"/>
            <a:ext cx="11233150" cy="52230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b="0" baseline="0">
                <a:solidFill>
                  <a:srgbClr val="00C1DE"/>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a:t>Click to edit Master title style</a:t>
            </a:r>
            <a:endParaRPr/>
          </a:p>
        </p:txBody>
      </p:sp>
      <p:sp>
        <p:nvSpPr>
          <p:cNvPr id="101" name="Google Shape;101;p31"/>
          <p:cNvSpPr txBox="1">
            <a:spLocks noGrp="1"/>
          </p:cNvSpPr>
          <p:nvPr>
            <p:ph type="body" idx="1"/>
          </p:nvPr>
        </p:nvSpPr>
        <p:spPr>
          <a:xfrm>
            <a:off x="479425" y="1556792"/>
            <a:ext cx="11233150" cy="4562654"/>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accent1"/>
              </a:buClr>
              <a:buSzPts val="2400"/>
              <a:buFontTx/>
              <a:buBlip>
                <a:blip r:embed="rId2">
                  <a:extLst>
                    <a:ext uri="{96DAC541-7B7A-43D3-8B79-37D633B846F1}">
                      <asvg:svgBlip xmlns:asvg="http://schemas.microsoft.com/office/drawing/2016/SVG/main" r:embed="rId3"/>
                    </a:ext>
                  </a:extLst>
                </a:blip>
              </a:buBlip>
              <a:defRPr sz="2400">
                <a:solidFill>
                  <a:schemeClr val="bg1"/>
                </a:solidFill>
              </a:defRPr>
            </a:lvl1pPr>
            <a:lvl2pPr marL="914400" lvl="1" indent="-330200" algn="l">
              <a:lnSpc>
                <a:spcPct val="100000"/>
              </a:lnSpc>
              <a:spcBef>
                <a:spcPts val="0"/>
              </a:spcBef>
              <a:spcAft>
                <a:spcPts val="0"/>
              </a:spcAft>
              <a:buSzPts val="1600"/>
              <a:buChar char="•"/>
              <a:defRPr sz="2000">
                <a:solidFill>
                  <a:schemeClr val="bg1">
                    <a:lumMod val="85000"/>
                  </a:schemeClr>
                </a:solidFill>
              </a:defRPr>
            </a:lvl2pPr>
            <a:lvl3pPr marL="1371600" lvl="2" indent="-320039" algn="l">
              <a:lnSpc>
                <a:spcPct val="100000"/>
              </a:lnSpc>
              <a:spcBef>
                <a:spcPts val="0"/>
              </a:spcBef>
              <a:spcAft>
                <a:spcPts val="0"/>
              </a:spcAft>
              <a:buSzPts val="1440"/>
              <a:buFont typeface="Calibri"/>
              <a:buChar char="•"/>
              <a:defRPr sz="1800">
                <a:solidFill>
                  <a:schemeClr val="bg1">
                    <a:lumMod val="85000"/>
                  </a:schemeClr>
                </a:solidFill>
              </a:defRPr>
            </a:lvl3pPr>
            <a:lvl4pPr marL="1828800" lvl="3" indent="-320039" algn="l">
              <a:lnSpc>
                <a:spcPct val="100000"/>
              </a:lnSpc>
              <a:spcBef>
                <a:spcPts val="0"/>
              </a:spcBef>
              <a:spcAft>
                <a:spcPts val="0"/>
              </a:spcAft>
              <a:buSzPts val="1440"/>
              <a:buChar char="▪"/>
              <a:defRPr sz="1800">
                <a:solidFill>
                  <a:schemeClr val="dk2"/>
                </a:solidFill>
              </a:defRPr>
            </a:lvl4pPr>
            <a:lvl5pPr marL="2286000" lvl="4" indent="-320039" algn="l">
              <a:lnSpc>
                <a:spcPct val="100000"/>
              </a:lnSpc>
              <a:spcBef>
                <a:spcPts val="0"/>
              </a:spcBef>
              <a:spcAft>
                <a:spcPts val="0"/>
              </a:spcAft>
              <a:buSzPts val="1440"/>
              <a:buFont typeface="Calibri"/>
              <a:buChar char="•"/>
              <a:defRPr sz="1800">
                <a:solidFill>
                  <a:schemeClr val="dk2"/>
                </a:solidFill>
              </a:defRPr>
            </a:lvl5pPr>
            <a:lvl6pPr marL="2743200" lvl="5" indent="-309879" algn="l">
              <a:lnSpc>
                <a:spcPct val="100000"/>
              </a:lnSpc>
              <a:spcBef>
                <a:spcPts val="0"/>
              </a:spcBef>
              <a:spcAft>
                <a:spcPts val="0"/>
              </a:spcAft>
              <a:buSzPts val="1280"/>
              <a:buChar char="▪"/>
              <a:defRPr>
                <a:solidFill>
                  <a:schemeClr val="dk2"/>
                </a:solidFill>
              </a:defRPr>
            </a:lvl6pPr>
            <a:lvl7pPr marL="3200400" lvl="6" indent="-309879" algn="l">
              <a:lnSpc>
                <a:spcPct val="100000"/>
              </a:lnSpc>
              <a:spcBef>
                <a:spcPts val="0"/>
              </a:spcBef>
              <a:spcAft>
                <a:spcPts val="0"/>
              </a:spcAft>
              <a:buSzPts val="1280"/>
              <a:buChar char="–"/>
              <a:defRPr>
                <a:solidFill>
                  <a:schemeClr val="dk2"/>
                </a:solidFill>
              </a:defRPr>
            </a:lvl7pPr>
            <a:lvl8pPr marL="3657600" lvl="7" indent="-309879" algn="l">
              <a:lnSpc>
                <a:spcPct val="100000"/>
              </a:lnSpc>
              <a:spcBef>
                <a:spcPts val="0"/>
              </a:spcBef>
              <a:spcAft>
                <a:spcPts val="0"/>
              </a:spcAft>
              <a:buSzPts val="1280"/>
              <a:buChar char="▪"/>
              <a:defRPr>
                <a:solidFill>
                  <a:schemeClr val="dk2"/>
                </a:solidFill>
              </a:defRPr>
            </a:lvl8pPr>
            <a:lvl9pPr marL="4114800" lvl="8" indent="-309879" algn="l">
              <a:lnSpc>
                <a:spcPct val="100000"/>
              </a:lnSpc>
              <a:spcBef>
                <a:spcPts val="0"/>
              </a:spcBef>
              <a:spcAft>
                <a:spcPts val="0"/>
              </a:spcAft>
              <a:buSzPts val="1280"/>
              <a:buChar char="–"/>
              <a:defRPr>
                <a:solidFill>
                  <a:schemeClr val="dk2"/>
                </a:solidFill>
              </a:defRPr>
            </a:lvl9pPr>
          </a:lstStyle>
          <a:p>
            <a:pPr lvl="0"/>
            <a:r>
              <a:rPr lang="en-US"/>
              <a:t>Click to edit Master text styles</a:t>
            </a:r>
          </a:p>
          <a:p>
            <a:pPr lvl="1"/>
            <a:r>
              <a:rPr lang="en-US"/>
              <a:t>L2 bullet</a:t>
            </a:r>
          </a:p>
          <a:p>
            <a:pPr lvl="2"/>
            <a:r>
              <a:rPr lang="en-US"/>
              <a:t>L3 bullet</a:t>
            </a:r>
          </a:p>
          <a:p>
            <a:pPr lvl="0"/>
            <a:endParaRPr lang="en-US"/>
          </a:p>
        </p:txBody>
      </p:sp>
      <p:sp>
        <p:nvSpPr>
          <p:cNvPr id="4" name="Google Shape;106;p32">
            <a:extLst>
              <a:ext uri="{FF2B5EF4-FFF2-40B4-BE49-F238E27FC236}">
                <a16:creationId xmlns:a16="http://schemas.microsoft.com/office/drawing/2014/main" id="{A9C03278-C757-DC94-9895-77ED85EBFFEF}"/>
              </a:ext>
            </a:extLst>
          </p:cNvPr>
          <p:cNvSpPr txBox="1">
            <a:spLocks noGrp="1"/>
          </p:cNvSpPr>
          <p:nvPr>
            <p:ph type="body" idx="10"/>
          </p:nvPr>
        </p:nvSpPr>
        <p:spPr>
          <a:xfrm>
            <a:off x="479425" y="908721"/>
            <a:ext cx="11233150" cy="360040"/>
          </a:xfrm>
          <a:prstGeom prst="rect">
            <a:avLst/>
          </a:prstGeom>
          <a:noFill/>
          <a:ln>
            <a:noFill/>
          </a:ln>
        </p:spPr>
        <p:txBody>
          <a:bodyPr spcFirstLastPara="1" wrap="square" lIns="0" tIns="0" rIns="0" bIns="0" anchor="t" anchorCtr="0">
            <a:noAutofit/>
          </a:bodyPr>
          <a:lstStyle>
            <a:lvl1pPr marL="0" lvl="0" indent="-228600" algn="l">
              <a:lnSpc>
                <a:spcPct val="100000"/>
              </a:lnSpc>
              <a:spcBef>
                <a:spcPts val="0"/>
              </a:spcBef>
              <a:spcAft>
                <a:spcPts val="0"/>
              </a:spcAft>
              <a:buSzPts val="2400"/>
              <a:buFont typeface="Calibri"/>
              <a:buNone/>
              <a:defRPr sz="2400">
                <a:solidFill>
                  <a:schemeClr val="bg1">
                    <a:lumMod val="75000"/>
                  </a:schemeClr>
                </a:solidFill>
              </a:defRPr>
            </a:lvl1pPr>
            <a:lvl2pPr marL="914400" lvl="1" indent="-320040" algn="l">
              <a:lnSpc>
                <a:spcPct val="100000"/>
              </a:lnSpc>
              <a:spcBef>
                <a:spcPts val="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p:txBody>
      </p:sp>
    </p:spTree>
    <p:extLst>
      <p:ext uri="{BB962C8B-B14F-4D97-AF65-F5344CB8AC3E}">
        <p14:creationId xmlns:p14="http://schemas.microsoft.com/office/powerpoint/2010/main" val="113036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 column slide w/ interest 1" userDrawn="1">
  <p:cSld name="1 column slide w/ interest 1">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4611BA8D-2C44-59A2-A16C-9DFA68B65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2705" y="0"/>
            <a:ext cx="7749296" cy="6858000"/>
          </a:xfrm>
          <a:prstGeom prst="rect">
            <a:avLst/>
          </a:prstGeom>
        </p:spPr>
      </p:pic>
      <p:sp>
        <p:nvSpPr>
          <p:cNvPr id="5" name="Rectangle 4">
            <a:extLst>
              <a:ext uri="{FF2B5EF4-FFF2-40B4-BE49-F238E27FC236}">
                <a16:creationId xmlns:a16="http://schemas.microsoft.com/office/drawing/2014/main" id="{306BB55D-F0A4-6B4A-A3EC-74444CC9CD64}"/>
              </a:ext>
            </a:extLst>
          </p:cNvPr>
          <p:cNvSpPr/>
          <p:nvPr userDrawn="1"/>
        </p:nvSpPr>
        <p:spPr>
          <a:xfrm>
            <a:off x="4205979" y="0"/>
            <a:ext cx="4590050" cy="6858000"/>
          </a:xfrm>
          <a:prstGeom prst="rect">
            <a:avLst/>
          </a:prstGeom>
          <a:gradFill>
            <a:gsLst>
              <a:gs pos="7000">
                <a:srgbClr val="333E48"/>
              </a:gs>
              <a:gs pos="76000">
                <a:srgbClr val="040C1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D5BBDA-3B37-3F48-9D75-621F8243197F}"/>
              </a:ext>
            </a:extLst>
          </p:cNvPr>
          <p:cNvSpPr/>
          <p:nvPr userDrawn="1"/>
        </p:nvSpPr>
        <p:spPr>
          <a:xfrm>
            <a:off x="0" y="4180"/>
            <a:ext cx="8751197" cy="6853820"/>
          </a:xfrm>
          <a:prstGeom prst="rect">
            <a:avLst/>
          </a:prstGeom>
          <a:gradFill>
            <a:gsLst>
              <a:gs pos="0">
                <a:schemeClr val="tx1"/>
              </a:gs>
              <a:gs pos="39000">
                <a:schemeClr val="tx1"/>
              </a:gs>
              <a:gs pos="68000">
                <a:schemeClr val="tx1">
                  <a:alpha val="71000"/>
                </a:schemeClr>
              </a:gs>
              <a:gs pos="100000">
                <a:schemeClr val="tx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27A7FE3F-51AA-2F47-8B70-19847EE8A9BF}"/>
              </a:ext>
            </a:extLst>
          </p:cNvPr>
          <p:cNvGrpSpPr/>
          <p:nvPr userDrawn="1"/>
        </p:nvGrpSpPr>
        <p:grpSpPr>
          <a:xfrm>
            <a:off x="8458198" y="-4180"/>
            <a:ext cx="587828" cy="6858000"/>
            <a:chOff x="5793775" y="0"/>
            <a:chExt cx="587828" cy="6858000"/>
          </a:xfrm>
        </p:grpSpPr>
        <p:grpSp>
          <p:nvGrpSpPr>
            <p:cNvPr id="8" name="Group 7">
              <a:extLst>
                <a:ext uri="{FF2B5EF4-FFF2-40B4-BE49-F238E27FC236}">
                  <a16:creationId xmlns:a16="http://schemas.microsoft.com/office/drawing/2014/main" id="{40CE2F4E-4395-6A40-845B-92AACB158218}"/>
                </a:ext>
              </a:extLst>
            </p:cNvPr>
            <p:cNvGrpSpPr/>
            <p:nvPr/>
          </p:nvGrpSpPr>
          <p:grpSpPr>
            <a:xfrm>
              <a:off x="5793775" y="4865914"/>
              <a:ext cx="587828" cy="587828"/>
              <a:chOff x="4506686" y="1246414"/>
              <a:chExt cx="587828" cy="587828"/>
            </a:xfrm>
          </p:grpSpPr>
          <p:grpSp>
            <p:nvGrpSpPr>
              <p:cNvPr id="11" name="Group 10">
                <a:extLst>
                  <a:ext uri="{FF2B5EF4-FFF2-40B4-BE49-F238E27FC236}">
                    <a16:creationId xmlns:a16="http://schemas.microsoft.com/office/drawing/2014/main" id="{0F03B461-ABBC-6D47-B956-A7D3B6268A83}"/>
                  </a:ext>
                </a:extLst>
              </p:cNvPr>
              <p:cNvGrpSpPr/>
              <p:nvPr/>
            </p:nvGrpSpPr>
            <p:grpSpPr>
              <a:xfrm>
                <a:off x="4800600" y="1246414"/>
                <a:ext cx="0" cy="587828"/>
                <a:chOff x="4800600" y="1246414"/>
                <a:chExt cx="0" cy="587828"/>
              </a:xfrm>
            </p:grpSpPr>
            <p:cxnSp>
              <p:nvCxnSpPr>
                <p:cNvPr id="15" name="Straight Connector 14">
                  <a:extLst>
                    <a:ext uri="{FF2B5EF4-FFF2-40B4-BE49-F238E27FC236}">
                      <a16:creationId xmlns:a16="http://schemas.microsoft.com/office/drawing/2014/main" id="{0EE59AF6-6559-5E42-A60E-D7299F35900E}"/>
                    </a:ext>
                  </a:extLst>
                </p:cNvPr>
                <p:cNvCxnSpPr/>
                <p:nvPr/>
              </p:nvCxnSpPr>
              <p:spPr>
                <a:xfrm>
                  <a:off x="4800600" y="1246414"/>
                  <a:ext cx="0" cy="26125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814A5B-7C3B-4040-B598-61C3BC0FACFD}"/>
                    </a:ext>
                  </a:extLst>
                </p:cNvPr>
                <p:cNvCxnSpPr/>
                <p:nvPr/>
              </p:nvCxnSpPr>
              <p:spPr>
                <a:xfrm>
                  <a:off x="4800600" y="1572985"/>
                  <a:ext cx="0" cy="26125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8520078-0BB6-9B40-866C-83538CBD2866}"/>
                  </a:ext>
                </a:extLst>
              </p:cNvPr>
              <p:cNvGrpSpPr/>
              <p:nvPr/>
            </p:nvGrpSpPr>
            <p:grpSpPr>
              <a:xfrm rot="16200000">
                <a:off x="4800600" y="1246413"/>
                <a:ext cx="0" cy="587828"/>
                <a:chOff x="4800600" y="1246414"/>
                <a:chExt cx="0" cy="587828"/>
              </a:xfrm>
            </p:grpSpPr>
            <p:cxnSp>
              <p:nvCxnSpPr>
                <p:cNvPr id="13" name="Straight Connector 12">
                  <a:extLst>
                    <a:ext uri="{FF2B5EF4-FFF2-40B4-BE49-F238E27FC236}">
                      <a16:creationId xmlns:a16="http://schemas.microsoft.com/office/drawing/2014/main" id="{7E499AD4-0BF9-9F42-96CD-B9F81296CA31}"/>
                    </a:ext>
                  </a:extLst>
                </p:cNvPr>
                <p:cNvCxnSpPr/>
                <p:nvPr/>
              </p:nvCxnSpPr>
              <p:spPr>
                <a:xfrm>
                  <a:off x="4800600" y="1246414"/>
                  <a:ext cx="0" cy="26125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BDE356-44BD-7849-A5B7-3D5982541DA2}"/>
                    </a:ext>
                  </a:extLst>
                </p:cNvPr>
                <p:cNvCxnSpPr/>
                <p:nvPr/>
              </p:nvCxnSpPr>
              <p:spPr>
                <a:xfrm>
                  <a:off x="4800600" y="1572985"/>
                  <a:ext cx="0" cy="26125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cxnSp>
          <p:nvCxnSpPr>
            <p:cNvPr id="9" name="Straight Connector 8">
              <a:extLst>
                <a:ext uri="{FF2B5EF4-FFF2-40B4-BE49-F238E27FC236}">
                  <a16:creationId xmlns:a16="http://schemas.microsoft.com/office/drawing/2014/main" id="{7C1E2695-5654-E74A-BE90-0D0A2B0AAA28}"/>
                </a:ext>
              </a:extLst>
            </p:cNvPr>
            <p:cNvCxnSpPr>
              <a:cxnSpLocks/>
            </p:cNvCxnSpPr>
            <p:nvPr/>
          </p:nvCxnSpPr>
          <p:spPr>
            <a:xfrm>
              <a:off x="6087689" y="0"/>
              <a:ext cx="0" cy="4733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77EF50-F71D-E246-AF78-89D79FA740FA}"/>
                </a:ext>
              </a:extLst>
            </p:cNvPr>
            <p:cNvCxnSpPr>
              <a:cxnSpLocks/>
            </p:cNvCxnSpPr>
            <p:nvPr/>
          </p:nvCxnSpPr>
          <p:spPr>
            <a:xfrm>
              <a:off x="6087689" y="5593420"/>
              <a:ext cx="0" cy="12645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 name="Google Shape;100;p31"/>
          <p:cNvSpPr txBox="1">
            <a:spLocks noGrp="1"/>
          </p:cNvSpPr>
          <p:nvPr>
            <p:ph type="title"/>
          </p:nvPr>
        </p:nvSpPr>
        <p:spPr>
          <a:xfrm>
            <a:off x="479425" y="476249"/>
            <a:ext cx="11233150" cy="52272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b="0" baseline="0">
                <a:solidFill>
                  <a:srgbClr val="00C1DE"/>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a:t>Click to edit Master title style</a:t>
            </a:r>
            <a:endParaRPr/>
          </a:p>
        </p:txBody>
      </p:sp>
      <p:sp>
        <p:nvSpPr>
          <p:cNvPr id="101" name="Google Shape;101;p31"/>
          <p:cNvSpPr txBox="1">
            <a:spLocks noGrp="1"/>
          </p:cNvSpPr>
          <p:nvPr>
            <p:ph type="body" idx="1"/>
          </p:nvPr>
        </p:nvSpPr>
        <p:spPr>
          <a:xfrm>
            <a:off x="479425" y="1556792"/>
            <a:ext cx="11233150" cy="4562654"/>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Clr>
                <a:schemeClr val="accent1"/>
              </a:buClr>
              <a:buSzPts val="2400"/>
              <a:buFontTx/>
              <a:buBlip>
                <a:blip r:embed="rId3">
                  <a:extLst>
                    <a:ext uri="{96DAC541-7B7A-43D3-8B79-37D633B846F1}">
                      <asvg:svgBlip xmlns:asvg="http://schemas.microsoft.com/office/drawing/2016/SVG/main" r:embed="rId4"/>
                    </a:ext>
                  </a:extLst>
                </a:blip>
              </a:buBlip>
              <a:defRPr sz="2400">
                <a:solidFill>
                  <a:schemeClr val="bg1"/>
                </a:solidFill>
              </a:defRPr>
            </a:lvl1pPr>
            <a:lvl2pPr marL="914400" lvl="1" indent="-330200" algn="l">
              <a:lnSpc>
                <a:spcPct val="100000"/>
              </a:lnSpc>
              <a:spcBef>
                <a:spcPts val="0"/>
              </a:spcBef>
              <a:spcAft>
                <a:spcPts val="0"/>
              </a:spcAft>
              <a:buSzPts val="1600"/>
              <a:buChar char="•"/>
              <a:defRPr sz="2000">
                <a:solidFill>
                  <a:schemeClr val="bg1">
                    <a:lumMod val="85000"/>
                  </a:schemeClr>
                </a:solidFill>
              </a:defRPr>
            </a:lvl2pPr>
            <a:lvl3pPr marL="1371600" lvl="2" indent="-320039" algn="l">
              <a:lnSpc>
                <a:spcPct val="100000"/>
              </a:lnSpc>
              <a:spcBef>
                <a:spcPts val="0"/>
              </a:spcBef>
              <a:spcAft>
                <a:spcPts val="0"/>
              </a:spcAft>
              <a:buSzPts val="1440"/>
              <a:buFont typeface="Calibri"/>
              <a:buChar char="•"/>
              <a:defRPr sz="1800">
                <a:solidFill>
                  <a:schemeClr val="bg1">
                    <a:lumMod val="85000"/>
                  </a:schemeClr>
                </a:solidFill>
              </a:defRPr>
            </a:lvl3pPr>
            <a:lvl4pPr marL="1828800" lvl="3" indent="-320039" algn="l">
              <a:lnSpc>
                <a:spcPct val="100000"/>
              </a:lnSpc>
              <a:spcBef>
                <a:spcPts val="0"/>
              </a:spcBef>
              <a:spcAft>
                <a:spcPts val="0"/>
              </a:spcAft>
              <a:buSzPts val="1440"/>
              <a:buChar char="▪"/>
              <a:defRPr sz="1800">
                <a:solidFill>
                  <a:schemeClr val="dk2"/>
                </a:solidFill>
              </a:defRPr>
            </a:lvl4pPr>
            <a:lvl5pPr marL="2286000" lvl="4" indent="-320039" algn="l">
              <a:lnSpc>
                <a:spcPct val="100000"/>
              </a:lnSpc>
              <a:spcBef>
                <a:spcPts val="0"/>
              </a:spcBef>
              <a:spcAft>
                <a:spcPts val="0"/>
              </a:spcAft>
              <a:buSzPts val="1440"/>
              <a:buFont typeface="Calibri"/>
              <a:buChar char="•"/>
              <a:defRPr sz="1800">
                <a:solidFill>
                  <a:schemeClr val="dk2"/>
                </a:solidFill>
              </a:defRPr>
            </a:lvl5pPr>
            <a:lvl6pPr marL="2743200" lvl="5" indent="-309879" algn="l">
              <a:lnSpc>
                <a:spcPct val="100000"/>
              </a:lnSpc>
              <a:spcBef>
                <a:spcPts val="0"/>
              </a:spcBef>
              <a:spcAft>
                <a:spcPts val="0"/>
              </a:spcAft>
              <a:buSzPts val="1280"/>
              <a:buChar char="▪"/>
              <a:defRPr>
                <a:solidFill>
                  <a:schemeClr val="dk2"/>
                </a:solidFill>
              </a:defRPr>
            </a:lvl6pPr>
            <a:lvl7pPr marL="3200400" lvl="6" indent="-309879" algn="l">
              <a:lnSpc>
                <a:spcPct val="100000"/>
              </a:lnSpc>
              <a:spcBef>
                <a:spcPts val="0"/>
              </a:spcBef>
              <a:spcAft>
                <a:spcPts val="0"/>
              </a:spcAft>
              <a:buSzPts val="1280"/>
              <a:buChar char="–"/>
              <a:defRPr>
                <a:solidFill>
                  <a:schemeClr val="dk2"/>
                </a:solidFill>
              </a:defRPr>
            </a:lvl7pPr>
            <a:lvl8pPr marL="3657600" lvl="7" indent="-309879" algn="l">
              <a:lnSpc>
                <a:spcPct val="100000"/>
              </a:lnSpc>
              <a:spcBef>
                <a:spcPts val="0"/>
              </a:spcBef>
              <a:spcAft>
                <a:spcPts val="0"/>
              </a:spcAft>
              <a:buSzPts val="1280"/>
              <a:buChar char="▪"/>
              <a:defRPr>
                <a:solidFill>
                  <a:schemeClr val="dk2"/>
                </a:solidFill>
              </a:defRPr>
            </a:lvl8pPr>
            <a:lvl9pPr marL="4114800" lvl="8" indent="-309879" algn="l">
              <a:lnSpc>
                <a:spcPct val="100000"/>
              </a:lnSpc>
              <a:spcBef>
                <a:spcPts val="0"/>
              </a:spcBef>
              <a:spcAft>
                <a:spcPts val="0"/>
              </a:spcAft>
              <a:buSzPts val="1280"/>
              <a:buChar char="–"/>
              <a:defRPr>
                <a:solidFill>
                  <a:schemeClr val="dk2"/>
                </a:solidFill>
              </a:defRPr>
            </a:lvl9pPr>
          </a:lstStyle>
          <a:p>
            <a:pPr lvl="0"/>
            <a:r>
              <a:rPr lang="en-US"/>
              <a:t>Click to edit Master text styles</a:t>
            </a:r>
          </a:p>
          <a:p>
            <a:pPr lvl="1"/>
            <a:r>
              <a:rPr lang="en-US"/>
              <a:t>L2 bullet</a:t>
            </a:r>
          </a:p>
          <a:p>
            <a:pPr lvl="2"/>
            <a:r>
              <a:rPr lang="en-US"/>
              <a:t>L3 bullet</a:t>
            </a:r>
          </a:p>
        </p:txBody>
      </p:sp>
      <p:pic>
        <p:nvPicPr>
          <p:cNvPr id="17" name="Graphic 16">
            <a:extLst>
              <a:ext uri="{FF2B5EF4-FFF2-40B4-BE49-F238E27FC236}">
                <a16:creationId xmlns:a16="http://schemas.microsoft.com/office/drawing/2014/main" id="{E69C9A48-05A5-7149-8F8A-FC1F24BEB6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54912" y="5705916"/>
            <a:ext cx="1430738" cy="1161422"/>
          </a:xfrm>
          <a:prstGeom prst="rect">
            <a:avLst/>
          </a:prstGeom>
        </p:spPr>
      </p:pic>
      <p:sp>
        <p:nvSpPr>
          <p:cNvPr id="18" name="Google Shape;21;p20">
            <a:extLst>
              <a:ext uri="{FF2B5EF4-FFF2-40B4-BE49-F238E27FC236}">
                <a16:creationId xmlns:a16="http://schemas.microsoft.com/office/drawing/2014/main" id="{BEE1B08F-03D4-0247-955B-EB136F1E99AC}"/>
              </a:ext>
            </a:extLst>
          </p:cNvPr>
          <p:cNvSpPr txBox="1"/>
          <p:nvPr userDrawn="1"/>
        </p:nvSpPr>
        <p:spPr>
          <a:xfrm>
            <a:off x="598624" y="6413179"/>
            <a:ext cx="4636741" cy="1384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1000"/>
              <a:buFont typeface="Arial"/>
              <a:buNone/>
            </a:pPr>
            <a:r>
              <a:rPr lang="en-US" sz="1000" b="0" i="0" u="none" strike="noStrike" cap="none">
                <a:solidFill>
                  <a:schemeClr val="bg1"/>
                </a:solidFill>
                <a:latin typeface="Calibri"/>
                <a:ea typeface="Calibri"/>
                <a:cs typeface="Calibri"/>
                <a:sym typeface="Calibri"/>
              </a:rPr>
              <a:t>Confidential </a:t>
            </a:r>
            <a:r>
              <a:rPr lang="en-US" sz="1000" b="0" i="0" u="none" strike="noStrike" cap="none">
                <a:solidFill>
                  <a:schemeClr val="lt2"/>
                </a:solidFill>
                <a:latin typeface="Calibri"/>
                <a:ea typeface="Calibri"/>
                <a:cs typeface="Calibri"/>
                <a:sym typeface="Calibri"/>
              </a:rPr>
              <a:t>© 2023 Arm</a:t>
            </a:r>
            <a:endParaRPr sz="1000" b="0" i="0" u="none" strike="noStrike" cap="none">
              <a:solidFill>
                <a:schemeClr val="lt2"/>
              </a:solidFill>
              <a:latin typeface="Calibri"/>
              <a:ea typeface="Calibri"/>
              <a:cs typeface="Calibri"/>
              <a:sym typeface="Calibri"/>
            </a:endParaRPr>
          </a:p>
        </p:txBody>
      </p:sp>
      <p:sp>
        <p:nvSpPr>
          <p:cNvPr id="19" name="Google Shape;11;p19">
            <a:extLst>
              <a:ext uri="{FF2B5EF4-FFF2-40B4-BE49-F238E27FC236}">
                <a16:creationId xmlns:a16="http://schemas.microsoft.com/office/drawing/2014/main" id="{4C67BC43-4A1F-D04D-BE11-33AE425D9C38}"/>
              </a:ext>
            </a:extLst>
          </p:cNvPr>
          <p:cNvSpPr txBox="1"/>
          <p:nvPr userDrawn="1"/>
        </p:nvSpPr>
        <p:spPr>
          <a:xfrm>
            <a:off x="317949" y="6410643"/>
            <a:ext cx="312738" cy="138112"/>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7F7F7F"/>
              </a:buClr>
              <a:buSzPts val="1000"/>
              <a:buFont typeface="Arial"/>
              <a:buNone/>
            </a:pPr>
            <a:fld id="{00000000-1234-1234-1234-123412341234}" type="slidenum">
              <a:rPr lang="en-US" sz="1000" b="0" i="0" u="none" strike="noStrike" cap="none">
                <a:solidFill>
                  <a:schemeClr val="bg1"/>
                </a:solidFill>
                <a:latin typeface="Calibri"/>
                <a:ea typeface="Calibri"/>
                <a:cs typeface="Calibri"/>
                <a:sym typeface="Calibri"/>
              </a:rPr>
              <a:t>‹#›</a:t>
            </a:fld>
            <a:endParaRPr sz="1000" b="0" i="0" u="none" strike="noStrike" cap="none">
              <a:solidFill>
                <a:schemeClr val="bg1"/>
              </a:solidFill>
              <a:latin typeface="Calibri"/>
              <a:ea typeface="Calibri"/>
              <a:cs typeface="Calibri"/>
              <a:sym typeface="Calibri"/>
            </a:endParaRPr>
          </a:p>
        </p:txBody>
      </p:sp>
      <p:sp>
        <p:nvSpPr>
          <p:cNvPr id="20" name="Google Shape;106;p32">
            <a:extLst>
              <a:ext uri="{FF2B5EF4-FFF2-40B4-BE49-F238E27FC236}">
                <a16:creationId xmlns:a16="http://schemas.microsoft.com/office/drawing/2014/main" id="{60097543-9D0D-3443-E97E-25991D2F0FBE}"/>
              </a:ext>
            </a:extLst>
          </p:cNvPr>
          <p:cNvSpPr txBox="1">
            <a:spLocks noGrp="1"/>
          </p:cNvSpPr>
          <p:nvPr>
            <p:ph type="body" idx="10"/>
          </p:nvPr>
        </p:nvSpPr>
        <p:spPr>
          <a:xfrm>
            <a:off x="479425" y="908721"/>
            <a:ext cx="11233150" cy="360040"/>
          </a:xfrm>
          <a:prstGeom prst="rect">
            <a:avLst/>
          </a:prstGeom>
          <a:noFill/>
          <a:ln>
            <a:noFill/>
          </a:ln>
        </p:spPr>
        <p:txBody>
          <a:bodyPr spcFirstLastPara="1" wrap="square" lIns="0" tIns="0" rIns="0" bIns="0" anchor="t" anchorCtr="0">
            <a:noAutofit/>
          </a:bodyPr>
          <a:lstStyle>
            <a:lvl1pPr marL="0" lvl="0" indent="-228600" algn="l">
              <a:lnSpc>
                <a:spcPct val="100000"/>
              </a:lnSpc>
              <a:spcBef>
                <a:spcPts val="0"/>
              </a:spcBef>
              <a:spcAft>
                <a:spcPts val="0"/>
              </a:spcAft>
              <a:buSzPts val="2400"/>
              <a:buFont typeface="Calibri"/>
              <a:buNone/>
              <a:defRPr sz="2400">
                <a:solidFill>
                  <a:schemeClr val="bg1">
                    <a:lumMod val="75000"/>
                  </a:schemeClr>
                </a:solidFill>
              </a:defRPr>
            </a:lvl1pPr>
            <a:lvl2pPr marL="914400" lvl="1" indent="-320040" algn="l">
              <a:lnSpc>
                <a:spcPct val="100000"/>
              </a:lnSpc>
              <a:spcBef>
                <a:spcPts val="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p:txBody>
      </p:sp>
    </p:spTree>
    <p:extLst>
      <p:ext uri="{BB962C8B-B14F-4D97-AF65-F5344CB8AC3E}">
        <p14:creationId xmlns:p14="http://schemas.microsoft.com/office/powerpoint/2010/main" val="2021916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3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5E39218-7A62-DF54-882E-49439904C8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56230" y="0"/>
            <a:ext cx="6835770" cy="6858000"/>
          </a:xfrm>
          <a:prstGeom prst="rect">
            <a:avLst/>
          </a:prstGeom>
        </p:spPr>
      </p:pic>
      <p:pic>
        <p:nvPicPr>
          <p:cNvPr id="5" name="Picture 4" descr="A picture containing building, drawing&#10;&#10;Description automatically generated">
            <a:extLst>
              <a:ext uri="{FF2B5EF4-FFF2-40B4-BE49-F238E27FC236}">
                <a16:creationId xmlns:a16="http://schemas.microsoft.com/office/drawing/2014/main" id="{C394700B-1E0A-8DB2-E0F5-5510F118E0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
        <p:nvSpPr>
          <p:cNvPr id="6" name="Title 1">
            <a:extLst>
              <a:ext uri="{FF2B5EF4-FFF2-40B4-BE49-F238E27FC236}">
                <a16:creationId xmlns:a16="http://schemas.microsoft.com/office/drawing/2014/main" id="{C3CB4C96-FBD8-680E-3F76-DED6F496F0FC}"/>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685275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column slide" userDrawn="1">
  <p:cSld name="2 column slide">
    <p:spTree>
      <p:nvGrpSpPr>
        <p:cNvPr id="1" name="Shape 171"/>
        <p:cNvGrpSpPr/>
        <p:nvPr/>
      </p:nvGrpSpPr>
      <p:grpSpPr>
        <a:xfrm>
          <a:off x="0" y="0"/>
          <a:ext cx="0" cy="0"/>
          <a:chOff x="0" y="0"/>
          <a:chExt cx="0" cy="0"/>
        </a:xfrm>
      </p:grpSpPr>
      <p:cxnSp>
        <p:nvCxnSpPr>
          <p:cNvPr id="172" name="Google Shape;172;p44"/>
          <p:cNvCxnSpPr/>
          <p:nvPr/>
        </p:nvCxnSpPr>
        <p:spPr>
          <a:xfrm>
            <a:off x="6096000" y="1620481"/>
            <a:ext cx="0" cy="4515207"/>
          </a:xfrm>
          <a:prstGeom prst="straightConnector1">
            <a:avLst/>
          </a:prstGeom>
          <a:noFill/>
          <a:ln w="12700" cap="flat" cmpd="sng">
            <a:solidFill>
              <a:schemeClr val="accent1"/>
            </a:solidFill>
            <a:prstDash val="solid"/>
            <a:miter lim="800000"/>
            <a:headEnd type="none" w="sm" len="sm"/>
            <a:tailEnd type="none" w="sm" len="sm"/>
          </a:ln>
        </p:spPr>
      </p:cxnSp>
      <p:sp>
        <p:nvSpPr>
          <p:cNvPr id="173" name="Google Shape;173;p44"/>
          <p:cNvSpPr txBox="1">
            <a:spLocks noGrp="1"/>
          </p:cNvSpPr>
          <p:nvPr>
            <p:ph type="title"/>
          </p:nvPr>
        </p:nvSpPr>
        <p:spPr>
          <a:xfrm>
            <a:off x="479425" y="478301"/>
            <a:ext cx="11233150" cy="520671"/>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baseline="0">
                <a:solidFill>
                  <a:srgbClr val="00C1DE"/>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r>
              <a:rPr lang="en-US"/>
              <a:t>Click to edit Master title style</a:t>
            </a:r>
            <a:endParaRPr/>
          </a:p>
        </p:txBody>
      </p:sp>
      <p:sp>
        <p:nvSpPr>
          <p:cNvPr id="175" name="Google Shape;175;p44"/>
          <p:cNvSpPr txBox="1">
            <a:spLocks noGrp="1"/>
          </p:cNvSpPr>
          <p:nvPr>
            <p:ph type="body" idx="2" hasCustomPrompt="1"/>
          </p:nvPr>
        </p:nvSpPr>
        <p:spPr>
          <a:xfrm>
            <a:off x="479425" y="1563331"/>
            <a:ext cx="5345642" cy="353501"/>
          </a:xfrm>
          <a:prstGeom prst="rect">
            <a:avLst/>
          </a:prstGeom>
          <a:noFill/>
          <a:ln>
            <a:noFill/>
          </a:ln>
        </p:spPr>
        <p:txBody>
          <a:bodyPr spcFirstLastPara="1" wrap="square" lIns="0" tIns="0" rIns="0" bIns="0" anchor="t" anchorCtr="0">
            <a:noAutofit/>
          </a:bodyPr>
          <a:lstStyle>
            <a:lvl1pPr marL="0" marR="0" lvl="0" indent="-228600" algn="l">
              <a:lnSpc>
                <a:spcPct val="90000"/>
              </a:lnSpc>
              <a:spcBef>
                <a:spcPts val="0"/>
              </a:spcBef>
              <a:spcAft>
                <a:spcPts val="0"/>
              </a:spcAft>
              <a:buClr>
                <a:schemeClr val="accent1"/>
              </a:buClr>
              <a:buSzPts val="2400"/>
              <a:buFont typeface="Arial"/>
              <a:buNone/>
              <a:defRPr b="0" baseline="0">
                <a:solidFill>
                  <a:srgbClr val="00C1DE"/>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add title</a:t>
            </a:r>
          </a:p>
        </p:txBody>
      </p:sp>
      <p:sp>
        <p:nvSpPr>
          <p:cNvPr id="176" name="Google Shape;176;p44"/>
          <p:cNvSpPr txBox="1">
            <a:spLocks noGrp="1"/>
          </p:cNvSpPr>
          <p:nvPr>
            <p:ph type="body" idx="3"/>
          </p:nvPr>
        </p:nvSpPr>
        <p:spPr>
          <a:xfrm>
            <a:off x="477587" y="1988841"/>
            <a:ext cx="5347480" cy="4146848"/>
          </a:xfrm>
          <a:prstGeom prst="rect">
            <a:avLst/>
          </a:prstGeom>
          <a:noFill/>
          <a:ln>
            <a:noFill/>
          </a:ln>
        </p:spPr>
        <p:txBody>
          <a:bodyPr spcFirstLastPara="1" wrap="square" lIns="0" tIns="0" rIns="0" bIns="0" anchor="t" anchorCtr="0">
            <a:noAutofit/>
          </a:bodyPr>
          <a:lstStyle>
            <a:lvl1pPr marL="457200" lvl="0" indent="-355600" algn="just">
              <a:lnSpc>
                <a:spcPct val="100000"/>
              </a:lnSpc>
              <a:spcBef>
                <a:spcPts val="600"/>
              </a:spcBef>
              <a:spcAft>
                <a:spcPts val="0"/>
              </a:spcAft>
              <a:buClr>
                <a:schemeClr val="accent1"/>
              </a:buClr>
              <a:buSzPts val="2000"/>
              <a:buFontTx/>
              <a:buBlip>
                <a:blip r:embed="rId2">
                  <a:extLst>
                    <a:ext uri="{96DAC541-7B7A-43D3-8B79-37D633B846F1}">
                      <asvg:svgBlip xmlns:asvg="http://schemas.microsoft.com/office/drawing/2016/SVG/main" r:embed="rId3"/>
                    </a:ext>
                  </a:extLst>
                </a:blip>
              </a:buBlip>
              <a:defRPr sz="2200">
                <a:solidFill>
                  <a:schemeClr val="bg1"/>
                </a:solidFill>
              </a:defRPr>
            </a:lvl1pPr>
            <a:lvl2pPr marL="914400" lvl="1" indent="-330200" algn="l">
              <a:lnSpc>
                <a:spcPct val="100000"/>
              </a:lnSpc>
              <a:spcBef>
                <a:spcPts val="0"/>
              </a:spcBef>
              <a:spcAft>
                <a:spcPts val="0"/>
              </a:spcAft>
              <a:buClr>
                <a:schemeClr val="accent1"/>
              </a:buClr>
              <a:buSzPts val="1600"/>
              <a:buChar char="•"/>
              <a:defRPr sz="2000">
                <a:solidFill>
                  <a:schemeClr val="bg1">
                    <a:lumMod val="85000"/>
                  </a:schemeClr>
                </a:solidFill>
              </a:defRPr>
            </a:lvl2pPr>
            <a:lvl3pPr marL="1371600" lvl="2" indent="-320039" algn="l">
              <a:lnSpc>
                <a:spcPct val="100000"/>
              </a:lnSpc>
              <a:spcBef>
                <a:spcPts val="0"/>
              </a:spcBef>
              <a:spcAft>
                <a:spcPts val="0"/>
              </a:spcAft>
              <a:buClr>
                <a:schemeClr val="accent1"/>
              </a:buClr>
              <a:buSzPts val="1440"/>
              <a:buFont typeface="Calibri"/>
              <a:buChar char="•"/>
              <a:defRPr sz="1800">
                <a:solidFill>
                  <a:schemeClr val="bg1">
                    <a:lumMod val="85000"/>
                  </a:schemeClr>
                </a:solidFill>
              </a:defRPr>
            </a:lvl3pPr>
            <a:lvl4pPr marL="1828800" lvl="3" indent="-320039" algn="l">
              <a:lnSpc>
                <a:spcPct val="100000"/>
              </a:lnSpc>
              <a:spcBef>
                <a:spcPts val="0"/>
              </a:spcBef>
              <a:spcAft>
                <a:spcPts val="0"/>
              </a:spcAft>
              <a:buClr>
                <a:schemeClr val="accent1"/>
              </a:buClr>
              <a:buSzPts val="1440"/>
              <a:buFont typeface="Arial"/>
              <a:buChar char="•"/>
              <a:defRPr>
                <a:solidFill>
                  <a:srgbClr val="333E48"/>
                </a:solidFill>
              </a:defRPr>
            </a:lvl4pPr>
            <a:lvl5pPr marL="2286000" lvl="4" indent="-320039" algn="l">
              <a:lnSpc>
                <a:spcPct val="100000"/>
              </a:lnSpc>
              <a:spcBef>
                <a:spcPts val="0"/>
              </a:spcBef>
              <a:spcAft>
                <a:spcPts val="0"/>
              </a:spcAft>
              <a:buClr>
                <a:schemeClr val="accent1"/>
              </a:buClr>
              <a:buSzPts val="1440"/>
              <a:buFont typeface="Calibri"/>
              <a:buChar char="•"/>
              <a:defRPr>
                <a:solidFill>
                  <a:srgbClr val="333E48"/>
                </a:solidFill>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a:p>
            <a:pPr lvl="1"/>
            <a:r>
              <a:rPr lang="en-US"/>
              <a:t>L2 bullet</a:t>
            </a:r>
          </a:p>
          <a:p>
            <a:pPr lvl="2"/>
            <a:r>
              <a:rPr lang="en-US"/>
              <a:t>L3 bullet</a:t>
            </a:r>
          </a:p>
        </p:txBody>
      </p:sp>
      <p:sp>
        <p:nvSpPr>
          <p:cNvPr id="177" name="Google Shape;177;p44"/>
          <p:cNvSpPr txBox="1">
            <a:spLocks noGrp="1"/>
          </p:cNvSpPr>
          <p:nvPr>
            <p:ph type="body" idx="4" hasCustomPrompt="1"/>
          </p:nvPr>
        </p:nvSpPr>
        <p:spPr>
          <a:xfrm>
            <a:off x="6341534" y="1563330"/>
            <a:ext cx="5371042" cy="353502"/>
          </a:xfrm>
          <a:prstGeom prst="rect">
            <a:avLst/>
          </a:prstGeom>
          <a:noFill/>
          <a:ln>
            <a:noFill/>
          </a:ln>
        </p:spPr>
        <p:txBody>
          <a:bodyPr spcFirstLastPara="1" wrap="square" lIns="0" tIns="0" rIns="0" bIns="0" anchor="t" anchorCtr="0">
            <a:noAutofit/>
          </a:bodyPr>
          <a:lstStyle>
            <a:lvl1pPr marL="0" marR="0" lvl="0" indent="-228600" algn="l">
              <a:lnSpc>
                <a:spcPct val="90000"/>
              </a:lnSpc>
              <a:spcBef>
                <a:spcPts val="0"/>
              </a:spcBef>
              <a:spcAft>
                <a:spcPts val="0"/>
              </a:spcAft>
              <a:buClr>
                <a:schemeClr val="accent1"/>
              </a:buClr>
              <a:buSzPts val="2400"/>
              <a:buFont typeface="Arial"/>
              <a:buNone/>
              <a:defRPr b="0" baseline="0">
                <a:solidFill>
                  <a:srgbClr val="00C1DE"/>
                </a:solidFill>
              </a:defRPr>
            </a:lvl1pPr>
            <a:lvl2pPr marL="914400" lvl="1" indent="-320040" algn="l">
              <a:lnSpc>
                <a:spcPct val="100000"/>
              </a:lnSpc>
              <a:spcBef>
                <a:spcPts val="60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add title</a:t>
            </a:r>
          </a:p>
        </p:txBody>
      </p:sp>
      <p:sp>
        <p:nvSpPr>
          <p:cNvPr id="178" name="Google Shape;178;p44"/>
          <p:cNvSpPr txBox="1">
            <a:spLocks noGrp="1"/>
          </p:cNvSpPr>
          <p:nvPr>
            <p:ph type="body" idx="5"/>
          </p:nvPr>
        </p:nvSpPr>
        <p:spPr>
          <a:xfrm>
            <a:off x="6339947" y="1988840"/>
            <a:ext cx="5372628" cy="4146848"/>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600"/>
              </a:spcBef>
              <a:spcAft>
                <a:spcPts val="0"/>
              </a:spcAft>
              <a:buClr>
                <a:schemeClr val="accent1"/>
              </a:buClr>
              <a:buSzPts val="2000"/>
              <a:buFontTx/>
              <a:buBlip>
                <a:blip r:embed="rId2">
                  <a:extLst>
                    <a:ext uri="{96DAC541-7B7A-43D3-8B79-37D633B846F1}">
                      <asvg:svgBlip xmlns:asvg="http://schemas.microsoft.com/office/drawing/2016/SVG/main" r:embed="rId3"/>
                    </a:ext>
                  </a:extLst>
                </a:blip>
              </a:buBlip>
              <a:defRPr sz="2200">
                <a:solidFill>
                  <a:schemeClr val="bg1"/>
                </a:solidFill>
              </a:defRPr>
            </a:lvl1pPr>
            <a:lvl2pPr marL="914400" lvl="1" indent="-330200" algn="l">
              <a:lnSpc>
                <a:spcPct val="100000"/>
              </a:lnSpc>
              <a:spcBef>
                <a:spcPts val="0"/>
              </a:spcBef>
              <a:spcAft>
                <a:spcPts val="0"/>
              </a:spcAft>
              <a:buClr>
                <a:schemeClr val="accent1"/>
              </a:buClr>
              <a:buSzPts val="1600"/>
              <a:buChar char="•"/>
              <a:defRPr sz="2000">
                <a:solidFill>
                  <a:srgbClr val="E6E6E6"/>
                </a:solidFill>
              </a:defRPr>
            </a:lvl2pPr>
            <a:lvl3pPr marL="1371600" lvl="2" indent="-320039" algn="l">
              <a:lnSpc>
                <a:spcPct val="100000"/>
              </a:lnSpc>
              <a:spcBef>
                <a:spcPts val="0"/>
              </a:spcBef>
              <a:spcAft>
                <a:spcPts val="0"/>
              </a:spcAft>
              <a:buClr>
                <a:schemeClr val="accent1"/>
              </a:buClr>
              <a:buSzPts val="1440"/>
              <a:buFont typeface="Calibri"/>
              <a:buChar char="•"/>
              <a:defRPr sz="1800">
                <a:solidFill>
                  <a:srgbClr val="E6E6E6"/>
                </a:solidFill>
              </a:defRPr>
            </a:lvl3pPr>
            <a:lvl4pPr marL="1828800" lvl="3" indent="-320039" algn="l">
              <a:lnSpc>
                <a:spcPct val="100000"/>
              </a:lnSpc>
              <a:spcBef>
                <a:spcPts val="0"/>
              </a:spcBef>
              <a:spcAft>
                <a:spcPts val="0"/>
              </a:spcAft>
              <a:buClr>
                <a:schemeClr val="accent1"/>
              </a:buClr>
              <a:buSzPts val="1440"/>
              <a:buFont typeface="Arial"/>
              <a:buChar char="•"/>
              <a:defRPr>
                <a:solidFill>
                  <a:srgbClr val="333E48"/>
                </a:solidFill>
              </a:defRPr>
            </a:lvl4pPr>
            <a:lvl5pPr marL="2286000" lvl="4" indent="-320039" algn="l">
              <a:lnSpc>
                <a:spcPct val="100000"/>
              </a:lnSpc>
              <a:spcBef>
                <a:spcPts val="0"/>
              </a:spcBef>
              <a:spcAft>
                <a:spcPts val="0"/>
              </a:spcAft>
              <a:buClr>
                <a:schemeClr val="accent1"/>
              </a:buClr>
              <a:buSzPts val="1440"/>
              <a:buFont typeface="Calibri"/>
              <a:buChar char="•"/>
              <a:defRPr>
                <a:solidFill>
                  <a:srgbClr val="333E48"/>
                </a:solidFill>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a:p>
            <a:pPr lvl="1"/>
            <a:r>
              <a:rPr lang="en-US"/>
              <a:t>L2 bullet</a:t>
            </a:r>
          </a:p>
          <a:p>
            <a:pPr lvl="2"/>
            <a:r>
              <a:rPr lang="en-US"/>
              <a:t>L3 bullet</a:t>
            </a:r>
          </a:p>
        </p:txBody>
      </p:sp>
      <p:sp>
        <p:nvSpPr>
          <p:cNvPr id="8" name="Google Shape;106;p32">
            <a:extLst>
              <a:ext uri="{FF2B5EF4-FFF2-40B4-BE49-F238E27FC236}">
                <a16:creationId xmlns:a16="http://schemas.microsoft.com/office/drawing/2014/main" id="{B5439905-8215-2BB1-D4E0-9A6066ECCF06}"/>
              </a:ext>
            </a:extLst>
          </p:cNvPr>
          <p:cNvSpPr txBox="1">
            <a:spLocks noGrp="1"/>
          </p:cNvSpPr>
          <p:nvPr>
            <p:ph type="body" idx="1"/>
          </p:nvPr>
        </p:nvSpPr>
        <p:spPr>
          <a:xfrm>
            <a:off x="479425" y="908721"/>
            <a:ext cx="11233150" cy="360040"/>
          </a:xfrm>
          <a:prstGeom prst="rect">
            <a:avLst/>
          </a:prstGeom>
          <a:noFill/>
          <a:ln>
            <a:noFill/>
          </a:ln>
        </p:spPr>
        <p:txBody>
          <a:bodyPr spcFirstLastPara="1" wrap="square" lIns="0" tIns="0" rIns="0" bIns="0" anchor="t" anchorCtr="0">
            <a:noAutofit/>
          </a:bodyPr>
          <a:lstStyle>
            <a:lvl1pPr marL="0" lvl="0" indent="-228600" algn="l">
              <a:lnSpc>
                <a:spcPct val="100000"/>
              </a:lnSpc>
              <a:spcBef>
                <a:spcPts val="0"/>
              </a:spcBef>
              <a:spcAft>
                <a:spcPts val="0"/>
              </a:spcAft>
              <a:buSzPts val="2400"/>
              <a:buFont typeface="Calibri"/>
              <a:buNone/>
              <a:defRPr sz="2400">
                <a:solidFill>
                  <a:schemeClr val="bg1">
                    <a:lumMod val="75000"/>
                  </a:schemeClr>
                </a:solidFill>
              </a:defRPr>
            </a:lvl1pPr>
            <a:lvl2pPr marL="914400" lvl="1" indent="-320040" algn="l">
              <a:lnSpc>
                <a:spcPct val="100000"/>
              </a:lnSpc>
              <a:spcBef>
                <a:spcPts val="0"/>
              </a:spcBef>
              <a:spcAft>
                <a:spcPts val="0"/>
              </a:spcAft>
              <a:buSzPts val="1440"/>
              <a:buChar char="•"/>
              <a:defRPr/>
            </a:lvl2pPr>
            <a:lvl3pPr marL="1371600" lvl="2" indent="-320039" algn="l">
              <a:lnSpc>
                <a:spcPct val="100000"/>
              </a:lnSpc>
              <a:spcBef>
                <a:spcPts val="0"/>
              </a:spcBef>
              <a:spcAft>
                <a:spcPts val="0"/>
              </a:spcAft>
              <a:buSzPts val="1440"/>
              <a:buChar char="•"/>
              <a:defRPr/>
            </a:lvl3pPr>
            <a:lvl4pPr marL="1828800" lvl="3" indent="-320039" algn="l">
              <a:lnSpc>
                <a:spcPct val="100000"/>
              </a:lnSpc>
              <a:spcBef>
                <a:spcPts val="0"/>
              </a:spcBef>
              <a:spcAft>
                <a:spcPts val="0"/>
              </a:spcAft>
              <a:buSzPts val="1440"/>
              <a:buChar char="▪"/>
              <a:defRPr/>
            </a:lvl4pPr>
            <a:lvl5pPr marL="2286000" lvl="4" indent="-320039" algn="l">
              <a:lnSpc>
                <a:spcPct val="100000"/>
              </a:lnSpc>
              <a:spcBef>
                <a:spcPts val="0"/>
              </a:spcBef>
              <a:spcAft>
                <a:spcPts val="0"/>
              </a:spcAft>
              <a:buSzPts val="1440"/>
              <a:buChar char="•"/>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p:txBody>
      </p:sp>
    </p:spTree>
    <p:extLst>
      <p:ext uri="{BB962C8B-B14F-4D97-AF65-F5344CB8AC3E}">
        <p14:creationId xmlns:p14="http://schemas.microsoft.com/office/powerpoint/2010/main" val="703974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 column slide" userDrawn="1">
  <p:cSld name="1_1 column slide">
    <p:spTree>
      <p:nvGrpSpPr>
        <p:cNvPr id="1" name="Shape 99"/>
        <p:cNvGrpSpPr/>
        <p:nvPr/>
      </p:nvGrpSpPr>
      <p:grpSpPr>
        <a:xfrm>
          <a:off x="0" y="0"/>
          <a:ext cx="0" cy="0"/>
          <a:chOff x="0" y="0"/>
          <a:chExt cx="0" cy="0"/>
        </a:xfrm>
      </p:grpSpPr>
      <p:sp>
        <p:nvSpPr>
          <p:cNvPr id="100" name="Google Shape;100;p31"/>
          <p:cNvSpPr txBox="1">
            <a:spLocks noGrp="1"/>
          </p:cNvSpPr>
          <p:nvPr>
            <p:ph type="title"/>
          </p:nvPr>
        </p:nvSpPr>
        <p:spPr>
          <a:xfrm>
            <a:off x="479425" y="476250"/>
            <a:ext cx="11233150" cy="65476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SzPts val="1400"/>
              <a:buNone/>
              <a:defRPr b="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 name="Google Shape;210;p48">
            <a:extLst>
              <a:ext uri="{FF2B5EF4-FFF2-40B4-BE49-F238E27FC236}">
                <a16:creationId xmlns:a16="http://schemas.microsoft.com/office/drawing/2014/main" id="{5B4DBB40-3307-D0F1-AECB-C6169187F7FF}"/>
              </a:ext>
            </a:extLst>
          </p:cNvPr>
          <p:cNvSpPr txBox="1">
            <a:spLocks noGrp="1"/>
          </p:cNvSpPr>
          <p:nvPr>
            <p:ph type="body" idx="6"/>
          </p:nvPr>
        </p:nvSpPr>
        <p:spPr>
          <a:xfrm>
            <a:off x="479425" y="1171110"/>
            <a:ext cx="11233150" cy="4860722"/>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600"/>
              </a:spcBef>
              <a:spcAft>
                <a:spcPts val="0"/>
              </a:spcAft>
              <a:buClr>
                <a:schemeClr val="accent1"/>
              </a:buClr>
              <a:buSzPts val="2000"/>
              <a:buFontTx/>
              <a:buBlip>
                <a:blip r:embed="rId2">
                  <a:extLst>
                    <a:ext uri="{96DAC541-7B7A-43D3-8B79-37D633B846F1}">
                      <asvg:svgBlip xmlns:asvg="http://schemas.microsoft.com/office/drawing/2016/SVG/main" r:embed="rId3"/>
                    </a:ext>
                  </a:extLst>
                </a:blip>
              </a:buBlip>
              <a:defRPr sz="2400">
                <a:solidFill>
                  <a:schemeClr val="bg1"/>
                </a:solidFill>
              </a:defRPr>
            </a:lvl1pPr>
            <a:lvl2pPr marL="914400" lvl="1" indent="-330200" algn="l">
              <a:lnSpc>
                <a:spcPct val="100000"/>
              </a:lnSpc>
              <a:spcBef>
                <a:spcPts val="0"/>
              </a:spcBef>
              <a:spcAft>
                <a:spcPts val="0"/>
              </a:spcAft>
              <a:buClr>
                <a:schemeClr val="accent1"/>
              </a:buClr>
              <a:buSzPts val="1600"/>
              <a:buChar char="•"/>
              <a:defRPr sz="1800">
                <a:solidFill>
                  <a:schemeClr val="bg1"/>
                </a:solidFill>
              </a:defRPr>
            </a:lvl2pPr>
            <a:lvl3pPr marL="1371600" lvl="2" indent="-320039" algn="l">
              <a:lnSpc>
                <a:spcPct val="100000"/>
              </a:lnSpc>
              <a:spcBef>
                <a:spcPts val="0"/>
              </a:spcBef>
              <a:spcAft>
                <a:spcPts val="0"/>
              </a:spcAft>
              <a:buClr>
                <a:schemeClr val="accent1"/>
              </a:buClr>
              <a:buSzPts val="1440"/>
              <a:buFont typeface="Calibri"/>
              <a:buChar char="•"/>
              <a:defRPr sz="1800">
                <a:solidFill>
                  <a:schemeClr val="bg1"/>
                </a:solidFill>
              </a:defRPr>
            </a:lvl3pPr>
            <a:lvl4pPr marL="1828800" lvl="3" indent="-320039" algn="l">
              <a:lnSpc>
                <a:spcPct val="100000"/>
              </a:lnSpc>
              <a:spcBef>
                <a:spcPts val="0"/>
              </a:spcBef>
              <a:spcAft>
                <a:spcPts val="0"/>
              </a:spcAft>
              <a:buClr>
                <a:schemeClr val="accent1"/>
              </a:buClr>
              <a:buSzPts val="1440"/>
              <a:buFont typeface="Arial"/>
              <a:buChar char="•"/>
              <a:defRPr sz="1800">
                <a:solidFill>
                  <a:schemeClr val="bg1"/>
                </a:solidFill>
              </a:defRPr>
            </a:lvl4pPr>
            <a:lvl5pPr marL="2286000" lvl="4" indent="-320039" algn="l">
              <a:lnSpc>
                <a:spcPct val="100000"/>
              </a:lnSpc>
              <a:spcBef>
                <a:spcPts val="0"/>
              </a:spcBef>
              <a:spcAft>
                <a:spcPts val="0"/>
              </a:spcAft>
              <a:buClr>
                <a:schemeClr val="accent1"/>
              </a:buClr>
              <a:buSzPts val="1440"/>
              <a:buFont typeface="Calibri"/>
              <a:buChar char="•"/>
              <a:defRPr sz="1800">
                <a:solidFill>
                  <a:schemeClr val="bg1"/>
                </a:solidFill>
              </a:defRPr>
            </a:lvl5pPr>
            <a:lvl6pPr marL="2743200" lvl="5" indent="-320039" algn="l">
              <a:lnSpc>
                <a:spcPct val="100000"/>
              </a:lnSpc>
              <a:spcBef>
                <a:spcPts val="0"/>
              </a:spcBef>
              <a:spcAft>
                <a:spcPts val="0"/>
              </a:spcAft>
              <a:buSzPts val="1440"/>
              <a:buChar char="▪"/>
              <a:defRPr/>
            </a:lvl6pPr>
            <a:lvl7pPr marL="3200400" lvl="6" indent="-320039" algn="l">
              <a:lnSpc>
                <a:spcPct val="100000"/>
              </a:lnSpc>
              <a:spcBef>
                <a:spcPts val="0"/>
              </a:spcBef>
              <a:spcAft>
                <a:spcPts val="0"/>
              </a:spcAft>
              <a:buSzPts val="1440"/>
              <a:buChar char="–"/>
              <a:defRPr/>
            </a:lvl7pPr>
            <a:lvl8pPr marL="3657600" lvl="7" indent="-320040" algn="l">
              <a:lnSpc>
                <a:spcPct val="100000"/>
              </a:lnSpc>
              <a:spcBef>
                <a:spcPts val="0"/>
              </a:spcBef>
              <a:spcAft>
                <a:spcPts val="0"/>
              </a:spcAft>
              <a:buSzPts val="1440"/>
              <a:buChar char="▪"/>
              <a:defRPr/>
            </a:lvl8pPr>
            <a:lvl9pPr marL="4114800" lvl="8" indent="-320040" algn="l">
              <a:lnSpc>
                <a:spcPct val="100000"/>
              </a:lnSpc>
              <a:spcBef>
                <a:spcPts val="0"/>
              </a:spcBef>
              <a:spcAft>
                <a:spcPts val="0"/>
              </a:spcAft>
              <a:buSzPts val="144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endParaRPr/>
          </a:p>
        </p:txBody>
      </p:sp>
    </p:spTree>
    <p:extLst>
      <p:ext uri="{BB962C8B-B14F-4D97-AF65-F5344CB8AC3E}">
        <p14:creationId xmlns:p14="http://schemas.microsoft.com/office/powerpoint/2010/main" val="332539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4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building, drawing&#10;&#10;Description automatically generated">
            <a:extLst>
              <a:ext uri="{FF2B5EF4-FFF2-40B4-BE49-F238E27FC236}">
                <a16:creationId xmlns:a16="http://schemas.microsoft.com/office/drawing/2014/main" id="{21997F8F-0B70-7945-8CB6-7230FFBB88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267910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0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3854" y="0"/>
            <a:ext cx="12202885" cy="6864122"/>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0BEDD4A8-AC94-F043-97D1-13B28A4EA0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29757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715"/>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65F417A8-5A56-C049-844F-E82873A772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31133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0C364A-6D9D-BE47-B4F5-C79411B004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715"/>
            <a:ext cx="12192000" cy="6858000"/>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598624" y="5523753"/>
            <a:ext cx="4264272" cy="295077"/>
          </a:xfrm>
        </p:spPr>
        <p:txBody>
          <a:bodyPr anchor="t"/>
          <a:lstStyle>
            <a:lvl1pPr marL="0" indent="0" algn="l">
              <a:spcAft>
                <a:spcPts val="600"/>
              </a:spcAft>
              <a:buFontTx/>
              <a:buNone/>
              <a:defRPr sz="1800">
                <a:solidFill>
                  <a:schemeClr val="bg1"/>
                </a:solidFill>
              </a:defRPr>
            </a:lvl1pPr>
          </a:lstStyle>
          <a:p>
            <a:pPr lvl="0"/>
            <a:r>
              <a:rPr lang="en-US"/>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598624" y="5833633"/>
            <a:ext cx="4264272" cy="301109"/>
          </a:xfrm>
        </p:spPr>
        <p:txBody>
          <a:bodyPr anchor="t"/>
          <a:lstStyle>
            <a:lvl1pPr marL="0" indent="0" algn="l">
              <a:spcAft>
                <a:spcPts val="600"/>
              </a:spcAft>
              <a:buFontTx/>
              <a:buNone/>
              <a:defRPr sz="1800">
                <a:solidFill>
                  <a:schemeClr val="bg1"/>
                </a:solidFill>
              </a:defRPr>
            </a:lvl1pPr>
          </a:lstStyle>
          <a:p>
            <a:pPr lvl="0"/>
            <a:r>
              <a:rPr lang="en-US"/>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cxnSp>
        <p:nvCxnSpPr>
          <p:cNvPr id="5" name="Straight Connector 4">
            <a:extLst>
              <a:ext uri="{FF2B5EF4-FFF2-40B4-BE49-F238E27FC236}">
                <a16:creationId xmlns:a16="http://schemas.microsoft.com/office/drawing/2014/main" id="{4FF50941-4230-974A-977D-8F6D313B8AEF}"/>
              </a:ext>
            </a:extLst>
          </p:cNvPr>
          <p:cNvCxnSpPr>
            <a:cxnSpLocks/>
          </p:cNvCxnSpPr>
          <p:nvPr userDrawn="1"/>
        </p:nvCxnSpPr>
        <p:spPr>
          <a:xfrm>
            <a:off x="417443" y="5543631"/>
            <a:ext cx="0" cy="581172"/>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ilding, drawing&#10;&#10;Description automatically generated">
            <a:extLst>
              <a:ext uri="{FF2B5EF4-FFF2-40B4-BE49-F238E27FC236}">
                <a16:creationId xmlns:a16="http://schemas.microsoft.com/office/drawing/2014/main" id="{65F417A8-5A56-C049-844F-E82873A7721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339636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5_Section Divider slid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F3C97BB-9939-B347-8FA3-7462E2FE434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56230" y="0"/>
            <a:ext cx="6835769" cy="6858000"/>
          </a:xfrm>
          <a:prstGeom prst="rect">
            <a:avLst/>
          </a:prstGeom>
        </p:spPr>
      </p:pic>
      <p:sp>
        <p:nvSpPr>
          <p:cNvPr id="12" name="TextBox 20">
            <a:extLst>
              <a:ext uri="{FF2B5EF4-FFF2-40B4-BE49-F238E27FC236}">
                <a16:creationId xmlns:a16="http://schemas.microsoft.com/office/drawing/2014/main" id="{714AEDC0-A33B-F940-A840-6EE803459EFF}"/>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bg1"/>
                </a:solidFill>
              </a:rPr>
              <a:t>© 2023 Arm</a:t>
            </a:r>
            <a:endParaRPr lang="en-US" altLang="en-US" sz="1000">
              <a:solidFill>
                <a:schemeClr val="bg1"/>
              </a:solidFill>
            </a:endParaRPr>
          </a:p>
        </p:txBody>
      </p:sp>
      <p:sp>
        <p:nvSpPr>
          <p:cNvPr id="13" name="Title 1">
            <a:extLst>
              <a:ext uri="{FF2B5EF4-FFF2-40B4-BE49-F238E27FC236}">
                <a16:creationId xmlns:a16="http://schemas.microsoft.com/office/drawing/2014/main" id="{F460B914-698E-8E44-851B-26EF10C37B73}"/>
              </a:ext>
            </a:extLst>
          </p:cNvPr>
          <p:cNvSpPr>
            <a:spLocks noGrp="1"/>
          </p:cNvSpPr>
          <p:nvPr>
            <p:ph type="title" hasCustomPrompt="1"/>
          </p:nvPr>
        </p:nvSpPr>
        <p:spPr>
          <a:xfrm>
            <a:off x="598625" y="1814735"/>
            <a:ext cx="6192840" cy="2574186"/>
          </a:xfrm>
        </p:spPr>
        <p:txBody>
          <a:bodyPr anchor="t" anchorCtr="0"/>
          <a:lstStyle>
            <a:lvl1pPr algn="l">
              <a:lnSpc>
                <a:spcPct val="85000"/>
              </a:lnSpc>
              <a:defRPr sz="5000" b="0" spc="-100" baseline="0">
                <a:solidFill>
                  <a:schemeClr val="bg1"/>
                </a:solidFill>
              </a:defRPr>
            </a:lvl1pPr>
          </a:lstStyle>
          <a:p>
            <a:r>
              <a:rPr lang="en-US"/>
              <a:t>Click to Edit </a:t>
            </a:r>
            <a:br>
              <a:rPr lang="en-US"/>
            </a:br>
            <a:r>
              <a:rPr lang="en-US"/>
              <a:t>Title Style</a:t>
            </a:r>
            <a:br>
              <a:rPr lang="en-US"/>
            </a:br>
            <a:r>
              <a:rPr lang="en-US"/>
              <a:t>Line 3</a:t>
            </a:r>
            <a:br>
              <a:rPr lang="en-US"/>
            </a:br>
            <a:r>
              <a:rPr lang="en-US"/>
              <a:t>Line 4</a:t>
            </a:r>
          </a:p>
        </p:txBody>
      </p:sp>
      <p:sp>
        <p:nvSpPr>
          <p:cNvPr id="14" name="Subtitle 2">
            <a:extLst>
              <a:ext uri="{FF2B5EF4-FFF2-40B4-BE49-F238E27FC236}">
                <a16:creationId xmlns:a16="http://schemas.microsoft.com/office/drawing/2014/main" id="{1139BE0C-30D8-5E4A-AADA-9C76A8138DEF}"/>
              </a:ext>
            </a:extLst>
          </p:cNvPr>
          <p:cNvSpPr>
            <a:spLocks noGrp="1"/>
          </p:cNvSpPr>
          <p:nvPr>
            <p:ph type="subTitle" idx="1" hasCustomPrompt="1"/>
          </p:nvPr>
        </p:nvSpPr>
        <p:spPr>
          <a:xfrm>
            <a:off x="598624" y="4403724"/>
            <a:ext cx="6192840" cy="702444"/>
          </a:xfrm>
        </p:spPr>
        <p:txBody>
          <a:bodyPr/>
          <a:lstStyle>
            <a:lvl1pPr marL="0" marR="0" indent="0" algn="l"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subtitle style</a:t>
            </a:r>
            <a:endParaRPr lang="en-GB"/>
          </a:p>
        </p:txBody>
      </p:sp>
      <p:pic>
        <p:nvPicPr>
          <p:cNvPr id="15" name="Picture 14" descr="A picture containing building, drawing&#10;&#10;Description automatically generated">
            <a:extLst>
              <a:ext uri="{FF2B5EF4-FFF2-40B4-BE49-F238E27FC236}">
                <a16:creationId xmlns:a16="http://schemas.microsoft.com/office/drawing/2014/main" id="{A64E8E06-C0AC-F149-A17F-960EB7414B2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8624" y="520518"/>
            <a:ext cx="1700213" cy="530640"/>
          </a:xfrm>
          <a:prstGeom prst="rect">
            <a:avLst/>
          </a:prstGeom>
        </p:spPr>
      </p:pic>
    </p:spTree>
    <p:extLst>
      <p:ext uri="{BB962C8B-B14F-4D97-AF65-F5344CB8AC3E}">
        <p14:creationId xmlns:p14="http://schemas.microsoft.com/office/powerpoint/2010/main" val="10955753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image" Target="../media/image4.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title style</a:t>
            </a:r>
          </a:p>
        </p:txBody>
      </p:sp>
      <p:sp>
        <p:nvSpPr>
          <p:cNvPr id="1029" name="TextBox 26"/>
          <p:cNvSpPr txBox="1">
            <a:spLocks noChangeArrowheads="1"/>
          </p:cNvSpPr>
          <p:nvPr userDrawn="1"/>
        </p:nvSpPr>
        <p:spPr bwMode="auto">
          <a:xfrm>
            <a:off x="317949"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Box 20">
            <a:extLst>
              <a:ext uri="{FF2B5EF4-FFF2-40B4-BE49-F238E27FC236}">
                <a16:creationId xmlns:a16="http://schemas.microsoft.com/office/drawing/2014/main" id="{A9403B94-AAAF-AB46-B38A-95D16DABD524}"/>
              </a:ext>
            </a:extLst>
          </p:cNvPr>
          <p:cNvSpPr txBox="1">
            <a:spLocks noChangeArrowheads="1"/>
          </p:cNvSpPr>
          <p:nvPr userDrawn="1"/>
        </p:nvSpPr>
        <p:spPr bwMode="auto">
          <a:xfrm>
            <a:off x="598624"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a:solidFill>
                  <a:schemeClr val="accent6"/>
                </a:solidFill>
              </a:rPr>
              <a:t>© 2023 Arm</a:t>
            </a:r>
            <a:endParaRPr lang="en-US" altLang="en-US" sz="1000">
              <a:solidFill>
                <a:schemeClr val="accent6"/>
              </a:solidFill>
            </a:endParaRPr>
          </a:p>
        </p:txBody>
      </p:sp>
      <p:pic>
        <p:nvPicPr>
          <p:cNvPr id="4" name="Picture 3" descr="A picture containing clock, meter&#10;&#10;Description automatically generated">
            <a:extLst>
              <a:ext uri="{FF2B5EF4-FFF2-40B4-BE49-F238E27FC236}">
                <a16:creationId xmlns:a16="http://schemas.microsoft.com/office/drawing/2014/main" id="{DE151E55-8038-863A-FF49-D2E14CCB705B}"/>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20" r:id="rId1"/>
    <p:sldLayoutId id="2147485516" r:id="rId2"/>
    <p:sldLayoutId id="2147485517" r:id="rId3"/>
    <p:sldLayoutId id="2147485551" r:id="rId4"/>
    <p:sldLayoutId id="2147485519" r:id="rId5"/>
    <p:sldLayoutId id="2147485531" r:id="rId6"/>
    <p:sldLayoutId id="2147485521" r:id="rId7"/>
    <p:sldLayoutId id="2147485552" r:id="rId8"/>
    <p:sldLayoutId id="2147485540" r:id="rId9"/>
    <p:sldLayoutId id="2147485539" r:id="rId10"/>
    <p:sldLayoutId id="2147485541" r:id="rId11"/>
    <p:sldLayoutId id="2147485436" r:id="rId12"/>
    <p:sldLayoutId id="2147485523" r:id="rId13"/>
    <p:sldLayoutId id="2147485525" r:id="rId14"/>
    <p:sldLayoutId id="2147485524" r:id="rId15"/>
    <p:sldLayoutId id="2147485510" r:id="rId16"/>
    <p:sldLayoutId id="2147485438" r:id="rId17"/>
    <p:sldLayoutId id="2147485536" r:id="rId18"/>
    <p:sldLayoutId id="2147485535" r:id="rId19"/>
    <p:sldLayoutId id="2147485538" r:id="rId20"/>
    <p:sldLayoutId id="2147485440" r:id="rId21"/>
    <p:sldLayoutId id="2147485441" r:id="rId22"/>
    <p:sldLayoutId id="2147485442" r:id="rId23"/>
    <p:sldLayoutId id="2147485443" r:id="rId24"/>
    <p:sldLayoutId id="2147485444" r:id="rId25"/>
    <p:sldLayoutId id="2147485445" r:id="rId26"/>
    <p:sldLayoutId id="2147485446" r:id="rId27"/>
    <p:sldLayoutId id="2147485447" r:id="rId28"/>
    <p:sldLayoutId id="2147485448" r:id="rId29"/>
    <p:sldLayoutId id="2147485449" r:id="rId30"/>
    <p:sldLayoutId id="2147485450" r:id="rId31"/>
    <p:sldLayoutId id="2147485452" r:id="rId32"/>
    <p:sldLayoutId id="2147485512" r:id="rId33"/>
    <p:sldLayoutId id="2147485526" r:id="rId34"/>
    <p:sldLayoutId id="2147485527" r:id="rId35"/>
    <p:sldLayoutId id="2147485453" r:id="rId36"/>
    <p:sldLayoutId id="2147485513" r:id="rId37"/>
    <p:sldLayoutId id="2147485528" r:id="rId38"/>
    <p:sldLayoutId id="2147485529" r:id="rId39"/>
    <p:sldLayoutId id="2147485553" r:id="rId40"/>
    <p:sldLayoutId id="2147485554" r:id="rId41"/>
    <p:sldLayoutId id="2147485555" r:id="rId42"/>
    <p:sldLayoutId id="2147485556" r:id="rId43"/>
    <p:sldLayoutId id="2147485557" r:id="rId44"/>
    <p:sldLayoutId id="2147485558" r:id="rId45"/>
    <p:sldLayoutId id="2147485559" r:id="rId46"/>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Tx/>
        <a:buBlip>
          <a:blip r:embed="rId49">
            <a:extLst>
              <a:ext uri="{96DAC541-7B7A-43D3-8B79-37D633B846F1}">
                <asvg:svgBlip xmlns:asvg="http://schemas.microsoft.com/office/drawing/2016/SVG/main" r:embed="rId50"/>
              </a:ext>
            </a:extLst>
          </a:blip>
        </a:buBlip>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Tx/>
        <a:buBlip>
          <a:blip r:embed="rId51">
            <a:extLst>
              <a:ext uri="{96DAC541-7B7A-43D3-8B79-37D633B846F1}">
                <asvg:svgBlip xmlns:asvg="http://schemas.microsoft.com/office/drawing/2016/SVG/main" r:embed="rId52"/>
              </a:ext>
            </a:extLst>
          </a:blip>
        </a:buBlip>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Tx/>
        <a:buBlip>
          <a:blip r:embed="rId51">
            <a:extLst>
              <a:ext uri="{96DAC541-7B7A-43D3-8B79-37D633B846F1}">
                <asvg:svgBlip xmlns:asvg="http://schemas.microsoft.com/office/drawing/2016/SVG/main" r:embed="rId52"/>
              </a:ext>
            </a:extLst>
          </a:blip>
        </a:buBlip>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sv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svg"/><Relationship Id="rId9" Type="http://schemas.openxmlformats.org/officeDocument/2006/relationships/image" Target="../media/image6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emf"/><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4.png"/><Relationship Id="rId11" Type="http://schemas.openxmlformats.org/officeDocument/2006/relationships/image" Target="../media/image43.sv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4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7_A6876351.xml"/><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53.jpeg"/><Relationship Id="rId4" Type="http://schemas.openxmlformats.org/officeDocument/2006/relationships/image" Target="../media/image52.emf"/></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vulkan.gpuinfo.org/displayreport.php?id=25395#queuefamilies" TargetMode="Externa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hyperlink" Target="https://github.com/GPUOpen-LibrariesAndSDKs/VulkanMemoryAllocator" TargetMode="Externa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24734-5DDF-824D-B7A7-7D5AB00DA937}"/>
              </a:ext>
            </a:extLst>
          </p:cNvPr>
          <p:cNvSpPr>
            <a:spLocks noGrp="1"/>
          </p:cNvSpPr>
          <p:nvPr>
            <p:ph type="body" sz="quarter" idx="12"/>
          </p:nvPr>
        </p:nvSpPr>
        <p:spPr/>
        <p:txBody>
          <a:bodyPr/>
          <a:lstStyle/>
          <a:p>
            <a:r>
              <a:rPr lang="en-US">
                <a:ea typeface="ＭＳ Ｐゴシック"/>
              </a:rPr>
              <a:t>Torbjörn Nilsson &amp; Aksel Hjerpbakk</a:t>
            </a:r>
          </a:p>
        </p:txBody>
      </p:sp>
      <p:sp>
        <p:nvSpPr>
          <p:cNvPr id="3" name="Text Placeholder 2">
            <a:extLst>
              <a:ext uri="{FF2B5EF4-FFF2-40B4-BE49-F238E27FC236}">
                <a16:creationId xmlns:a16="http://schemas.microsoft.com/office/drawing/2014/main" id="{7FB80E87-67E0-C144-B9DD-191E585615D6}"/>
              </a:ext>
            </a:extLst>
          </p:cNvPr>
          <p:cNvSpPr>
            <a:spLocks noGrp="1"/>
          </p:cNvSpPr>
          <p:nvPr>
            <p:ph type="body" sz="quarter" idx="13"/>
          </p:nvPr>
        </p:nvSpPr>
        <p:spPr/>
        <p:txBody>
          <a:bodyPr/>
          <a:lstStyle/>
          <a:p>
            <a:r>
              <a:rPr lang="en-US"/>
              <a:t>2023-11-01</a:t>
            </a:r>
          </a:p>
        </p:txBody>
      </p:sp>
      <p:sp>
        <p:nvSpPr>
          <p:cNvPr id="4" name="Title 3">
            <a:extLst>
              <a:ext uri="{FF2B5EF4-FFF2-40B4-BE49-F238E27FC236}">
                <a16:creationId xmlns:a16="http://schemas.microsoft.com/office/drawing/2014/main" id="{F302ADD2-557E-C644-969D-F6B4509EA514}"/>
              </a:ext>
            </a:extLst>
          </p:cNvPr>
          <p:cNvSpPr>
            <a:spLocks noGrp="1"/>
          </p:cNvSpPr>
          <p:nvPr>
            <p:ph type="title"/>
          </p:nvPr>
        </p:nvSpPr>
        <p:spPr/>
        <p:txBody>
          <a:bodyPr/>
          <a:lstStyle/>
          <a:p>
            <a:r>
              <a:rPr lang="en-US" dirty="0">
                <a:ea typeface="ＭＳ Ｐゴシック"/>
              </a:rPr>
              <a:t>Introduction to GPU hardware and Vulkan compute </a:t>
            </a:r>
            <a:endParaRPr lang="en-US" dirty="0"/>
          </a:p>
        </p:txBody>
      </p:sp>
      <p:sp>
        <p:nvSpPr>
          <p:cNvPr id="5" name="Subtitle 4">
            <a:extLst>
              <a:ext uri="{FF2B5EF4-FFF2-40B4-BE49-F238E27FC236}">
                <a16:creationId xmlns:a16="http://schemas.microsoft.com/office/drawing/2014/main" id="{97E59839-0C95-D747-A342-60594C669BF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29582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Processor essentials</a:t>
            </a:r>
          </a:p>
        </p:txBody>
      </p:sp>
      <p:sp>
        <p:nvSpPr>
          <p:cNvPr id="2" name="Text Placeholder 1">
            <a:extLst>
              <a:ext uri="{FF2B5EF4-FFF2-40B4-BE49-F238E27FC236}">
                <a16:creationId xmlns:a16="http://schemas.microsoft.com/office/drawing/2014/main" id="{3922BDE2-206E-FB76-0282-988E7C42703F}"/>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980"/>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252899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3755974" y="3429000"/>
            <a:ext cx="990011" cy="162078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ALU 1</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902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0" name="Rectangle 9">
            <a:extLst>
              <a:ext uri="{FF2B5EF4-FFF2-40B4-BE49-F238E27FC236}">
                <a16:creationId xmlns:a16="http://schemas.microsoft.com/office/drawing/2014/main" id="{F1B2F9AF-28E1-47FA-9286-0975139D3891}"/>
              </a:ext>
            </a:extLst>
          </p:cNvPr>
          <p:cNvSpPr/>
          <p:nvPr/>
        </p:nvSpPr>
        <p:spPr>
          <a:xfrm>
            <a:off x="4925987" y="3427464"/>
            <a:ext cx="990011" cy="162078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ALU 2</a:t>
            </a:r>
          </a:p>
        </p:txBody>
      </p:sp>
      <p:sp>
        <p:nvSpPr>
          <p:cNvPr id="12" name="Arrow: U-Turn 11">
            <a:extLst>
              <a:ext uri="{FF2B5EF4-FFF2-40B4-BE49-F238E27FC236}">
                <a16:creationId xmlns:a16="http://schemas.microsoft.com/office/drawing/2014/main" id="{AAE00F0B-22AE-431A-8175-0FC9B36BE34C}"/>
              </a:ext>
            </a:extLst>
          </p:cNvPr>
          <p:cNvSpPr/>
          <p:nvPr/>
        </p:nvSpPr>
        <p:spPr>
          <a:xfrm rot="16200000">
            <a:off x="3343041" y="3878620"/>
            <a:ext cx="1440016" cy="720009"/>
          </a:xfrm>
          <a:prstGeom prst="uturnArrow">
            <a:avLst>
              <a:gd name="adj1" fmla="val 25000"/>
              <a:gd name="adj2" fmla="val 25000"/>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3" name="Arrow: U-Turn 12">
            <a:extLst>
              <a:ext uri="{FF2B5EF4-FFF2-40B4-BE49-F238E27FC236}">
                <a16:creationId xmlns:a16="http://schemas.microsoft.com/office/drawing/2014/main" id="{E4DED638-1114-4434-921A-EC2EE08F6AC2}"/>
              </a:ext>
            </a:extLst>
          </p:cNvPr>
          <p:cNvSpPr/>
          <p:nvPr/>
        </p:nvSpPr>
        <p:spPr>
          <a:xfrm rot="16200000">
            <a:off x="4475316" y="3878620"/>
            <a:ext cx="1440016" cy="720009"/>
          </a:xfrm>
          <a:prstGeom prst="uturnArrow">
            <a:avLst>
              <a:gd name="adj1" fmla="val 25000"/>
              <a:gd name="adj2" fmla="val 25000"/>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1" name="Rectangle 10">
            <a:extLst>
              <a:ext uri="{FF2B5EF4-FFF2-40B4-BE49-F238E27FC236}">
                <a16:creationId xmlns:a16="http://schemas.microsoft.com/office/drawing/2014/main" id="{EEBD7BDE-18CE-4ADF-8097-C94FF31CBF04}"/>
              </a:ext>
            </a:extLst>
          </p:cNvPr>
          <p:cNvSpPr/>
          <p:nvPr/>
        </p:nvSpPr>
        <p:spPr>
          <a:xfrm>
            <a:off x="6276002" y="1628980"/>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Branch prediction</a:t>
            </a:r>
          </a:p>
        </p:txBody>
      </p:sp>
    </p:spTree>
    <p:extLst>
      <p:ext uri="{BB962C8B-B14F-4D97-AF65-F5344CB8AC3E}">
        <p14:creationId xmlns:p14="http://schemas.microsoft.com/office/powerpoint/2010/main" val="16058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Processor essentials</a:t>
            </a:r>
          </a:p>
        </p:txBody>
      </p:sp>
      <p:sp>
        <p:nvSpPr>
          <p:cNvPr id="6" name="Text Placeholder 5">
            <a:extLst>
              <a:ext uri="{FF2B5EF4-FFF2-40B4-BE49-F238E27FC236}">
                <a16:creationId xmlns:a16="http://schemas.microsoft.com/office/drawing/2014/main" id="{CD1E07C5-35D1-CC05-3B2A-363CA75C1DB2}"/>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776"/>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3248794"/>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3755974" y="4058803"/>
            <a:ext cx="990011" cy="108001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ALU 1</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8816"/>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0" name="Rectangle 9">
            <a:extLst>
              <a:ext uri="{FF2B5EF4-FFF2-40B4-BE49-F238E27FC236}">
                <a16:creationId xmlns:a16="http://schemas.microsoft.com/office/drawing/2014/main" id="{F1B2F9AF-28E1-47FA-9286-0975139D3891}"/>
              </a:ext>
            </a:extLst>
          </p:cNvPr>
          <p:cNvSpPr/>
          <p:nvPr/>
        </p:nvSpPr>
        <p:spPr>
          <a:xfrm>
            <a:off x="4925987" y="4057267"/>
            <a:ext cx="990011" cy="108001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ALU 2</a:t>
            </a:r>
          </a:p>
        </p:txBody>
      </p:sp>
      <p:sp>
        <p:nvSpPr>
          <p:cNvPr id="11" name="Rectangle 10">
            <a:extLst>
              <a:ext uri="{FF2B5EF4-FFF2-40B4-BE49-F238E27FC236}">
                <a16:creationId xmlns:a16="http://schemas.microsoft.com/office/drawing/2014/main" id="{D5FB016F-3D15-4477-9C7C-671645113DD7}"/>
              </a:ext>
            </a:extLst>
          </p:cNvPr>
          <p:cNvSpPr/>
          <p:nvPr/>
        </p:nvSpPr>
        <p:spPr>
          <a:xfrm>
            <a:off x="3755974" y="2438785"/>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Super-scalar</a:t>
            </a:r>
            <a:br>
              <a:rPr lang="en-GB">
                <a:solidFill>
                  <a:srgbClr val="21292F"/>
                </a:solidFill>
              </a:rPr>
            </a:br>
            <a:r>
              <a:rPr lang="en-GB">
                <a:solidFill>
                  <a:srgbClr val="21292F"/>
                </a:solidFill>
              </a:rPr>
              <a:t>issue</a:t>
            </a:r>
          </a:p>
        </p:txBody>
      </p:sp>
      <p:sp>
        <p:nvSpPr>
          <p:cNvPr id="12" name="Rectangle 11">
            <a:extLst>
              <a:ext uri="{FF2B5EF4-FFF2-40B4-BE49-F238E27FC236}">
                <a16:creationId xmlns:a16="http://schemas.microsoft.com/office/drawing/2014/main" id="{3C24816D-6475-467D-A13B-AA44E37B8F49}"/>
              </a:ext>
            </a:extLst>
          </p:cNvPr>
          <p:cNvSpPr/>
          <p:nvPr/>
        </p:nvSpPr>
        <p:spPr>
          <a:xfrm>
            <a:off x="6276002" y="1628776"/>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Branch prediction</a:t>
            </a:r>
          </a:p>
        </p:txBody>
      </p:sp>
      <p:sp>
        <p:nvSpPr>
          <p:cNvPr id="16" name="Rectangle 15">
            <a:extLst>
              <a:ext uri="{FF2B5EF4-FFF2-40B4-BE49-F238E27FC236}">
                <a16:creationId xmlns:a16="http://schemas.microsoft.com/office/drawing/2014/main" id="{F87E0A02-CDFE-413D-A578-4660C1DD6990}"/>
              </a:ext>
            </a:extLst>
          </p:cNvPr>
          <p:cNvSpPr/>
          <p:nvPr/>
        </p:nvSpPr>
        <p:spPr>
          <a:xfrm>
            <a:off x="6276002" y="2438785"/>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Out-of-order</a:t>
            </a:r>
            <a:br>
              <a:rPr lang="en-GB">
                <a:solidFill>
                  <a:srgbClr val="21292F"/>
                </a:solidFill>
              </a:rPr>
            </a:br>
            <a:r>
              <a:rPr lang="en-GB">
                <a:solidFill>
                  <a:srgbClr val="21292F"/>
                </a:solidFill>
              </a:rPr>
              <a:t>execution</a:t>
            </a:r>
          </a:p>
        </p:txBody>
      </p:sp>
      <p:sp>
        <p:nvSpPr>
          <p:cNvPr id="17" name="Rectangle 16">
            <a:extLst>
              <a:ext uri="{FF2B5EF4-FFF2-40B4-BE49-F238E27FC236}">
                <a16:creationId xmlns:a16="http://schemas.microsoft.com/office/drawing/2014/main" id="{FFF5A912-4C73-4AB6-82FF-211382B8B054}"/>
              </a:ext>
            </a:extLst>
          </p:cNvPr>
          <p:cNvSpPr/>
          <p:nvPr/>
        </p:nvSpPr>
        <p:spPr>
          <a:xfrm>
            <a:off x="6276002" y="3248794"/>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execution</a:t>
            </a:r>
          </a:p>
        </p:txBody>
      </p:sp>
      <p:sp>
        <p:nvSpPr>
          <p:cNvPr id="18" name="Rectangle 17">
            <a:extLst>
              <a:ext uri="{FF2B5EF4-FFF2-40B4-BE49-F238E27FC236}">
                <a16:creationId xmlns:a16="http://schemas.microsoft.com/office/drawing/2014/main" id="{79BC0222-8B3F-4958-8F5C-D107A8F254A2}"/>
              </a:ext>
            </a:extLst>
          </p:cNvPr>
          <p:cNvSpPr/>
          <p:nvPr/>
        </p:nvSpPr>
        <p:spPr>
          <a:xfrm>
            <a:off x="6276002" y="4058803"/>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data fetch</a:t>
            </a:r>
          </a:p>
        </p:txBody>
      </p:sp>
      <p:sp>
        <p:nvSpPr>
          <p:cNvPr id="19" name="Rectangle 18">
            <a:extLst>
              <a:ext uri="{FF2B5EF4-FFF2-40B4-BE49-F238E27FC236}">
                <a16:creationId xmlns:a16="http://schemas.microsoft.com/office/drawing/2014/main" id="{C30A9AF0-E174-419E-9B82-2A758F0C436C}"/>
              </a:ext>
            </a:extLst>
          </p:cNvPr>
          <p:cNvSpPr/>
          <p:nvPr/>
        </p:nvSpPr>
        <p:spPr>
          <a:xfrm>
            <a:off x="6276002" y="4868812"/>
            <a:ext cx="2160024" cy="1080934"/>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Big caches</a:t>
            </a:r>
          </a:p>
        </p:txBody>
      </p:sp>
      <p:sp>
        <p:nvSpPr>
          <p:cNvPr id="20" name="TextBox 19">
            <a:extLst>
              <a:ext uri="{FF2B5EF4-FFF2-40B4-BE49-F238E27FC236}">
                <a16:creationId xmlns:a16="http://schemas.microsoft.com/office/drawing/2014/main" id="{4EF5B1D8-3355-4DFC-96F7-A9C6DA418801}"/>
              </a:ext>
            </a:extLst>
          </p:cNvPr>
          <p:cNvSpPr txBox="1"/>
          <p:nvPr/>
        </p:nvSpPr>
        <p:spPr>
          <a:xfrm>
            <a:off x="9246035" y="4065814"/>
            <a:ext cx="2387415" cy="443198"/>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3200" b="1">
                <a:solidFill>
                  <a:schemeClr val="accent5"/>
                </a:solidFill>
              </a:rPr>
              <a:t>Overhead</a:t>
            </a:r>
          </a:p>
        </p:txBody>
      </p:sp>
      <p:sp>
        <p:nvSpPr>
          <p:cNvPr id="22" name="Arrow: U-Turn 21">
            <a:extLst>
              <a:ext uri="{FF2B5EF4-FFF2-40B4-BE49-F238E27FC236}">
                <a16:creationId xmlns:a16="http://schemas.microsoft.com/office/drawing/2014/main" id="{49F1C357-1CF0-43B2-9E42-98001F9765A0}"/>
              </a:ext>
            </a:extLst>
          </p:cNvPr>
          <p:cNvSpPr/>
          <p:nvPr/>
        </p:nvSpPr>
        <p:spPr>
          <a:xfrm rot="16200000">
            <a:off x="4700322" y="4232107"/>
            <a:ext cx="990011" cy="720009"/>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23" name="Arrow: U-Turn 22">
            <a:extLst>
              <a:ext uri="{FF2B5EF4-FFF2-40B4-BE49-F238E27FC236}">
                <a16:creationId xmlns:a16="http://schemas.microsoft.com/office/drawing/2014/main" id="{F5C7F2E3-D3AE-48B2-BE8A-7DF38BC6ED28}"/>
              </a:ext>
            </a:extLst>
          </p:cNvPr>
          <p:cNvSpPr/>
          <p:nvPr/>
        </p:nvSpPr>
        <p:spPr>
          <a:xfrm rot="16200000">
            <a:off x="3530972" y="4232108"/>
            <a:ext cx="990011" cy="720009"/>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2" name="TextBox 1">
            <a:extLst>
              <a:ext uri="{FF2B5EF4-FFF2-40B4-BE49-F238E27FC236}">
                <a16:creationId xmlns:a16="http://schemas.microsoft.com/office/drawing/2014/main" id="{7AA84235-C45C-6570-064F-DB077A9A79B1}"/>
              </a:ext>
            </a:extLst>
          </p:cNvPr>
          <p:cNvSpPr txBox="1"/>
          <p:nvPr/>
        </p:nvSpPr>
        <p:spPr>
          <a:xfrm>
            <a:off x="9246035" y="2708992"/>
            <a:ext cx="2251779" cy="443198"/>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3200" b="1">
                <a:solidFill>
                  <a:schemeClr val="accent1"/>
                </a:solidFill>
              </a:rPr>
              <a:t>Essential</a:t>
            </a:r>
          </a:p>
        </p:txBody>
      </p:sp>
      <p:sp>
        <p:nvSpPr>
          <p:cNvPr id="5" name="TextBox 4">
            <a:extLst>
              <a:ext uri="{FF2B5EF4-FFF2-40B4-BE49-F238E27FC236}">
                <a16:creationId xmlns:a16="http://schemas.microsoft.com/office/drawing/2014/main" id="{93E31A4B-3D0E-2098-F090-9E3773AC4410}"/>
              </a:ext>
            </a:extLst>
          </p:cNvPr>
          <p:cNvSpPr txBox="1"/>
          <p:nvPr/>
        </p:nvSpPr>
        <p:spPr>
          <a:xfrm>
            <a:off x="9246035" y="3390900"/>
            <a:ext cx="2251779" cy="443198"/>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3200" b="1">
                <a:solidFill>
                  <a:schemeClr val="accent4"/>
                </a:solidFill>
              </a:rPr>
              <a:t>Useful</a:t>
            </a:r>
          </a:p>
        </p:txBody>
      </p:sp>
    </p:spTree>
    <p:extLst>
      <p:ext uri="{BB962C8B-B14F-4D97-AF65-F5344CB8AC3E}">
        <p14:creationId xmlns:p14="http://schemas.microsoft.com/office/powerpoint/2010/main" val="229059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Processor essentials</a:t>
            </a:r>
          </a:p>
        </p:txBody>
      </p:sp>
      <p:sp>
        <p:nvSpPr>
          <p:cNvPr id="4" name="Text Placeholder 3">
            <a:extLst>
              <a:ext uri="{FF2B5EF4-FFF2-40B4-BE49-F238E27FC236}">
                <a16:creationId xmlns:a16="http://schemas.microsoft.com/office/drawing/2014/main" id="{4B17621B-54D6-239A-577B-22004B5B24C1}"/>
              </a:ext>
            </a:extLst>
          </p:cNvPr>
          <p:cNvSpPr>
            <a:spLocks noGrp="1"/>
          </p:cNvSpPr>
          <p:nvPr>
            <p:ph type="body" idx="1"/>
          </p:nvPr>
        </p:nvSpPr>
        <p:spPr/>
        <p:txBody>
          <a:bodyPr/>
          <a:lstStyle/>
          <a:p>
            <a:endParaRPr lang="en-US"/>
          </a:p>
        </p:txBody>
      </p:sp>
      <p:sp>
        <p:nvSpPr>
          <p:cNvPr id="2" name="Rectangle 1">
            <a:extLst>
              <a:ext uri="{FF2B5EF4-FFF2-40B4-BE49-F238E27FC236}">
                <a16:creationId xmlns:a16="http://schemas.microsoft.com/office/drawing/2014/main" id="{01353543-D7C0-4859-A3CD-F2BF337F01EF}"/>
              </a:ext>
            </a:extLst>
          </p:cNvPr>
          <p:cNvSpPr/>
          <p:nvPr/>
        </p:nvSpPr>
        <p:spPr>
          <a:xfrm>
            <a:off x="4295980" y="2835302"/>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A0</a:t>
            </a:r>
          </a:p>
        </p:txBody>
      </p:sp>
      <p:sp>
        <p:nvSpPr>
          <p:cNvPr id="21" name="Rectangle 20">
            <a:extLst>
              <a:ext uri="{FF2B5EF4-FFF2-40B4-BE49-F238E27FC236}">
                <a16:creationId xmlns:a16="http://schemas.microsoft.com/office/drawing/2014/main" id="{9BE460A0-CF8A-40D8-A3F5-DF2FEB34BB91}"/>
              </a:ext>
            </a:extLst>
          </p:cNvPr>
          <p:cNvSpPr/>
          <p:nvPr/>
        </p:nvSpPr>
        <p:spPr>
          <a:xfrm>
            <a:off x="8616028" y="2835302"/>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A3</a:t>
            </a:r>
          </a:p>
        </p:txBody>
      </p:sp>
      <p:sp>
        <p:nvSpPr>
          <p:cNvPr id="22" name="Rectangle 21">
            <a:extLst>
              <a:ext uri="{FF2B5EF4-FFF2-40B4-BE49-F238E27FC236}">
                <a16:creationId xmlns:a16="http://schemas.microsoft.com/office/drawing/2014/main" id="{94486F95-0E4A-4AD2-9C81-853B03669F2A}"/>
              </a:ext>
            </a:extLst>
          </p:cNvPr>
          <p:cNvSpPr/>
          <p:nvPr/>
        </p:nvSpPr>
        <p:spPr>
          <a:xfrm>
            <a:off x="5735996" y="2835302"/>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A1</a:t>
            </a:r>
          </a:p>
        </p:txBody>
      </p:sp>
      <p:sp>
        <p:nvSpPr>
          <p:cNvPr id="23" name="Rectangle 22">
            <a:extLst>
              <a:ext uri="{FF2B5EF4-FFF2-40B4-BE49-F238E27FC236}">
                <a16:creationId xmlns:a16="http://schemas.microsoft.com/office/drawing/2014/main" id="{262A9439-2608-4C18-A3D2-4275B45C3E8D}"/>
              </a:ext>
            </a:extLst>
          </p:cNvPr>
          <p:cNvSpPr/>
          <p:nvPr/>
        </p:nvSpPr>
        <p:spPr>
          <a:xfrm>
            <a:off x="7176012" y="2835302"/>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A2</a:t>
            </a:r>
          </a:p>
        </p:txBody>
      </p:sp>
      <p:sp>
        <p:nvSpPr>
          <p:cNvPr id="24" name="Rectangle 23">
            <a:extLst>
              <a:ext uri="{FF2B5EF4-FFF2-40B4-BE49-F238E27FC236}">
                <a16:creationId xmlns:a16="http://schemas.microsoft.com/office/drawing/2014/main" id="{D89BAB5E-74A0-4670-AF82-F1136021121F}"/>
              </a:ext>
            </a:extLst>
          </p:cNvPr>
          <p:cNvSpPr/>
          <p:nvPr/>
        </p:nvSpPr>
        <p:spPr>
          <a:xfrm>
            <a:off x="4295980" y="4005315"/>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B0</a:t>
            </a:r>
          </a:p>
        </p:txBody>
      </p:sp>
      <p:sp>
        <p:nvSpPr>
          <p:cNvPr id="25" name="Rectangle 24">
            <a:extLst>
              <a:ext uri="{FF2B5EF4-FFF2-40B4-BE49-F238E27FC236}">
                <a16:creationId xmlns:a16="http://schemas.microsoft.com/office/drawing/2014/main" id="{A6DB91E1-1C25-46A1-91EF-EBCBC44016B2}"/>
              </a:ext>
            </a:extLst>
          </p:cNvPr>
          <p:cNvSpPr/>
          <p:nvPr/>
        </p:nvSpPr>
        <p:spPr>
          <a:xfrm>
            <a:off x="8616028" y="4005315"/>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B3</a:t>
            </a:r>
          </a:p>
        </p:txBody>
      </p:sp>
      <p:sp>
        <p:nvSpPr>
          <p:cNvPr id="26" name="Rectangle 25">
            <a:extLst>
              <a:ext uri="{FF2B5EF4-FFF2-40B4-BE49-F238E27FC236}">
                <a16:creationId xmlns:a16="http://schemas.microsoft.com/office/drawing/2014/main" id="{8FDE6583-109A-4289-8ADC-FC9A695288B4}"/>
              </a:ext>
            </a:extLst>
          </p:cNvPr>
          <p:cNvSpPr/>
          <p:nvPr/>
        </p:nvSpPr>
        <p:spPr>
          <a:xfrm>
            <a:off x="5735996" y="4005315"/>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B1</a:t>
            </a:r>
          </a:p>
        </p:txBody>
      </p:sp>
      <p:sp>
        <p:nvSpPr>
          <p:cNvPr id="27" name="Rectangle 26">
            <a:extLst>
              <a:ext uri="{FF2B5EF4-FFF2-40B4-BE49-F238E27FC236}">
                <a16:creationId xmlns:a16="http://schemas.microsoft.com/office/drawing/2014/main" id="{328946E3-FECA-4002-BFA4-D5054842856C}"/>
              </a:ext>
            </a:extLst>
          </p:cNvPr>
          <p:cNvSpPr/>
          <p:nvPr/>
        </p:nvSpPr>
        <p:spPr>
          <a:xfrm>
            <a:off x="7176012" y="4005315"/>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B2</a:t>
            </a:r>
          </a:p>
        </p:txBody>
      </p:sp>
      <p:sp>
        <p:nvSpPr>
          <p:cNvPr id="5" name="Rectangle 4">
            <a:extLst>
              <a:ext uri="{FF2B5EF4-FFF2-40B4-BE49-F238E27FC236}">
                <a16:creationId xmlns:a16="http://schemas.microsoft.com/office/drawing/2014/main" id="{83E1501D-389C-455F-A2B2-568F5479C924}"/>
              </a:ext>
            </a:extLst>
          </p:cNvPr>
          <p:cNvSpPr/>
          <p:nvPr/>
        </p:nvSpPr>
        <p:spPr>
          <a:xfrm>
            <a:off x="479425" y="1665288"/>
            <a:ext cx="2970033" cy="4284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solidFill>
                  <a:schemeClr val="accent3"/>
                </a:solidFill>
                <a:latin typeface="Consolas" panose="020B0609020204030204" pitchFamily="49" charset="0"/>
              </a:rPr>
              <a:t>S</a:t>
            </a:r>
            <a:r>
              <a:rPr lang="en-GB" sz="4400">
                <a:solidFill>
                  <a:schemeClr val="bg1">
                    <a:lumMod val="85000"/>
                  </a:schemeClr>
                </a:solidFill>
              </a:rPr>
              <a:t>ingle</a:t>
            </a:r>
            <a:br>
              <a:rPr lang="en-GB" sz="4400">
                <a:solidFill>
                  <a:schemeClr val="bg1">
                    <a:lumMod val="85000"/>
                  </a:schemeClr>
                </a:solidFill>
              </a:rPr>
            </a:br>
            <a:r>
              <a:rPr lang="en-GB" sz="4400" b="1">
                <a:solidFill>
                  <a:schemeClr val="accent3"/>
                </a:solidFill>
                <a:latin typeface="Consolas" panose="020B0609020204030204" pitchFamily="49" charset="0"/>
              </a:rPr>
              <a:t>I</a:t>
            </a:r>
            <a:r>
              <a:rPr lang="en-GB" sz="4400">
                <a:solidFill>
                  <a:schemeClr val="bg1">
                    <a:lumMod val="85000"/>
                  </a:schemeClr>
                </a:solidFill>
              </a:rPr>
              <a:t>nstruction</a:t>
            </a:r>
            <a:br>
              <a:rPr lang="en-GB" sz="4400">
                <a:solidFill>
                  <a:schemeClr val="bg1">
                    <a:lumMod val="85000"/>
                  </a:schemeClr>
                </a:solidFill>
              </a:rPr>
            </a:br>
            <a:r>
              <a:rPr lang="en-GB" sz="4400" b="1">
                <a:solidFill>
                  <a:schemeClr val="accent3"/>
                </a:solidFill>
                <a:latin typeface="Consolas" panose="020B0609020204030204" pitchFamily="49" charset="0"/>
              </a:rPr>
              <a:t>M</a:t>
            </a:r>
            <a:r>
              <a:rPr lang="en-GB" sz="4400">
                <a:solidFill>
                  <a:schemeClr val="bg1">
                    <a:lumMod val="85000"/>
                  </a:schemeClr>
                </a:solidFill>
              </a:rPr>
              <a:t>ultiple</a:t>
            </a:r>
            <a:br>
              <a:rPr lang="en-GB" sz="4400">
                <a:solidFill>
                  <a:schemeClr val="bg1">
                    <a:lumMod val="85000"/>
                  </a:schemeClr>
                </a:solidFill>
              </a:rPr>
            </a:br>
            <a:r>
              <a:rPr lang="en-GB" sz="4400" b="1">
                <a:solidFill>
                  <a:schemeClr val="accent3"/>
                </a:solidFill>
                <a:latin typeface="Consolas" panose="020B0609020204030204" pitchFamily="49" charset="0"/>
              </a:rPr>
              <a:t>D</a:t>
            </a:r>
            <a:r>
              <a:rPr lang="en-GB" sz="4400">
                <a:solidFill>
                  <a:schemeClr val="bg1">
                    <a:lumMod val="85000"/>
                  </a:schemeClr>
                </a:solidFill>
              </a:rPr>
              <a:t>ata</a:t>
            </a:r>
            <a:endParaRPr lang="en-GB" sz="3600" b="1">
              <a:solidFill>
                <a:schemeClr val="bg1">
                  <a:lumMod val="85000"/>
                </a:schemeClr>
              </a:solidFill>
              <a:latin typeface="Consolas" panose="020B0609020204030204" pitchFamily="49" charset="0"/>
            </a:endParaRPr>
          </a:p>
        </p:txBody>
      </p:sp>
      <p:sp>
        <p:nvSpPr>
          <p:cNvPr id="36" name="Rectangle 35">
            <a:extLst>
              <a:ext uri="{FF2B5EF4-FFF2-40B4-BE49-F238E27FC236}">
                <a16:creationId xmlns:a16="http://schemas.microsoft.com/office/drawing/2014/main" id="{69673C0E-34FC-4637-8771-A2EAADE0FC33}"/>
              </a:ext>
            </a:extLst>
          </p:cNvPr>
          <p:cNvSpPr/>
          <p:nvPr/>
        </p:nvSpPr>
        <p:spPr>
          <a:xfrm>
            <a:off x="4295980" y="5176250"/>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A0 + B0</a:t>
            </a:r>
          </a:p>
        </p:txBody>
      </p:sp>
      <p:sp>
        <p:nvSpPr>
          <p:cNvPr id="37" name="Rectangle 36">
            <a:extLst>
              <a:ext uri="{FF2B5EF4-FFF2-40B4-BE49-F238E27FC236}">
                <a16:creationId xmlns:a16="http://schemas.microsoft.com/office/drawing/2014/main" id="{22A40C4A-D418-4510-A303-E61D95072A00}"/>
              </a:ext>
            </a:extLst>
          </p:cNvPr>
          <p:cNvSpPr/>
          <p:nvPr/>
        </p:nvSpPr>
        <p:spPr>
          <a:xfrm>
            <a:off x="8616028" y="5176250"/>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GB">
                <a:solidFill>
                  <a:srgbClr val="21292F"/>
                </a:solidFill>
              </a:rPr>
              <a:t>A3 + B3</a:t>
            </a:r>
          </a:p>
        </p:txBody>
      </p:sp>
      <p:sp>
        <p:nvSpPr>
          <p:cNvPr id="38" name="Rectangle 37">
            <a:extLst>
              <a:ext uri="{FF2B5EF4-FFF2-40B4-BE49-F238E27FC236}">
                <a16:creationId xmlns:a16="http://schemas.microsoft.com/office/drawing/2014/main" id="{5467EB38-1730-4655-B04A-3AA2E953DB6B}"/>
              </a:ext>
            </a:extLst>
          </p:cNvPr>
          <p:cNvSpPr/>
          <p:nvPr/>
        </p:nvSpPr>
        <p:spPr>
          <a:xfrm>
            <a:off x="5735996" y="5176250"/>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A1 + B1</a:t>
            </a:r>
          </a:p>
        </p:txBody>
      </p:sp>
      <p:sp>
        <p:nvSpPr>
          <p:cNvPr id="39" name="Rectangle 38">
            <a:extLst>
              <a:ext uri="{FF2B5EF4-FFF2-40B4-BE49-F238E27FC236}">
                <a16:creationId xmlns:a16="http://schemas.microsoft.com/office/drawing/2014/main" id="{878EE80D-181F-468B-9D0A-54045395AE3A}"/>
              </a:ext>
            </a:extLst>
          </p:cNvPr>
          <p:cNvSpPr/>
          <p:nvPr/>
        </p:nvSpPr>
        <p:spPr>
          <a:xfrm>
            <a:off x="7176012" y="5176250"/>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21292F"/>
                </a:solidFill>
              </a:rPr>
              <a:t>A2 + B2</a:t>
            </a:r>
          </a:p>
        </p:txBody>
      </p:sp>
      <p:sp>
        <p:nvSpPr>
          <p:cNvPr id="41" name="Rectangle 40">
            <a:extLst>
              <a:ext uri="{FF2B5EF4-FFF2-40B4-BE49-F238E27FC236}">
                <a16:creationId xmlns:a16="http://schemas.microsoft.com/office/drawing/2014/main" id="{70A06B1E-2181-4A98-90DB-73B59FA1D760}"/>
              </a:ext>
            </a:extLst>
          </p:cNvPr>
          <p:cNvSpPr/>
          <p:nvPr/>
        </p:nvSpPr>
        <p:spPr>
          <a:xfrm>
            <a:off x="6456004" y="3375308"/>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65000"/>
                  </a:schemeClr>
                </a:solidFill>
                <a:latin typeface="Consolas" panose="020B0609020204030204" pitchFamily="49" charset="0"/>
              </a:rPr>
              <a:t>+</a:t>
            </a:r>
          </a:p>
        </p:txBody>
      </p:sp>
      <p:sp>
        <p:nvSpPr>
          <p:cNvPr id="42" name="Rectangle 41">
            <a:extLst>
              <a:ext uri="{FF2B5EF4-FFF2-40B4-BE49-F238E27FC236}">
                <a16:creationId xmlns:a16="http://schemas.microsoft.com/office/drawing/2014/main" id="{A6E9A79A-C3A2-49C3-8384-8FED025DDB99}"/>
              </a:ext>
            </a:extLst>
          </p:cNvPr>
          <p:cNvSpPr/>
          <p:nvPr/>
        </p:nvSpPr>
        <p:spPr>
          <a:xfrm>
            <a:off x="6456004" y="4545321"/>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65000"/>
                  </a:schemeClr>
                </a:solidFill>
                <a:latin typeface="Consolas" panose="020B0609020204030204" pitchFamily="49" charset="0"/>
              </a:rPr>
              <a:t>=</a:t>
            </a:r>
          </a:p>
        </p:txBody>
      </p:sp>
      <p:sp>
        <p:nvSpPr>
          <p:cNvPr id="44" name="Rectangle 43">
            <a:extLst>
              <a:ext uri="{FF2B5EF4-FFF2-40B4-BE49-F238E27FC236}">
                <a16:creationId xmlns:a16="http://schemas.microsoft.com/office/drawing/2014/main" id="{F33ACBD6-D6B2-45B3-8F8E-DE00F8F7175A}"/>
              </a:ext>
            </a:extLst>
          </p:cNvPr>
          <p:cNvSpPr/>
          <p:nvPr/>
        </p:nvSpPr>
        <p:spPr>
          <a:xfrm>
            <a:off x="4295980" y="2835302"/>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46" name="Rectangle 45">
            <a:extLst>
              <a:ext uri="{FF2B5EF4-FFF2-40B4-BE49-F238E27FC236}">
                <a16:creationId xmlns:a16="http://schemas.microsoft.com/office/drawing/2014/main" id="{D1CAEA67-2BB6-4FAC-9873-248F8DC4649B}"/>
              </a:ext>
            </a:extLst>
          </p:cNvPr>
          <p:cNvSpPr/>
          <p:nvPr/>
        </p:nvSpPr>
        <p:spPr>
          <a:xfrm>
            <a:off x="4295980" y="1665288"/>
            <a:ext cx="1440016" cy="6300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47" name="Rectangle 46">
            <a:extLst>
              <a:ext uri="{FF2B5EF4-FFF2-40B4-BE49-F238E27FC236}">
                <a16:creationId xmlns:a16="http://schemas.microsoft.com/office/drawing/2014/main" id="{36ADC30E-698F-46CF-98A2-5CDB5320C9A5}"/>
              </a:ext>
            </a:extLst>
          </p:cNvPr>
          <p:cNvSpPr/>
          <p:nvPr/>
        </p:nvSpPr>
        <p:spPr>
          <a:xfrm>
            <a:off x="4295980" y="4005315"/>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48" name="Rectangle 47">
            <a:extLst>
              <a:ext uri="{FF2B5EF4-FFF2-40B4-BE49-F238E27FC236}">
                <a16:creationId xmlns:a16="http://schemas.microsoft.com/office/drawing/2014/main" id="{4A42E4CD-FD55-4A81-971C-740FCEF466CA}"/>
              </a:ext>
            </a:extLst>
          </p:cNvPr>
          <p:cNvSpPr/>
          <p:nvPr/>
        </p:nvSpPr>
        <p:spPr>
          <a:xfrm>
            <a:off x="4295980" y="5175328"/>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Tree>
    <p:extLst>
      <p:ext uri="{BB962C8B-B14F-4D97-AF65-F5344CB8AC3E}">
        <p14:creationId xmlns:p14="http://schemas.microsoft.com/office/powerpoint/2010/main" val="80396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a:t>CPU architecture summary</a:t>
            </a:r>
          </a:p>
        </p:txBody>
      </p:sp>
      <p:sp>
        <p:nvSpPr>
          <p:cNvPr id="2" name="Text Placeholder 1">
            <a:extLst>
              <a:ext uri="{FF2B5EF4-FFF2-40B4-BE49-F238E27FC236}">
                <a16:creationId xmlns:a16="http://schemas.microsoft.com/office/drawing/2014/main" id="{CBDCD71F-63EF-495A-9B36-F4350E77E4A0}"/>
              </a:ext>
            </a:extLst>
          </p:cNvPr>
          <p:cNvSpPr>
            <a:spLocks noGrp="1"/>
          </p:cNvSpPr>
          <p:nvPr>
            <p:ph type="body" idx="1"/>
          </p:nvPr>
        </p:nvSpPr>
        <p:spPr/>
        <p:txBody>
          <a:bodyPr/>
          <a:lstStyle/>
          <a:p>
            <a:r>
              <a:rPr lang="en-GB"/>
              <a:t>We know how to make very fast processors</a:t>
            </a:r>
          </a:p>
          <a:p>
            <a:pPr lvl="1"/>
            <a:r>
              <a:rPr lang="en-GB"/>
              <a:t>… but additional hardware is not really “processor”</a:t>
            </a:r>
          </a:p>
          <a:p>
            <a:pPr lvl="1"/>
            <a:endParaRPr lang="en-GB"/>
          </a:p>
          <a:p>
            <a:r>
              <a:rPr lang="en-GB"/>
              <a:t>Extra hardware inevitably costs something</a:t>
            </a:r>
          </a:p>
          <a:p>
            <a:pPr lvl="1"/>
            <a:r>
              <a:rPr lang="en-GB"/>
              <a:t>Reduces energy efficiency</a:t>
            </a:r>
          </a:p>
          <a:p>
            <a:pPr lvl="1"/>
            <a:r>
              <a:rPr lang="en-GB"/>
              <a:t>Reduces area efficiency</a:t>
            </a:r>
          </a:p>
          <a:p>
            <a:pPr lvl="1"/>
            <a:endParaRPr lang="en-GB"/>
          </a:p>
          <a:p>
            <a:r>
              <a:rPr lang="en-GB"/>
              <a:t>Heterogeneous multi-core helps</a:t>
            </a:r>
          </a:p>
          <a:p>
            <a:pPr lvl="1"/>
            <a:r>
              <a:rPr lang="en-GB" b="1">
                <a:solidFill>
                  <a:schemeClr val="accent3"/>
                </a:solidFill>
              </a:rPr>
              <a:t>Fast big cores </a:t>
            </a:r>
            <a:r>
              <a:rPr lang="en-GB"/>
              <a:t>for high-intensity workloads</a:t>
            </a:r>
          </a:p>
          <a:p>
            <a:pPr lvl="1"/>
            <a:r>
              <a:rPr lang="en-GB" b="1">
                <a:solidFill>
                  <a:schemeClr val="accent3"/>
                </a:solidFill>
              </a:rPr>
              <a:t>Energy efficient little cores </a:t>
            </a:r>
            <a:r>
              <a:rPr lang="en-GB"/>
              <a:t>for low-intensity workloads</a:t>
            </a:r>
          </a:p>
          <a:p>
            <a:pPr lvl="1"/>
            <a:endParaRPr lang="en-GB"/>
          </a:p>
          <a:p>
            <a:r>
              <a:rPr lang="en-GB"/>
              <a:t>… but cannot be fast and efficient at the same time</a:t>
            </a:r>
          </a:p>
        </p:txBody>
      </p:sp>
      <p:sp>
        <p:nvSpPr>
          <p:cNvPr id="92" name="Text Placeholder 91">
            <a:extLst>
              <a:ext uri="{FF2B5EF4-FFF2-40B4-BE49-F238E27FC236}">
                <a16:creationId xmlns:a16="http://schemas.microsoft.com/office/drawing/2014/main" id="{88296259-4D64-6D58-39B3-E3E37E4A4C13}"/>
              </a:ext>
            </a:extLst>
          </p:cNvPr>
          <p:cNvSpPr>
            <a:spLocks noGrp="1"/>
          </p:cNvSpPr>
          <p:nvPr>
            <p:ph type="body" idx="10"/>
          </p:nvPr>
        </p:nvSpPr>
        <p:spPr/>
        <p:txBody>
          <a:bodyPr/>
          <a:lstStyle/>
          <a:p>
            <a:endParaRPr lang="en-US"/>
          </a:p>
        </p:txBody>
      </p:sp>
      <p:grpSp>
        <p:nvGrpSpPr>
          <p:cNvPr id="91" name="Group 90">
            <a:extLst>
              <a:ext uri="{FF2B5EF4-FFF2-40B4-BE49-F238E27FC236}">
                <a16:creationId xmlns:a16="http://schemas.microsoft.com/office/drawing/2014/main" id="{13240E1A-2335-87C2-E2DB-9C0F5E7BE88F}"/>
              </a:ext>
            </a:extLst>
          </p:cNvPr>
          <p:cNvGrpSpPr/>
          <p:nvPr/>
        </p:nvGrpSpPr>
        <p:grpSpPr>
          <a:xfrm>
            <a:off x="8591224" y="1885291"/>
            <a:ext cx="1918438" cy="3172337"/>
            <a:chOff x="8591224" y="1885291"/>
            <a:chExt cx="1918438" cy="3172337"/>
          </a:xfrm>
        </p:grpSpPr>
        <p:grpSp>
          <p:nvGrpSpPr>
            <p:cNvPr id="7" name="Graphic 5">
              <a:extLst>
                <a:ext uri="{FF2B5EF4-FFF2-40B4-BE49-F238E27FC236}">
                  <a16:creationId xmlns:a16="http://schemas.microsoft.com/office/drawing/2014/main" id="{697159F4-70AB-A3B4-B1D4-82824C2BB5CC}"/>
                </a:ext>
              </a:extLst>
            </p:cNvPr>
            <p:cNvGrpSpPr/>
            <p:nvPr/>
          </p:nvGrpSpPr>
          <p:grpSpPr>
            <a:xfrm>
              <a:off x="9063785" y="1885291"/>
              <a:ext cx="1445877" cy="2350725"/>
              <a:chOff x="9063785" y="1885291"/>
              <a:chExt cx="1445877" cy="2350725"/>
            </a:xfrm>
          </p:grpSpPr>
          <p:sp>
            <p:nvSpPr>
              <p:cNvPr id="8" name="Freeform: Shape 7">
                <a:extLst>
                  <a:ext uri="{FF2B5EF4-FFF2-40B4-BE49-F238E27FC236}">
                    <a16:creationId xmlns:a16="http://schemas.microsoft.com/office/drawing/2014/main" id="{E898B140-84FE-5131-CD92-67B7F47C9C54}"/>
                  </a:ext>
                </a:extLst>
              </p:cNvPr>
              <p:cNvSpPr/>
              <p:nvPr/>
            </p:nvSpPr>
            <p:spPr>
              <a:xfrm>
                <a:off x="9721613" y="2882772"/>
                <a:ext cx="382613" cy="524919"/>
              </a:xfrm>
              <a:custGeom>
                <a:avLst/>
                <a:gdLst>
                  <a:gd name="connsiteX0" fmla="*/ 0 w 382613"/>
                  <a:gd name="connsiteY0" fmla="*/ 453767 h 524919"/>
                  <a:gd name="connsiteX1" fmla="*/ 261788 w 382613"/>
                  <a:gd name="connsiteY1" fmla="*/ 0 h 524919"/>
                  <a:gd name="connsiteX2" fmla="*/ 382614 w 382613"/>
                  <a:gd name="connsiteY2" fmla="*/ 71153 h 524919"/>
                  <a:gd name="connsiteX3" fmla="*/ 120825 w 382613"/>
                  <a:gd name="connsiteY3" fmla="*/ 524919 h 524919"/>
                  <a:gd name="connsiteX4" fmla="*/ 0 w 382613"/>
                  <a:gd name="connsiteY4" fmla="*/ 453767 h 52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13" h="524919">
                    <a:moveTo>
                      <a:pt x="0" y="453767"/>
                    </a:moveTo>
                    <a:cubicBezTo>
                      <a:pt x="144991" y="370531"/>
                      <a:pt x="261788" y="166470"/>
                      <a:pt x="261788" y="0"/>
                    </a:cubicBezTo>
                    <a:cubicBezTo>
                      <a:pt x="302063" y="24165"/>
                      <a:pt x="342339" y="46988"/>
                      <a:pt x="382614" y="71153"/>
                    </a:cubicBezTo>
                    <a:cubicBezTo>
                      <a:pt x="382614" y="237623"/>
                      <a:pt x="265816" y="441684"/>
                      <a:pt x="120825" y="524919"/>
                    </a:cubicBezTo>
                    <a:cubicBezTo>
                      <a:pt x="84578" y="503439"/>
                      <a:pt x="36248" y="475246"/>
                      <a:pt x="0" y="453767"/>
                    </a:cubicBezTo>
                    <a:close/>
                  </a:path>
                </a:pathLst>
              </a:custGeom>
              <a:solidFill>
                <a:srgbClr val="FFFFFF"/>
              </a:solidFill>
              <a:ln w="1339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8BB9A1-06DA-5FB4-8B33-B5BC3325E094}"/>
                  </a:ext>
                </a:extLst>
              </p:cNvPr>
              <p:cNvSpPr/>
              <p:nvPr/>
            </p:nvSpPr>
            <p:spPr>
              <a:xfrm>
                <a:off x="9117486" y="3374129"/>
                <a:ext cx="1343846" cy="775967"/>
              </a:xfrm>
              <a:custGeom>
                <a:avLst/>
                <a:gdLst>
                  <a:gd name="connsiteX0" fmla="*/ 120825 w 1343846"/>
                  <a:gd name="connsiteY0" fmla="*/ 775968 h 775967"/>
                  <a:gd name="connsiteX1" fmla="*/ 0 w 1343846"/>
                  <a:gd name="connsiteY1" fmla="*/ 706157 h 775967"/>
                  <a:gd name="connsiteX2" fmla="*/ 1221679 w 1343846"/>
                  <a:gd name="connsiteY2" fmla="*/ 0 h 775967"/>
                  <a:gd name="connsiteX3" fmla="*/ 1343847 w 1343846"/>
                  <a:gd name="connsiteY3" fmla="*/ 71153 h 775967"/>
                </a:gdLst>
                <a:ahLst/>
                <a:cxnLst>
                  <a:cxn ang="0">
                    <a:pos x="connsiteX0" y="connsiteY0"/>
                  </a:cxn>
                  <a:cxn ang="0">
                    <a:pos x="connsiteX1" y="connsiteY1"/>
                  </a:cxn>
                  <a:cxn ang="0">
                    <a:pos x="connsiteX2" y="connsiteY2"/>
                  </a:cxn>
                  <a:cxn ang="0">
                    <a:pos x="connsiteX3" y="connsiteY3"/>
                  </a:cxn>
                </a:cxnLst>
                <a:rect l="l" t="t" r="r" b="b"/>
                <a:pathLst>
                  <a:path w="1343846" h="775967">
                    <a:moveTo>
                      <a:pt x="120825" y="775968"/>
                    </a:moveTo>
                    <a:lnTo>
                      <a:pt x="0" y="706157"/>
                    </a:lnTo>
                    <a:lnTo>
                      <a:pt x="1221679" y="0"/>
                    </a:lnTo>
                    <a:lnTo>
                      <a:pt x="1343847" y="71153"/>
                    </a:lnTo>
                    <a:close/>
                  </a:path>
                </a:pathLst>
              </a:custGeom>
              <a:solidFill>
                <a:srgbClr val="555A5A"/>
              </a:solidFill>
              <a:ln w="13398"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FF30CDF-C7DD-B0CD-4451-2FDBC4E28B23}"/>
                  </a:ext>
                </a:extLst>
              </p:cNvPr>
              <p:cNvSpPr/>
              <p:nvPr/>
            </p:nvSpPr>
            <p:spPr>
              <a:xfrm>
                <a:off x="9906878" y="2714959"/>
                <a:ext cx="197348" cy="240308"/>
              </a:xfrm>
              <a:custGeom>
                <a:avLst/>
                <a:gdLst>
                  <a:gd name="connsiteX0" fmla="*/ 76523 w 197348"/>
                  <a:gd name="connsiteY0" fmla="*/ 169156 h 240308"/>
                  <a:gd name="connsiteX1" fmla="*/ 0 w 197348"/>
                  <a:gd name="connsiteY1" fmla="*/ 0 h 240308"/>
                  <a:gd name="connsiteX2" fmla="*/ 120825 w 197348"/>
                  <a:gd name="connsiteY2" fmla="*/ 71153 h 240308"/>
                  <a:gd name="connsiteX3" fmla="*/ 197348 w 197348"/>
                  <a:gd name="connsiteY3" fmla="*/ 240308 h 240308"/>
                  <a:gd name="connsiteX4" fmla="*/ 76523 w 197348"/>
                  <a:gd name="connsiteY4" fmla="*/ 169156 h 240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48" h="240308">
                    <a:moveTo>
                      <a:pt x="76523" y="169156"/>
                    </a:moveTo>
                    <a:cubicBezTo>
                      <a:pt x="76523" y="85920"/>
                      <a:pt x="46988" y="28193"/>
                      <a:pt x="0" y="0"/>
                    </a:cubicBezTo>
                    <a:lnTo>
                      <a:pt x="120825" y="71153"/>
                    </a:lnTo>
                    <a:cubicBezTo>
                      <a:pt x="167813" y="98003"/>
                      <a:pt x="197348" y="157073"/>
                      <a:pt x="197348" y="240308"/>
                    </a:cubicBezTo>
                    <a:cubicBezTo>
                      <a:pt x="157073" y="216143"/>
                      <a:pt x="116798" y="191978"/>
                      <a:pt x="76523" y="169156"/>
                    </a:cubicBezTo>
                    <a:close/>
                  </a:path>
                </a:pathLst>
              </a:custGeom>
              <a:solidFill>
                <a:srgbClr val="FFFFFF"/>
              </a:solidFill>
              <a:ln w="13398"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E7A58FA-3812-5180-0271-A1A27A96D9C1}"/>
                  </a:ext>
                </a:extLst>
              </p:cNvPr>
              <p:cNvSpPr/>
              <p:nvPr/>
            </p:nvSpPr>
            <p:spPr>
              <a:xfrm>
                <a:off x="9721613" y="2745837"/>
                <a:ext cx="358448" cy="635004"/>
              </a:xfrm>
              <a:custGeom>
                <a:avLst/>
                <a:gdLst>
                  <a:gd name="connsiteX0" fmla="*/ 167813 w 358448"/>
                  <a:gd name="connsiteY0" fmla="*/ 0 h 635004"/>
                  <a:gd name="connsiteX1" fmla="*/ 288638 w 358448"/>
                  <a:gd name="connsiteY1" fmla="*/ 71153 h 635004"/>
                  <a:gd name="connsiteX2" fmla="*/ 358449 w 358448"/>
                  <a:gd name="connsiteY2" fmla="*/ 224198 h 635004"/>
                  <a:gd name="connsiteX3" fmla="*/ 120825 w 358448"/>
                  <a:gd name="connsiteY3" fmla="*/ 635005 h 635004"/>
                  <a:gd name="connsiteX4" fmla="*/ 0 w 358448"/>
                  <a:gd name="connsiteY4" fmla="*/ 563852 h 635004"/>
                  <a:gd name="connsiteX5" fmla="*/ 237623 w 358448"/>
                  <a:gd name="connsiteY5" fmla="*/ 153046 h 635004"/>
                  <a:gd name="connsiteX6" fmla="*/ 167813 w 358448"/>
                  <a:gd name="connsiteY6" fmla="*/ 0 h 63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48" h="635004">
                    <a:moveTo>
                      <a:pt x="167813" y="0"/>
                    </a:moveTo>
                    <a:lnTo>
                      <a:pt x="288638" y="71153"/>
                    </a:lnTo>
                    <a:cubicBezTo>
                      <a:pt x="331599" y="96660"/>
                      <a:pt x="358449" y="149018"/>
                      <a:pt x="358449" y="224198"/>
                    </a:cubicBezTo>
                    <a:cubicBezTo>
                      <a:pt x="358449" y="374559"/>
                      <a:pt x="252391" y="559824"/>
                      <a:pt x="120825" y="635005"/>
                    </a:cubicBezTo>
                    <a:lnTo>
                      <a:pt x="0" y="563852"/>
                    </a:lnTo>
                    <a:cubicBezTo>
                      <a:pt x="131565" y="488672"/>
                      <a:pt x="237623" y="303406"/>
                      <a:pt x="237623" y="153046"/>
                    </a:cubicBezTo>
                    <a:cubicBezTo>
                      <a:pt x="236281" y="76523"/>
                      <a:pt x="210773" y="24165"/>
                      <a:pt x="167813" y="0"/>
                    </a:cubicBezTo>
                    <a:close/>
                  </a:path>
                </a:pathLst>
              </a:custGeom>
              <a:solidFill>
                <a:srgbClr val="FFFFFF"/>
              </a:solidFill>
              <a:ln w="13398"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AD00B62-B2FC-43B3-AC49-321CFD61A974}"/>
                  </a:ext>
                </a:extLst>
              </p:cNvPr>
              <p:cNvSpPr/>
              <p:nvPr/>
            </p:nvSpPr>
            <p:spPr>
              <a:xfrm>
                <a:off x="9533662" y="3336539"/>
                <a:ext cx="307433" cy="106942"/>
              </a:xfrm>
              <a:custGeom>
                <a:avLst/>
                <a:gdLst>
                  <a:gd name="connsiteX0" fmla="*/ 0 w 307433"/>
                  <a:gd name="connsiteY0" fmla="*/ 18795 h 106942"/>
                  <a:gd name="connsiteX1" fmla="*/ 186608 w 307433"/>
                  <a:gd name="connsiteY1" fmla="*/ 0 h 106942"/>
                  <a:gd name="connsiteX2" fmla="*/ 307433 w 307433"/>
                  <a:gd name="connsiteY2" fmla="*/ 71153 h 106942"/>
                  <a:gd name="connsiteX3" fmla="*/ 120825 w 307433"/>
                  <a:gd name="connsiteY3" fmla="*/ 89948 h 106942"/>
                  <a:gd name="connsiteX4" fmla="*/ 0 w 307433"/>
                  <a:gd name="connsiteY4" fmla="*/ 18795 h 106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33" h="106942">
                    <a:moveTo>
                      <a:pt x="0" y="18795"/>
                    </a:moveTo>
                    <a:cubicBezTo>
                      <a:pt x="48330" y="46988"/>
                      <a:pt x="114113" y="42960"/>
                      <a:pt x="186608" y="0"/>
                    </a:cubicBezTo>
                    <a:lnTo>
                      <a:pt x="307433" y="71153"/>
                    </a:lnTo>
                    <a:cubicBezTo>
                      <a:pt x="234938" y="112770"/>
                      <a:pt x="167813" y="116798"/>
                      <a:pt x="120825" y="89948"/>
                    </a:cubicBezTo>
                    <a:cubicBezTo>
                      <a:pt x="85920" y="68468"/>
                      <a:pt x="36248" y="40275"/>
                      <a:pt x="0" y="18795"/>
                    </a:cubicBezTo>
                    <a:close/>
                  </a:path>
                </a:pathLst>
              </a:custGeom>
              <a:solidFill>
                <a:srgbClr val="FFFFFF"/>
              </a:solidFill>
              <a:ln w="13398"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FF3BAC4-CE36-D40A-31F0-9950C695DE0D}"/>
                  </a:ext>
                </a:extLst>
              </p:cNvPr>
              <p:cNvSpPr/>
              <p:nvPr/>
            </p:nvSpPr>
            <p:spPr>
              <a:xfrm>
                <a:off x="9552457" y="3308346"/>
                <a:ext cx="289981" cy="103889"/>
              </a:xfrm>
              <a:custGeom>
                <a:avLst/>
                <a:gdLst>
                  <a:gd name="connsiteX0" fmla="*/ 120825 w 289981"/>
                  <a:gd name="connsiteY0" fmla="*/ 87263 h 103889"/>
                  <a:gd name="connsiteX1" fmla="*/ 0 w 289981"/>
                  <a:gd name="connsiteY1" fmla="*/ 16110 h 103889"/>
                  <a:gd name="connsiteX2" fmla="*/ 169156 w 289981"/>
                  <a:gd name="connsiteY2" fmla="*/ 0 h 103889"/>
                  <a:gd name="connsiteX3" fmla="*/ 289981 w 289981"/>
                  <a:gd name="connsiteY3" fmla="*/ 71153 h 103889"/>
                  <a:gd name="connsiteX4" fmla="*/ 120825 w 289981"/>
                  <a:gd name="connsiteY4" fmla="*/ 87263 h 103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81" h="103889">
                    <a:moveTo>
                      <a:pt x="120825" y="87263"/>
                    </a:moveTo>
                    <a:lnTo>
                      <a:pt x="0" y="16110"/>
                    </a:lnTo>
                    <a:cubicBezTo>
                      <a:pt x="42960" y="41618"/>
                      <a:pt x="103373" y="37590"/>
                      <a:pt x="169156" y="0"/>
                    </a:cubicBezTo>
                    <a:lnTo>
                      <a:pt x="289981" y="71153"/>
                    </a:lnTo>
                    <a:cubicBezTo>
                      <a:pt x="224198" y="110085"/>
                      <a:pt x="163785" y="112770"/>
                      <a:pt x="120825" y="87263"/>
                    </a:cubicBezTo>
                    <a:close/>
                  </a:path>
                </a:pathLst>
              </a:custGeom>
              <a:solidFill>
                <a:srgbClr val="FFFFFF"/>
              </a:solidFill>
              <a:ln w="1339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205C689-10B9-84CB-B927-51BC3B624461}"/>
                  </a:ext>
                </a:extLst>
              </p:cNvPr>
              <p:cNvSpPr/>
              <p:nvPr/>
            </p:nvSpPr>
            <p:spPr>
              <a:xfrm>
                <a:off x="10335137" y="1969869"/>
                <a:ext cx="126195" cy="1475412"/>
              </a:xfrm>
              <a:custGeom>
                <a:avLst/>
                <a:gdLst>
                  <a:gd name="connsiteX0" fmla="*/ 126195 w 126195"/>
                  <a:gd name="connsiteY0" fmla="*/ 1475412 h 1475412"/>
                  <a:gd name="connsiteX1" fmla="*/ 4028 w 126195"/>
                  <a:gd name="connsiteY1" fmla="*/ 1404260 h 1475412"/>
                  <a:gd name="connsiteX2" fmla="*/ 0 w 126195"/>
                  <a:gd name="connsiteY2" fmla="*/ 0 h 1475412"/>
                  <a:gd name="connsiteX3" fmla="*/ 122168 w 126195"/>
                  <a:gd name="connsiteY3" fmla="*/ 71153 h 1475412"/>
                </a:gdLst>
                <a:ahLst/>
                <a:cxnLst>
                  <a:cxn ang="0">
                    <a:pos x="connsiteX0" y="connsiteY0"/>
                  </a:cxn>
                  <a:cxn ang="0">
                    <a:pos x="connsiteX1" y="connsiteY1"/>
                  </a:cxn>
                  <a:cxn ang="0">
                    <a:pos x="connsiteX2" y="connsiteY2"/>
                  </a:cxn>
                  <a:cxn ang="0">
                    <a:pos x="connsiteX3" y="connsiteY3"/>
                  </a:cxn>
                </a:cxnLst>
                <a:rect l="l" t="t" r="r" b="b"/>
                <a:pathLst>
                  <a:path w="126195" h="1475412">
                    <a:moveTo>
                      <a:pt x="126195" y="1475412"/>
                    </a:moveTo>
                    <a:lnTo>
                      <a:pt x="4028" y="1404260"/>
                    </a:lnTo>
                    <a:lnTo>
                      <a:pt x="0" y="0"/>
                    </a:lnTo>
                    <a:lnTo>
                      <a:pt x="122168" y="71153"/>
                    </a:lnTo>
                    <a:close/>
                  </a:path>
                </a:pathLst>
              </a:custGeom>
              <a:solidFill>
                <a:srgbClr val="555A5A"/>
              </a:solidFill>
              <a:ln w="1339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08499AE-DF7C-BE76-BA12-102938F3486B}"/>
                  </a:ext>
                </a:extLst>
              </p:cNvPr>
              <p:cNvSpPr/>
              <p:nvPr/>
            </p:nvSpPr>
            <p:spPr>
              <a:xfrm>
                <a:off x="9481304" y="3172753"/>
                <a:ext cx="190635" cy="224198"/>
              </a:xfrm>
              <a:custGeom>
                <a:avLst/>
                <a:gdLst>
                  <a:gd name="connsiteX0" fmla="*/ 69810 w 190635"/>
                  <a:gd name="connsiteY0" fmla="*/ 153046 h 224198"/>
                  <a:gd name="connsiteX1" fmla="*/ 0 w 190635"/>
                  <a:gd name="connsiteY1" fmla="*/ 0 h 224198"/>
                  <a:gd name="connsiteX2" fmla="*/ 120825 w 190635"/>
                  <a:gd name="connsiteY2" fmla="*/ 71153 h 224198"/>
                  <a:gd name="connsiteX3" fmla="*/ 190636 w 190635"/>
                  <a:gd name="connsiteY3" fmla="*/ 224198 h 224198"/>
                  <a:gd name="connsiteX4" fmla="*/ 69810 w 190635"/>
                  <a:gd name="connsiteY4" fmla="*/ 153046 h 22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35" h="224198">
                    <a:moveTo>
                      <a:pt x="69810" y="153046"/>
                    </a:moveTo>
                    <a:cubicBezTo>
                      <a:pt x="26850" y="128881"/>
                      <a:pt x="0" y="75180"/>
                      <a:pt x="0" y="0"/>
                    </a:cubicBezTo>
                    <a:cubicBezTo>
                      <a:pt x="40275" y="24165"/>
                      <a:pt x="80550" y="46988"/>
                      <a:pt x="120825" y="71153"/>
                    </a:cubicBezTo>
                    <a:cubicBezTo>
                      <a:pt x="120825" y="146333"/>
                      <a:pt x="147675" y="198691"/>
                      <a:pt x="190636" y="224198"/>
                    </a:cubicBezTo>
                    <a:cubicBezTo>
                      <a:pt x="155731" y="202718"/>
                      <a:pt x="106058" y="174526"/>
                      <a:pt x="69810" y="153046"/>
                    </a:cubicBezTo>
                    <a:close/>
                  </a:path>
                </a:pathLst>
              </a:custGeom>
              <a:solidFill>
                <a:srgbClr val="FFFFFF"/>
              </a:solidFill>
              <a:ln w="1339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2B74709-C4A1-2C16-987A-882CFAA582EE}"/>
                  </a:ext>
                </a:extLst>
              </p:cNvPr>
              <p:cNvSpPr/>
              <p:nvPr/>
            </p:nvSpPr>
            <p:spPr>
              <a:xfrm>
                <a:off x="9718928" y="2729625"/>
                <a:ext cx="289980" cy="103473"/>
              </a:xfrm>
              <a:custGeom>
                <a:avLst/>
                <a:gdLst>
                  <a:gd name="connsiteX0" fmla="*/ 0 w 289980"/>
                  <a:gd name="connsiteY0" fmla="*/ 32321 h 103473"/>
                  <a:gd name="connsiteX1" fmla="*/ 169155 w 289980"/>
                  <a:gd name="connsiteY1" fmla="*/ 16211 h 103473"/>
                  <a:gd name="connsiteX2" fmla="*/ 289981 w 289980"/>
                  <a:gd name="connsiteY2" fmla="*/ 87364 h 103473"/>
                  <a:gd name="connsiteX3" fmla="*/ 120825 w 289980"/>
                  <a:gd name="connsiteY3" fmla="*/ 103474 h 103473"/>
                  <a:gd name="connsiteX4" fmla="*/ 0 w 289980"/>
                  <a:gd name="connsiteY4" fmla="*/ 32321 h 10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80" h="103473">
                    <a:moveTo>
                      <a:pt x="0" y="32321"/>
                    </a:moveTo>
                    <a:cubicBezTo>
                      <a:pt x="65783" y="-5269"/>
                      <a:pt x="126195" y="-9296"/>
                      <a:pt x="169155" y="16211"/>
                    </a:cubicBezTo>
                    <a:lnTo>
                      <a:pt x="289981" y="87364"/>
                    </a:lnTo>
                    <a:cubicBezTo>
                      <a:pt x="247021" y="61856"/>
                      <a:pt x="186608" y="65884"/>
                      <a:pt x="120825" y="103474"/>
                    </a:cubicBezTo>
                    <a:cubicBezTo>
                      <a:pt x="85920" y="81994"/>
                      <a:pt x="37590" y="53801"/>
                      <a:pt x="0" y="32321"/>
                    </a:cubicBezTo>
                    <a:close/>
                  </a:path>
                </a:pathLst>
              </a:custGeom>
              <a:solidFill>
                <a:srgbClr val="FFFFFF"/>
              </a:solidFill>
              <a:ln w="1339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743FF51-FD68-1C7A-16A5-DF69FBA7AC06}"/>
                  </a:ext>
                </a:extLst>
              </p:cNvPr>
              <p:cNvSpPr/>
              <p:nvPr/>
            </p:nvSpPr>
            <p:spPr>
              <a:xfrm>
                <a:off x="9718928" y="2697553"/>
                <a:ext cx="307433" cy="107353"/>
              </a:xfrm>
              <a:custGeom>
                <a:avLst/>
                <a:gdLst>
                  <a:gd name="connsiteX0" fmla="*/ 186608 w 307433"/>
                  <a:gd name="connsiteY0" fmla="*/ 17406 h 107353"/>
                  <a:gd name="connsiteX1" fmla="*/ 307433 w 307433"/>
                  <a:gd name="connsiteY1" fmla="*/ 88559 h 107353"/>
                  <a:gd name="connsiteX2" fmla="*/ 120825 w 307433"/>
                  <a:gd name="connsiteY2" fmla="*/ 107354 h 107353"/>
                  <a:gd name="connsiteX3" fmla="*/ 0 w 307433"/>
                  <a:gd name="connsiteY3" fmla="*/ 36201 h 107353"/>
                  <a:gd name="connsiteX4" fmla="*/ 186608 w 307433"/>
                  <a:gd name="connsiteY4" fmla="*/ 17406 h 107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33" h="107353">
                    <a:moveTo>
                      <a:pt x="186608" y="17406"/>
                    </a:moveTo>
                    <a:lnTo>
                      <a:pt x="307433" y="88559"/>
                    </a:lnTo>
                    <a:cubicBezTo>
                      <a:pt x="259103" y="60366"/>
                      <a:pt x="193321" y="64394"/>
                      <a:pt x="120825" y="107354"/>
                    </a:cubicBezTo>
                    <a:lnTo>
                      <a:pt x="0" y="36201"/>
                    </a:lnTo>
                    <a:cubicBezTo>
                      <a:pt x="73838" y="-6759"/>
                      <a:pt x="139620" y="-9444"/>
                      <a:pt x="186608" y="17406"/>
                    </a:cubicBezTo>
                    <a:close/>
                  </a:path>
                </a:pathLst>
              </a:custGeom>
              <a:solidFill>
                <a:srgbClr val="FFFFFF"/>
              </a:solidFill>
              <a:ln w="1339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BA62F0-12EF-FAD7-EFE0-D21D52893C75}"/>
                  </a:ext>
                </a:extLst>
              </p:cNvPr>
              <p:cNvSpPr/>
              <p:nvPr/>
            </p:nvSpPr>
            <p:spPr>
              <a:xfrm>
                <a:off x="9481304" y="2761947"/>
                <a:ext cx="358448" cy="481958"/>
              </a:xfrm>
              <a:custGeom>
                <a:avLst/>
                <a:gdLst>
                  <a:gd name="connsiteX0" fmla="*/ 0 w 358448"/>
                  <a:gd name="connsiteY0" fmla="*/ 410806 h 481958"/>
                  <a:gd name="connsiteX1" fmla="*/ 237623 w 358448"/>
                  <a:gd name="connsiteY1" fmla="*/ 0 h 481958"/>
                  <a:gd name="connsiteX2" fmla="*/ 358449 w 358448"/>
                  <a:gd name="connsiteY2" fmla="*/ 71153 h 481958"/>
                  <a:gd name="connsiteX3" fmla="*/ 120825 w 358448"/>
                  <a:gd name="connsiteY3" fmla="*/ 481959 h 481958"/>
                  <a:gd name="connsiteX4" fmla="*/ 0 w 358448"/>
                  <a:gd name="connsiteY4" fmla="*/ 410806 h 481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48" h="481958">
                    <a:moveTo>
                      <a:pt x="0" y="410806"/>
                    </a:moveTo>
                    <a:cubicBezTo>
                      <a:pt x="0" y="260446"/>
                      <a:pt x="106058" y="75180"/>
                      <a:pt x="237623" y="0"/>
                    </a:cubicBezTo>
                    <a:lnTo>
                      <a:pt x="358449" y="71153"/>
                    </a:lnTo>
                    <a:cubicBezTo>
                      <a:pt x="226883" y="147675"/>
                      <a:pt x="120825" y="331599"/>
                      <a:pt x="120825" y="481959"/>
                    </a:cubicBezTo>
                    <a:cubicBezTo>
                      <a:pt x="81893" y="457794"/>
                      <a:pt x="41618" y="434971"/>
                      <a:pt x="0" y="410806"/>
                    </a:cubicBezTo>
                    <a:close/>
                  </a:path>
                </a:pathLst>
              </a:custGeom>
              <a:solidFill>
                <a:srgbClr val="FFFFFF"/>
              </a:solidFill>
              <a:ln w="13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5F859C9-8A32-2A42-BAB3-78230E378740}"/>
                  </a:ext>
                </a:extLst>
              </p:cNvPr>
              <p:cNvSpPr/>
              <p:nvPr/>
            </p:nvSpPr>
            <p:spPr>
              <a:xfrm>
                <a:off x="9458482" y="2733754"/>
                <a:ext cx="382613" cy="692732"/>
              </a:xfrm>
              <a:custGeom>
                <a:avLst/>
                <a:gdLst>
                  <a:gd name="connsiteX0" fmla="*/ 197348 w 382613"/>
                  <a:gd name="connsiteY0" fmla="*/ 692732 h 692732"/>
                  <a:gd name="connsiteX1" fmla="*/ 76523 w 382613"/>
                  <a:gd name="connsiteY1" fmla="*/ 621580 h 692732"/>
                  <a:gd name="connsiteX2" fmla="*/ 0 w 382613"/>
                  <a:gd name="connsiteY2" fmla="*/ 453767 h 692732"/>
                  <a:gd name="connsiteX3" fmla="*/ 261788 w 382613"/>
                  <a:gd name="connsiteY3" fmla="*/ 0 h 692732"/>
                  <a:gd name="connsiteX4" fmla="*/ 382614 w 382613"/>
                  <a:gd name="connsiteY4" fmla="*/ 71153 h 692732"/>
                  <a:gd name="connsiteX5" fmla="*/ 120825 w 382613"/>
                  <a:gd name="connsiteY5" fmla="*/ 524919 h 692732"/>
                  <a:gd name="connsiteX6" fmla="*/ 197348 w 382613"/>
                  <a:gd name="connsiteY6" fmla="*/ 692732 h 69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13" h="692732">
                    <a:moveTo>
                      <a:pt x="197348" y="692732"/>
                    </a:moveTo>
                    <a:lnTo>
                      <a:pt x="76523" y="621580"/>
                    </a:lnTo>
                    <a:cubicBezTo>
                      <a:pt x="29535" y="594729"/>
                      <a:pt x="0" y="535659"/>
                      <a:pt x="0" y="453767"/>
                    </a:cubicBezTo>
                    <a:cubicBezTo>
                      <a:pt x="0" y="287296"/>
                      <a:pt x="116798" y="83235"/>
                      <a:pt x="261788" y="0"/>
                    </a:cubicBezTo>
                    <a:lnTo>
                      <a:pt x="382614" y="71153"/>
                    </a:lnTo>
                    <a:cubicBezTo>
                      <a:pt x="237623" y="154388"/>
                      <a:pt x="120825" y="358449"/>
                      <a:pt x="120825" y="524919"/>
                    </a:cubicBezTo>
                    <a:cubicBezTo>
                      <a:pt x="120825" y="606812"/>
                      <a:pt x="150360" y="664540"/>
                      <a:pt x="197348" y="692732"/>
                    </a:cubicBezTo>
                    <a:close/>
                  </a:path>
                </a:pathLst>
              </a:custGeom>
              <a:solidFill>
                <a:srgbClr val="FFFFFF"/>
              </a:solidFill>
              <a:ln w="1339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C31B747-2037-6245-E231-7DE5E040259E}"/>
                  </a:ext>
                </a:extLst>
              </p:cNvPr>
              <p:cNvSpPr/>
              <p:nvPr/>
            </p:nvSpPr>
            <p:spPr>
              <a:xfrm>
                <a:off x="9579296" y="2767841"/>
                <a:ext cx="524930" cy="675573"/>
              </a:xfrm>
              <a:custGeom>
                <a:avLst/>
                <a:gdLst>
                  <a:gd name="connsiteX0" fmla="*/ 261800 w 524930"/>
                  <a:gd name="connsiteY0" fmla="*/ 35724 h 675573"/>
                  <a:gd name="connsiteX1" fmla="*/ 524931 w 524930"/>
                  <a:gd name="connsiteY1" fmla="*/ 186084 h 675573"/>
                  <a:gd name="connsiteX2" fmla="*/ 263142 w 524930"/>
                  <a:gd name="connsiteY2" fmla="*/ 639850 h 675573"/>
                  <a:gd name="connsiteX3" fmla="*/ 11 w 524930"/>
                  <a:gd name="connsiteY3" fmla="*/ 489490 h 675573"/>
                  <a:gd name="connsiteX4" fmla="*/ 261800 w 524930"/>
                  <a:gd name="connsiteY4" fmla="*/ 35724 h 675573"/>
                  <a:gd name="connsiteX5" fmla="*/ 263142 w 524930"/>
                  <a:gd name="connsiteY5" fmla="*/ 611658 h 675573"/>
                  <a:gd name="connsiteX6" fmla="*/ 500766 w 524930"/>
                  <a:gd name="connsiteY6" fmla="*/ 200852 h 675573"/>
                  <a:gd name="connsiteX7" fmla="*/ 261800 w 524930"/>
                  <a:gd name="connsiteY7" fmla="*/ 65259 h 675573"/>
                  <a:gd name="connsiteX8" fmla="*/ 24176 w 524930"/>
                  <a:gd name="connsiteY8" fmla="*/ 476065 h 675573"/>
                  <a:gd name="connsiteX9" fmla="*/ 263142 w 524930"/>
                  <a:gd name="connsiteY9" fmla="*/ 611658 h 6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930" h="675573">
                    <a:moveTo>
                      <a:pt x="261800" y="35724"/>
                    </a:moveTo>
                    <a:cubicBezTo>
                      <a:pt x="406790" y="-47512"/>
                      <a:pt x="524931" y="19613"/>
                      <a:pt x="524931" y="186084"/>
                    </a:cubicBezTo>
                    <a:cubicBezTo>
                      <a:pt x="524931" y="352555"/>
                      <a:pt x="408133" y="556615"/>
                      <a:pt x="263142" y="639850"/>
                    </a:cubicBezTo>
                    <a:cubicBezTo>
                      <a:pt x="118152" y="723086"/>
                      <a:pt x="11" y="655961"/>
                      <a:pt x="11" y="489490"/>
                    </a:cubicBezTo>
                    <a:cubicBezTo>
                      <a:pt x="-1331" y="323019"/>
                      <a:pt x="116809" y="120301"/>
                      <a:pt x="261800" y="35724"/>
                    </a:cubicBezTo>
                    <a:close/>
                    <a:moveTo>
                      <a:pt x="263142" y="611658"/>
                    </a:moveTo>
                    <a:cubicBezTo>
                      <a:pt x="394708" y="536478"/>
                      <a:pt x="500766" y="351212"/>
                      <a:pt x="500766" y="200852"/>
                    </a:cubicBezTo>
                    <a:cubicBezTo>
                      <a:pt x="500766" y="50491"/>
                      <a:pt x="393365" y="-11264"/>
                      <a:pt x="261800" y="65259"/>
                    </a:cubicBezTo>
                    <a:cubicBezTo>
                      <a:pt x="130234" y="141781"/>
                      <a:pt x="24176" y="325704"/>
                      <a:pt x="24176" y="476065"/>
                    </a:cubicBezTo>
                    <a:cubicBezTo>
                      <a:pt x="24176" y="626425"/>
                      <a:pt x="131577" y="688181"/>
                      <a:pt x="263142" y="611658"/>
                    </a:cubicBezTo>
                  </a:path>
                </a:pathLst>
              </a:custGeom>
              <a:solidFill>
                <a:srgbClr val="939598"/>
              </a:solidFill>
              <a:ln w="13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AB63B0-6450-C98A-4AFF-FD4B7B54506B}"/>
                  </a:ext>
                </a:extLst>
              </p:cNvPr>
              <p:cNvSpPr/>
              <p:nvPr/>
            </p:nvSpPr>
            <p:spPr>
              <a:xfrm>
                <a:off x="9078734" y="1898984"/>
                <a:ext cx="1413528" cy="810010"/>
              </a:xfrm>
              <a:custGeom>
                <a:avLst/>
                <a:gdLst>
                  <a:gd name="connsiteX0" fmla="*/ 120825 w 1343846"/>
                  <a:gd name="connsiteY0" fmla="*/ 775968 h 775967"/>
                  <a:gd name="connsiteX1" fmla="*/ 0 w 1343846"/>
                  <a:gd name="connsiteY1" fmla="*/ 706157 h 775967"/>
                  <a:gd name="connsiteX2" fmla="*/ 1221679 w 1343846"/>
                  <a:gd name="connsiteY2" fmla="*/ 0 h 775967"/>
                  <a:gd name="connsiteX3" fmla="*/ 1343847 w 1343846"/>
                  <a:gd name="connsiteY3" fmla="*/ 71153 h 775967"/>
                  <a:gd name="connsiteX0" fmla="*/ 108922 w 1331944"/>
                  <a:gd name="connsiteY0" fmla="*/ 775968 h 775968"/>
                  <a:gd name="connsiteX1" fmla="*/ 0 w 1331944"/>
                  <a:gd name="connsiteY1" fmla="*/ 715890 h 775968"/>
                  <a:gd name="connsiteX2" fmla="*/ 1209776 w 1331944"/>
                  <a:gd name="connsiteY2" fmla="*/ 0 h 775968"/>
                  <a:gd name="connsiteX3" fmla="*/ 1331944 w 1331944"/>
                  <a:gd name="connsiteY3" fmla="*/ 71153 h 775968"/>
                  <a:gd name="connsiteX4" fmla="*/ 108922 w 1331944"/>
                  <a:gd name="connsiteY4" fmla="*/ 775968 h 775968"/>
                  <a:gd name="connsiteX0" fmla="*/ 108922 w 1331944"/>
                  <a:gd name="connsiteY0" fmla="*/ 775968 h 775968"/>
                  <a:gd name="connsiteX1" fmla="*/ 0 w 1331944"/>
                  <a:gd name="connsiteY1" fmla="*/ 715890 h 775968"/>
                  <a:gd name="connsiteX2" fmla="*/ 1221679 w 1331944"/>
                  <a:gd name="connsiteY2" fmla="*/ 0 h 775968"/>
                  <a:gd name="connsiteX3" fmla="*/ 1331944 w 1331944"/>
                  <a:gd name="connsiteY3" fmla="*/ 71153 h 775968"/>
                  <a:gd name="connsiteX4" fmla="*/ 108922 w 1331944"/>
                  <a:gd name="connsiteY4" fmla="*/ 775968 h 775968"/>
                  <a:gd name="connsiteX0" fmla="*/ 108922 w 1324802"/>
                  <a:gd name="connsiteY0" fmla="*/ 775968 h 775968"/>
                  <a:gd name="connsiteX1" fmla="*/ 0 w 1324802"/>
                  <a:gd name="connsiteY1" fmla="*/ 715890 h 775968"/>
                  <a:gd name="connsiteX2" fmla="*/ 1221679 w 1324802"/>
                  <a:gd name="connsiteY2" fmla="*/ 0 h 775968"/>
                  <a:gd name="connsiteX3" fmla="*/ 1324802 w 1324802"/>
                  <a:gd name="connsiteY3" fmla="*/ 58987 h 775968"/>
                  <a:gd name="connsiteX4" fmla="*/ 108922 w 1324802"/>
                  <a:gd name="connsiteY4" fmla="*/ 775968 h 77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802" h="775968">
                    <a:moveTo>
                      <a:pt x="108922" y="775968"/>
                    </a:moveTo>
                    <a:lnTo>
                      <a:pt x="0" y="715890"/>
                    </a:lnTo>
                    <a:lnTo>
                      <a:pt x="1221679" y="0"/>
                    </a:lnTo>
                    <a:lnTo>
                      <a:pt x="1324802" y="58987"/>
                    </a:lnTo>
                    <a:lnTo>
                      <a:pt x="108922" y="775968"/>
                    </a:lnTo>
                    <a:close/>
                  </a:path>
                </a:pathLst>
              </a:custGeom>
              <a:solidFill>
                <a:srgbClr val="FFFFFF"/>
              </a:solidFill>
              <a:ln w="13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D02DDF1-C1D7-D959-4FEF-3C4A8857BC12}"/>
                  </a:ext>
                </a:extLst>
              </p:cNvPr>
              <p:cNvSpPr/>
              <p:nvPr/>
            </p:nvSpPr>
            <p:spPr>
              <a:xfrm>
                <a:off x="9234283" y="2041022"/>
                <a:ext cx="1225706" cy="2109074"/>
              </a:xfrm>
              <a:custGeom>
                <a:avLst/>
                <a:gdLst>
                  <a:gd name="connsiteX0" fmla="*/ 0 w 1225706"/>
                  <a:gd name="connsiteY0" fmla="*/ 704815 h 2109074"/>
                  <a:gd name="connsiteX1" fmla="*/ 1221679 w 1225706"/>
                  <a:gd name="connsiteY1" fmla="*/ 0 h 2109074"/>
                  <a:gd name="connsiteX2" fmla="*/ 1225707 w 1225706"/>
                  <a:gd name="connsiteY2" fmla="*/ 1404260 h 2109074"/>
                  <a:gd name="connsiteX3" fmla="*/ 4028 w 1225706"/>
                  <a:gd name="connsiteY3" fmla="*/ 2109074 h 2109074"/>
                  <a:gd name="connsiteX4" fmla="*/ 0 w 1225706"/>
                  <a:gd name="connsiteY4" fmla="*/ 704815 h 2109074"/>
                  <a:gd name="connsiteX5" fmla="*/ 608155 w 1225706"/>
                  <a:gd name="connsiteY5" fmla="*/ 1366669 h 2109074"/>
                  <a:gd name="connsiteX6" fmla="*/ 869943 w 1225706"/>
                  <a:gd name="connsiteY6" fmla="*/ 912903 h 2109074"/>
                  <a:gd name="connsiteX7" fmla="*/ 606812 w 1225706"/>
                  <a:gd name="connsiteY7" fmla="*/ 762543 h 2109074"/>
                  <a:gd name="connsiteX8" fmla="*/ 345024 w 1225706"/>
                  <a:gd name="connsiteY8" fmla="*/ 1216309 h 2109074"/>
                  <a:gd name="connsiteX9" fmla="*/ 608155 w 1225706"/>
                  <a:gd name="connsiteY9" fmla="*/ 1366669 h 210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5706" h="2109074">
                    <a:moveTo>
                      <a:pt x="0" y="704815"/>
                    </a:moveTo>
                    <a:lnTo>
                      <a:pt x="1221679" y="0"/>
                    </a:lnTo>
                    <a:lnTo>
                      <a:pt x="1225707" y="1404260"/>
                    </a:lnTo>
                    <a:lnTo>
                      <a:pt x="4028" y="2109074"/>
                    </a:lnTo>
                    <a:lnTo>
                      <a:pt x="0" y="704815"/>
                    </a:lnTo>
                    <a:close/>
                    <a:moveTo>
                      <a:pt x="608155" y="1366669"/>
                    </a:moveTo>
                    <a:cubicBezTo>
                      <a:pt x="753145" y="1283434"/>
                      <a:pt x="869943" y="1079374"/>
                      <a:pt x="869943" y="912903"/>
                    </a:cubicBezTo>
                    <a:cubicBezTo>
                      <a:pt x="869943" y="746432"/>
                      <a:pt x="751802" y="679307"/>
                      <a:pt x="606812" y="762543"/>
                    </a:cubicBezTo>
                    <a:cubicBezTo>
                      <a:pt x="461821" y="845778"/>
                      <a:pt x="345024" y="1049839"/>
                      <a:pt x="345024" y="1216309"/>
                    </a:cubicBezTo>
                    <a:cubicBezTo>
                      <a:pt x="345024" y="1382780"/>
                      <a:pt x="463164" y="1449905"/>
                      <a:pt x="608155" y="1366669"/>
                    </a:cubicBezTo>
                  </a:path>
                </a:pathLst>
              </a:custGeom>
              <a:solidFill>
                <a:schemeClr val="accent5"/>
              </a:solidFill>
              <a:ln w="13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14FCE82-5E3F-B585-CBD7-47C66A1A87F7}"/>
                  </a:ext>
                </a:extLst>
              </p:cNvPr>
              <p:cNvSpPr/>
              <p:nvPr/>
            </p:nvSpPr>
            <p:spPr>
              <a:xfrm>
                <a:off x="9065128" y="1885291"/>
                <a:ext cx="1440507" cy="833695"/>
              </a:xfrm>
              <a:custGeom>
                <a:avLst/>
                <a:gdLst>
                  <a:gd name="connsiteX0" fmla="*/ 1319682 w 1440507"/>
                  <a:gd name="connsiteY0" fmla="*/ 16110 h 833695"/>
                  <a:gd name="connsiteX1" fmla="*/ 1413657 w 1440507"/>
                  <a:gd name="connsiteY1" fmla="*/ 71153 h 833695"/>
                  <a:gd name="connsiteX2" fmla="*/ 120825 w 1440507"/>
                  <a:gd name="connsiteY2" fmla="*/ 817585 h 833695"/>
                  <a:gd name="connsiteX3" fmla="*/ 25508 w 1440507"/>
                  <a:gd name="connsiteY3" fmla="*/ 762543 h 833695"/>
                  <a:gd name="connsiteX4" fmla="*/ 1319682 w 1440507"/>
                  <a:gd name="connsiteY4" fmla="*/ 16110 h 833695"/>
                  <a:gd name="connsiteX5" fmla="*/ 1319682 w 1440507"/>
                  <a:gd name="connsiteY5" fmla="*/ 0 h 833695"/>
                  <a:gd name="connsiteX6" fmla="*/ 0 w 1440507"/>
                  <a:gd name="connsiteY6" fmla="*/ 762543 h 833695"/>
                  <a:gd name="connsiteX7" fmla="*/ 120825 w 1440507"/>
                  <a:gd name="connsiteY7" fmla="*/ 833695 h 833695"/>
                  <a:gd name="connsiteX8" fmla="*/ 1440507 w 1440507"/>
                  <a:gd name="connsiteY8" fmla="*/ 71153 h 833695"/>
                  <a:gd name="connsiteX9" fmla="*/ 1319682 w 1440507"/>
                  <a:gd name="connsiteY9" fmla="*/ 0 h 833695"/>
                  <a:gd name="connsiteX10" fmla="*/ 1319682 w 1440507"/>
                  <a:gd name="connsiteY10" fmla="*/ 0 h 83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507" h="833695">
                    <a:moveTo>
                      <a:pt x="1319682" y="16110"/>
                    </a:moveTo>
                    <a:lnTo>
                      <a:pt x="1413657" y="71153"/>
                    </a:lnTo>
                    <a:lnTo>
                      <a:pt x="120825" y="817585"/>
                    </a:lnTo>
                    <a:lnTo>
                      <a:pt x="25508" y="762543"/>
                    </a:lnTo>
                    <a:lnTo>
                      <a:pt x="1319682" y="16110"/>
                    </a:lnTo>
                    <a:moveTo>
                      <a:pt x="1319682" y="0"/>
                    </a:moveTo>
                    <a:lnTo>
                      <a:pt x="0" y="762543"/>
                    </a:lnTo>
                    <a:lnTo>
                      <a:pt x="120825" y="833695"/>
                    </a:lnTo>
                    <a:lnTo>
                      <a:pt x="1440507" y="71153"/>
                    </a:lnTo>
                    <a:lnTo>
                      <a:pt x="1319682" y="0"/>
                    </a:lnTo>
                    <a:lnTo>
                      <a:pt x="1319682" y="0"/>
                    </a:lnTo>
                    <a:close/>
                  </a:path>
                </a:pathLst>
              </a:custGeom>
              <a:solidFill>
                <a:srgbClr val="555A5A"/>
              </a:solidFill>
              <a:ln w="13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95970F-1054-C9B6-B542-2F6B0BF7F9D0}"/>
                  </a:ext>
                </a:extLst>
              </p:cNvPr>
              <p:cNvSpPr/>
              <p:nvPr/>
            </p:nvSpPr>
            <p:spPr>
              <a:xfrm>
                <a:off x="9185953" y="1955102"/>
                <a:ext cx="1323709" cy="2279572"/>
              </a:xfrm>
              <a:custGeom>
                <a:avLst/>
                <a:gdLst>
                  <a:gd name="connsiteX0" fmla="*/ 0 w 1323709"/>
                  <a:gd name="connsiteY0" fmla="*/ 762542 h 2279572"/>
                  <a:gd name="connsiteX1" fmla="*/ 1319682 w 1323709"/>
                  <a:gd name="connsiteY1" fmla="*/ 0 h 2279572"/>
                  <a:gd name="connsiteX2" fmla="*/ 1323709 w 1323709"/>
                  <a:gd name="connsiteY2" fmla="*/ 1517030 h 2279572"/>
                  <a:gd name="connsiteX3" fmla="*/ 4027 w 1323709"/>
                  <a:gd name="connsiteY3" fmla="*/ 2279572 h 2279572"/>
                  <a:gd name="connsiteX4" fmla="*/ 0 w 1323709"/>
                  <a:gd name="connsiteY4" fmla="*/ 762542 h 2279572"/>
                  <a:gd name="connsiteX5" fmla="*/ 1275379 w 1323709"/>
                  <a:gd name="connsiteY5" fmla="*/ 1490180 h 2279572"/>
                  <a:gd name="connsiteX6" fmla="*/ 1271352 w 1323709"/>
                  <a:gd name="connsiteY6" fmla="*/ 85920 h 2279572"/>
                  <a:gd name="connsiteX7" fmla="*/ 49673 w 1323709"/>
                  <a:gd name="connsiteY7" fmla="*/ 790735 h 2279572"/>
                  <a:gd name="connsiteX8" fmla="*/ 53700 w 1323709"/>
                  <a:gd name="connsiteY8" fmla="*/ 2194995 h 2279572"/>
                  <a:gd name="connsiteX9" fmla="*/ 1275379 w 1323709"/>
                  <a:gd name="connsiteY9" fmla="*/ 1490180 h 22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709" h="2279572">
                    <a:moveTo>
                      <a:pt x="0" y="762542"/>
                    </a:moveTo>
                    <a:lnTo>
                      <a:pt x="1319682" y="0"/>
                    </a:lnTo>
                    <a:lnTo>
                      <a:pt x="1323709" y="1517030"/>
                    </a:lnTo>
                    <a:lnTo>
                      <a:pt x="4027" y="2279572"/>
                    </a:lnTo>
                    <a:lnTo>
                      <a:pt x="0" y="762542"/>
                    </a:lnTo>
                    <a:close/>
                    <a:moveTo>
                      <a:pt x="1275379" y="1490180"/>
                    </a:moveTo>
                    <a:lnTo>
                      <a:pt x="1271352" y="85920"/>
                    </a:lnTo>
                    <a:lnTo>
                      <a:pt x="49673" y="790735"/>
                    </a:lnTo>
                    <a:lnTo>
                      <a:pt x="53700" y="2194995"/>
                    </a:lnTo>
                    <a:lnTo>
                      <a:pt x="1275379" y="1490180"/>
                    </a:lnTo>
                  </a:path>
                </a:pathLst>
              </a:custGeom>
              <a:solidFill>
                <a:srgbClr val="555A5A"/>
              </a:solidFill>
              <a:ln w="13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1B49B90-CF72-A37B-33DB-CC9D12B16891}"/>
                  </a:ext>
                </a:extLst>
              </p:cNvPr>
              <p:cNvSpPr/>
              <p:nvPr/>
            </p:nvSpPr>
            <p:spPr>
              <a:xfrm>
                <a:off x="9063785" y="2647834"/>
                <a:ext cx="124852" cy="1588182"/>
              </a:xfrm>
              <a:custGeom>
                <a:avLst/>
                <a:gdLst>
                  <a:gd name="connsiteX0" fmla="*/ 14768 w 124852"/>
                  <a:gd name="connsiteY0" fmla="*/ 22823 h 1588182"/>
                  <a:gd name="connsiteX1" fmla="*/ 108743 w 124852"/>
                  <a:gd name="connsiteY1" fmla="*/ 77865 h 1588182"/>
                  <a:gd name="connsiteX2" fmla="*/ 112770 w 124852"/>
                  <a:gd name="connsiteY2" fmla="*/ 1562675 h 1588182"/>
                  <a:gd name="connsiteX3" fmla="*/ 18795 w 124852"/>
                  <a:gd name="connsiteY3" fmla="*/ 1507632 h 1588182"/>
                  <a:gd name="connsiteX4" fmla="*/ 14768 w 124852"/>
                  <a:gd name="connsiteY4" fmla="*/ 22823 h 1588182"/>
                  <a:gd name="connsiteX5" fmla="*/ 0 w 124852"/>
                  <a:gd name="connsiteY5" fmla="*/ 0 h 1588182"/>
                  <a:gd name="connsiteX6" fmla="*/ 4027 w 124852"/>
                  <a:gd name="connsiteY6" fmla="*/ 1517030 h 1588182"/>
                  <a:gd name="connsiteX7" fmla="*/ 124853 w 124852"/>
                  <a:gd name="connsiteY7" fmla="*/ 1588183 h 1588182"/>
                  <a:gd name="connsiteX8" fmla="*/ 120825 w 124852"/>
                  <a:gd name="connsiteY8" fmla="*/ 71153 h 1588182"/>
                  <a:gd name="connsiteX9" fmla="*/ 0 w 124852"/>
                  <a:gd name="connsiteY9" fmla="*/ 0 h 1588182"/>
                  <a:gd name="connsiteX10" fmla="*/ 0 w 124852"/>
                  <a:gd name="connsiteY10" fmla="*/ 0 h 158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852" h="1588182">
                    <a:moveTo>
                      <a:pt x="14768" y="22823"/>
                    </a:moveTo>
                    <a:lnTo>
                      <a:pt x="108743" y="77865"/>
                    </a:lnTo>
                    <a:lnTo>
                      <a:pt x="112770" y="1562675"/>
                    </a:lnTo>
                    <a:lnTo>
                      <a:pt x="18795" y="1507632"/>
                    </a:lnTo>
                    <a:lnTo>
                      <a:pt x="14768" y="22823"/>
                    </a:lnTo>
                    <a:moveTo>
                      <a:pt x="0" y="0"/>
                    </a:moveTo>
                    <a:lnTo>
                      <a:pt x="4027" y="1517030"/>
                    </a:lnTo>
                    <a:lnTo>
                      <a:pt x="124853" y="1588183"/>
                    </a:lnTo>
                    <a:lnTo>
                      <a:pt x="120825" y="71153"/>
                    </a:lnTo>
                    <a:lnTo>
                      <a:pt x="0" y="0"/>
                    </a:lnTo>
                    <a:lnTo>
                      <a:pt x="0" y="0"/>
                    </a:lnTo>
                    <a:close/>
                  </a:path>
                </a:pathLst>
              </a:custGeom>
              <a:solidFill>
                <a:srgbClr val="555A5A"/>
              </a:solidFill>
              <a:ln w="13398" cap="flat">
                <a:noFill/>
                <a:prstDash val="solid"/>
                <a:miter/>
              </a:ln>
            </p:spPr>
            <p:txBody>
              <a:bodyPr rtlCol="0" anchor="ctr"/>
              <a:lstStyle/>
              <a:p>
                <a:endParaRPr lang="en-US"/>
              </a:p>
            </p:txBody>
          </p:sp>
        </p:grpSp>
        <p:grpSp>
          <p:nvGrpSpPr>
            <p:cNvPr id="28" name="Graphic 5">
              <a:extLst>
                <a:ext uri="{FF2B5EF4-FFF2-40B4-BE49-F238E27FC236}">
                  <a16:creationId xmlns:a16="http://schemas.microsoft.com/office/drawing/2014/main" id="{D4F4D87F-678F-0C86-162A-43B13CE1DECD}"/>
                </a:ext>
              </a:extLst>
            </p:cNvPr>
            <p:cNvGrpSpPr/>
            <p:nvPr/>
          </p:nvGrpSpPr>
          <p:grpSpPr>
            <a:xfrm>
              <a:off x="8591224" y="3509722"/>
              <a:ext cx="978685" cy="1547906"/>
              <a:chOff x="8591224" y="3509722"/>
              <a:chExt cx="978685" cy="1547906"/>
            </a:xfrm>
          </p:grpSpPr>
          <p:sp>
            <p:nvSpPr>
              <p:cNvPr id="29" name="Freeform: Shape 28">
                <a:extLst>
                  <a:ext uri="{FF2B5EF4-FFF2-40B4-BE49-F238E27FC236}">
                    <a16:creationId xmlns:a16="http://schemas.microsoft.com/office/drawing/2014/main" id="{FCD27B76-4AC5-A9B1-40C7-18DADB8721F2}"/>
                  </a:ext>
                </a:extLst>
              </p:cNvPr>
              <p:cNvSpPr/>
              <p:nvPr/>
            </p:nvSpPr>
            <p:spPr>
              <a:xfrm>
                <a:off x="9062443" y="4218564"/>
                <a:ext cx="240308" cy="277898"/>
              </a:xfrm>
              <a:custGeom>
                <a:avLst/>
                <a:gdLst>
                  <a:gd name="connsiteX0" fmla="*/ 177211 w 240308"/>
                  <a:gd name="connsiteY0" fmla="*/ 34905 h 277898"/>
                  <a:gd name="connsiteX1" fmla="*/ 240308 w 240308"/>
                  <a:gd name="connsiteY1" fmla="*/ 71153 h 277898"/>
                  <a:gd name="connsiteX2" fmla="*/ 120825 w 240308"/>
                  <a:gd name="connsiteY2" fmla="*/ 277898 h 277898"/>
                  <a:gd name="connsiteX3" fmla="*/ 0 w 240308"/>
                  <a:gd name="connsiteY3" fmla="*/ 206746 h 277898"/>
                  <a:gd name="connsiteX4" fmla="*/ 119483 w 240308"/>
                  <a:gd name="connsiteY4" fmla="*/ 0 h 277898"/>
                  <a:gd name="connsiteX5" fmla="*/ 177211 w 240308"/>
                  <a:gd name="connsiteY5" fmla="*/ 34905 h 27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308" h="277898">
                    <a:moveTo>
                      <a:pt x="177211" y="34905"/>
                    </a:moveTo>
                    <a:cubicBezTo>
                      <a:pt x="198691" y="46988"/>
                      <a:pt x="218828" y="59070"/>
                      <a:pt x="240308" y="71153"/>
                    </a:cubicBezTo>
                    <a:cubicBezTo>
                      <a:pt x="224198" y="147675"/>
                      <a:pt x="178553" y="225541"/>
                      <a:pt x="120825" y="277898"/>
                    </a:cubicBezTo>
                    <a:cubicBezTo>
                      <a:pt x="17453" y="217486"/>
                      <a:pt x="17453" y="217486"/>
                      <a:pt x="0" y="206746"/>
                    </a:cubicBezTo>
                    <a:cubicBezTo>
                      <a:pt x="57728" y="154388"/>
                      <a:pt x="103373" y="75180"/>
                      <a:pt x="119483" y="0"/>
                    </a:cubicBezTo>
                    <a:cubicBezTo>
                      <a:pt x="138278" y="12082"/>
                      <a:pt x="157073" y="24165"/>
                      <a:pt x="177211" y="34905"/>
                    </a:cubicBezTo>
                    <a:close/>
                  </a:path>
                </a:pathLst>
              </a:custGeom>
              <a:solidFill>
                <a:srgbClr val="00C473"/>
              </a:solidFill>
              <a:ln w="13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CAEB84D-D5A4-7DC4-8D3B-C8D3DB7C6E7C}"/>
                  </a:ext>
                </a:extLst>
              </p:cNvPr>
              <p:cNvSpPr/>
              <p:nvPr/>
            </p:nvSpPr>
            <p:spPr>
              <a:xfrm>
                <a:off x="9055730" y="4426652"/>
                <a:ext cx="126195" cy="75180"/>
              </a:xfrm>
              <a:custGeom>
                <a:avLst/>
                <a:gdLst>
                  <a:gd name="connsiteX0" fmla="*/ 5370 w 126195"/>
                  <a:gd name="connsiteY0" fmla="*/ 0 h 75180"/>
                  <a:gd name="connsiteX1" fmla="*/ 126195 w 126195"/>
                  <a:gd name="connsiteY1" fmla="*/ 71153 h 75180"/>
                  <a:gd name="connsiteX2" fmla="*/ 120825 w 126195"/>
                  <a:gd name="connsiteY2" fmla="*/ 75180 h 75180"/>
                  <a:gd name="connsiteX3" fmla="*/ 60413 w 126195"/>
                  <a:gd name="connsiteY3" fmla="*/ 40275 h 75180"/>
                  <a:gd name="connsiteX4" fmla="*/ 52358 w 126195"/>
                  <a:gd name="connsiteY4" fmla="*/ 36248 h 75180"/>
                  <a:gd name="connsiteX5" fmla="*/ 0 w 126195"/>
                  <a:gd name="connsiteY5" fmla="*/ 5370 h 75180"/>
                  <a:gd name="connsiteX6" fmla="*/ 5370 w 126195"/>
                  <a:gd name="connsiteY6" fmla="*/ 0 h 7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95" h="75180">
                    <a:moveTo>
                      <a:pt x="5370" y="0"/>
                    </a:moveTo>
                    <a:cubicBezTo>
                      <a:pt x="22823" y="10740"/>
                      <a:pt x="22823" y="10740"/>
                      <a:pt x="126195" y="71153"/>
                    </a:cubicBezTo>
                    <a:cubicBezTo>
                      <a:pt x="124853" y="72495"/>
                      <a:pt x="122168" y="73838"/>
                      <a:pt x="120825" y="75180"/>
                    </a:cubicBezTo>
                    <a:cubicBezTo>
                      <a:pt x="100688" y="63098"/>
                      <a:pt x="80550" y="51015"/>
                      <a:pt x="60413" y="40275"/>
                    </a:cubicBezTo>
                    <a:cubicBezTo>
                      <a:pt x="57728" y="38933"/>
                      <a:pt x="55043" y="37590"/>
                      <a:pt x="52358" y="36248"/>
                    </a:cubicBezTo>
                    <a:cubicBezTo>
                      <a:pt x="34905" y="25508"/>
                      <a:pt x="17453" y="16110"/>
                      <a:pt x="0" y="5370"/>
                    </a:cubicBezTo>
                    <a:cubicBezTo>
                      <a:pt x="2685" y="4028"/>
                      <a:pt x="4028" y="1342"/>
                      <a:pt x="5370" y="0"/>
                    </a:cubicBezTo>
                    <a:close/>
                  </a:path>
                </a:pathLst>
              </a:custGeom>
              <a:solidFill>
                <a:srgbClr val="00C473"/>
              </a:solidFill>
              <a:ln w="13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42A8DDB-FD8B-ADAA-D36C-B285FF1F4506}"/>
                  </a:ext>
                </a:extLst>
              </p:cNvPr>
              <p:cNvSpPr/>
              <p:nvPr/>
            </p:nvSpPr>
            <p:spPr>
              <a:xfrm>
                <a:off x="9180583" y="4213194"/>
                <a:ext cx="122167" cy="77865"/>
              </a:xfrm>
              <a:custGeom>
                <a:avLst/>
                <a:gdLst>
                  <a:gd name="connsiteX0" fmla="*/ 0 w 122167"/>
                  <a:gd name="connsiteY0" fmla="*/ 6713 h 77865"/>
                  <a:gd name="connsiteX1" fmla="*/ 1342 w 122167"/>
                  <a:gd name="connsiteY1" fmla="*/ 0 h 77865"/>
                  <a:gd name="connsiteX2" fmla="*/ 122168 w 122167"/>
                  <a:gd name="connsiteY2" fmla="*/ 71153 h 77865"/>
                  <a:gd name="connsiteX3" fmla="*/ 120825 w 122167"/>
                  <a:gd name="connsiteY3" fmla="*/ 77865 h 77865"/>
                  <a:gd name="connsiteX4" fmla="*/ 0 w 122167"/>
                  <a:gd name="connsiteY4" fmla="*/ 6713 h 7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 h="77865">
                    <a:moveTo>
                      <a:pt x="0" y="6713"/>
                    </a:moveTo>
                    <a:cubicBezTo>
                      <a:pt x="0" y="4028"/>
                      <a:pt x="1342" y="2685"/>
                      <a:pt x="1342" y="0"/>
                    </a:cubicBezTo>
                    <a:cubicBezTo>
                      <a:pt x="41618" y="24165"/>
                      <a:pt x="81893" y="46988"/>
                      <a:pt x="122168" y="71153"/>
                    </a:cubicBezTo>
                    <a:cubicBezTo>
                      <a:pt x="122168" y="73838"/>
                      <a:pt x="120825" y="75180"/>
                      <a:pt x="120825" y="77865"/>
                    </a:cubicBezTo>
                    <a:cubicBezTo>
                      <a:pt x="81893" y="53700"/>
                      <a:pt x="40275" y="29535"/>
                      <a:pt x="0" y="6713"/>
                    </a:cubicBezTo>
                    <a:close/>
                  </a:path>
                </a:pathLst>
              </a:custGeom>
              <a:solidFill>
                <a:srgbClr val="00C473"/>
              </a:solidFill>
              <a:ln w="13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44864A4-EB11-3C93-8E16-DE22021444A6}"/>
                  </a:ext>
                </a:extLst>
              </p:cNvPr>
              <p:cNvSpPr/>
              <p:nvPr/>
            </p:nvSpPr>
            <p:spPr>
              <a:xfrm>
                <a:off x="9181926" y="4202454"/>
                <a:ext cx="122167" cy="81892"/>
              </a:xfrm>
              <a:custGeom>
                <a:avLst/>
                <a:gdLst>
                  <a:gd name="connsiteX0" fmla="*/ 0 w 122167"/>
                  <a:gd name="connsiteY0" fmla="*/ 10740 h 81892"/>
                  <a:gd name="connsiteX1" fmla="*/ 1342 w 122167"/>
                  <a:gd name="connsiteY1" fmla="*/ 0 h 81892"/>
                  <a:gd name="connsiteX2" fmla="*/ 122168 w 122167"/>
                  <a:gd name="connsiteY2" fmla="*/ 71153 h 81892"/>
                  <a:gd name="connsiteX3" fmla="*/ 120825 w 122167"/>
                  <a:gd name="connsiteY3" fmla="*/ 81893 h 81892"/>
                  <a:gd name="connsiteX4" fmla="*/ 0 w 122167"/>
                  <a:gd name="connsiteY4" fmla="*/ 10740 h 8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 h="81892">
                    <a:moveTo>
                      <a:pt x="0" y="10740"/>
                    </a:moveTo>
                    <a:cubicBezTo>
                      <a:pt x="0" y="6713"/>
                      <a:pt x="1342" y="4027"/>
                      <a:pt x="1342" y="0"/>
                    </a:cubicBezTo>
                    <a:cubicBezTo>
                      <a:pt x="41618" y="24165"/>
                      <a:pt x="81893" y="46988"/>
                      <a:pt x="122168" y="71153"/>
                    </a:cubicBezTo>
                    <a:cubicBezTo>
                      <a:pt x="122168" y="75180"/>
                      <a:pt x="120825" y="77865"/>
                      <a:pt x="120825" y="81893"/>
                    </a:cubicBezTo>
                    <a:cubicBezTo>
                      <a:pt x="81893" y="57728"/>
                      <a:pt x="41618" y="34905"/>
                      <a:pt x="0" y="10740"/>
                    </a:cubicBezTo>
                    <a:close/>
                  </a:path>
                </a:pathLst>
              </a:custGeom>
              <a:solidFill>
                <a:srgbClr val="00C473"/>
              </a:solidFill>
              <a:ln w="13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4332E2C-FB3A-C789-2A10-1C5C1889E8E7}"/>
                  </a:ext>
                </a:extLst>
              </p:cNvPr>
              <p:cNvSpPr/>
              <p:nvPr/>
            </p:nvSpPr>
            <p:spPr>
              <a:xfrm>
                <a:off x="9023510" y="4432022"/>
                <a:ext cx="154387" cy="95317"/>
              </a:xfrm>
              <a:custGeom>
                <a:avLst/>
                <a:gdLst>
                  <a:gd name="connsiteX0" fmla="*/ 0 w 154387"/>
                  <a:gd name="connsiteY0" fmla="*/ 24165 h 95317"/>
                  <a:gd name="connsiteX1" fmla="*/ 32220 w 154387"/>
                  <a:gd name="connsiteY1" fmla="*/ 0 h 95317"/>
                  <a:gd name="connsiteX2" fmla="*/ 61755 w 154387"/>
                  <a:gd name="connsiteY2" fmla="*/ 17453 h 95317"/>
                  <a:gd name="connsiteX3" fmla="*/ 77865 w 154387"/>
                  <a:gd name="connsiteY3" fmla="*/ 26850 h 95317"/>
                  <a:gd name="connsiteX4" fmla="*/ 93975 w 154387"/>
                  <a:gd name="connsiteY4" fmla="*/ 36248 h 95317"/>
                  <a:gd name="connsiteX5" fmla="*/ 154388 w 154387"/>
                  <a:gd name="connsiteY5" fmla="*/ 71153 h 95317"/>
                  <a:gd name="connsiteX6" fmla="*/ 122168 w 154387"/>
                  <a:gd name="connsiteY6" fmla="*/ 95318 h 95317"/>
                  <a:gd name="connsiteX7" fmla="*/ 29535 w 154387"/>
                  <a:gd name="connsiteY7" fmla="*/ 41618 h 95317"/>
                  <a:gd name="connsiteX8" fmla="*/ 6713 w 154387"/>
                  <a:gd name="connsiteY8" fmla="*/ 28193 h 95317"/>
                  <a:gd name="connsiteX9" fmla="*/ 0 w 154387"/>
                  <a:gd name="connsiteY9" fmla="*/ 24165 h 9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87" h="95317">
                    <a:moveTo>
                      <a:pt x="0" y="24165"/>
                    </a:moveTo>
                    <a:cubicBezTo>
                      <a:pt x="10740" y="17453"/>
                      <a:pt x="21480" y="8055"/>
                      <a:pt x="32220" y="0"/>
                    </a:cubicBezTo>
                    <a:cubicBezTo>
                      <a:pt x="41618" y="5370"/>
                      <a:pt x="52358" y="10740"/>
                      <a:pt x="61755" y="17453"/>
                    </a:cubicBezTo>
                    <a:cubicBezTo>
                      <a:pt x="67125" y="20138"/>
                      <a:pt x="72495" y="24165"/>
                      <a:pt x="77865" y="26850"/>
                    </a:cubicBezTo>
                    <a:cubicBezTo>
                      <a:pt x="83235" y="29535"/>
                      <a:pt x="88605" y="33563"/>
                      <a:pt x="93975" y="36248"/>
                    </a:cubicBezTo>
                    <a:cubicBezTo>
                      <a:pt x="114113" y="48330"/>
                      <a:pt x="134250" y="60413"/>
                      <a:pt x="154388" y="71153"/>
                    </a:cubicBezTo>
                    <a:cubicBezTo>
                      <a:pt x="143648" y="80550"/>
                      <a:pt x="132908" y="88605"/>
                      <a:pt x="122168" y="95318"/>
                    </a:cubicBezTo>
                    <a:cubicBezTo>
                      <a:pt x="91290" y="77865"/>
                      <a:pt x="60413" y="59070"/>
                      <a:pt x="29535" y="41618"/>
                    </a:cubicBezTo>
                    <a:cubicBezTo>
                      <a:pt x="21480" y="37590"/>
                      <a:pt x="14768" y="33563"/>
                      <a:pt x="6713" y="28193"/>
                    </a:cubicBezTo>
                    <a:cubicBezTo>
                      <a:pt x="5370" y="26850"/>
                      <a:pt x="2685" y="25508"/>
                      <a:pt x="0" y="24165"/>
                    </a:cubicBezTo>
                    <a:close/>
                  </a:path>
                </a:pathLst>
              </a:custGeom>
              <a:solidFill>
                <a:srgbClr val="00C473"/>
              </a:solidFill>
              <a:ln w="13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E5981EA-5A2A-449F-BFD0-D44A2F4574E8}"/>
                  </a:ext>
                </a:extLst>
              </p:cNvPr>
              <p:cNvSpPr/>
              <p:nvPr/>
            </p:nvSpPr>
            <p:spPr>
              <a:xfrm>
                <a:off x="9012770" y="4456187"/>
                <a:ext cx="131565" cy="76522"/>
              </a:xfrm>
              <a:custGeom>
                <a:avLst/>
                <a:gdLst>
                  <a:gd name="connsiteX0" fmla="*/ 0 w 131565"/>
                  <a:gd name="connsiteY0" fmla="*/ 6713 h 76522"/>
                  <a:gd name="connsiteX1" fmla="*/ 10740 w 131565"/>
                  <a:gd name="connsiteY1" fmla="*/ 0 h 76522"/>
                  <a:gd name="connsiteX2" fmla="*/ 87263 w 131565"/>
                  <a:gd name="connsiteY2" fmla="*/ 44303 h 76522"/>
                  <a:gd name="connsiteX3" fmla="*/ 131565 w 131565"/>
                  <a:gd name="connsiteY3" fmla="*/ 69810 h 76522"/>
                  <a:gd name="connsiteX4" fmla="*/ 120825 w 131565"/>
                  <a:gd name="connsiteY4" fmla="*/ 76523 h 76522"/>
                  <a:gd name="connsiteX5" fmla="*/ 0 w 131565"/>
                  <a:gd name="connsiteY5" fmla="*/ 6713 h 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65" h="76522">
                    <a:moveTo>
                      <a:pt x="0" y="6713"/>
                    </a:moveTo>
                    <a:cubicBezTo>
                      <a:pt x="4028" y="4028"/>
                      <a:pt x="6713" y="2685"/>
                      <a:pt x="10740" y="0"/>
                    </a:cubicBezTo>
                    <a:cubicBezTo>
                      <a:pt x="36248" y="14768"/>
                      <a:pt x="61755" y="29535"/>
                      <a:pt x="87263" y="44303"/>
                    </a:cubicBezTo>
                    <a:cubicBezTo>
                      <a:pt x="102030" y="52358"/>
                      <a:pt x="116798" y="61755"/>
                      <a:pt x="131565" y="69810"/>
                    </a:cubicBezTo>
                    <a:cubicBezTo>
                      <a:pt x="127538" y="72495"/>
                      <a:pt x="124853" y="73838"/>
                      <a:pt x="120825" y="76523"/>
                    </a:cubicBezTo>
                    <a:cubicBezTo>
                      <a:pt x="84578" y="56385"/>
                      <a:pt x="36248" y="28193"/>
                      <a:pt x="0" y="6713"/>
                    </a:cubicBezTo>
                    <a:close/>
                  </a:path>
                </a:pathLst>
              </a:custGeom>
              <a:solidFill>
                <a:srgbClr val="00C473"/>
              </a:solidFill>
              <a:ln w="13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D0C60EB-01C7-0F18-539C-8494F432D860}"/>
                  </a:ext>
                </a:extLst>
              </p:cNvPr>
              <p:cNvSpPr/>
              <p:nvPr/>
            </p:nvSpPr>
            <p:spPr>
              <a:xfrm>
                <a:off x="9184611" y="4159494"/>
                <a:ext cx="124852" cy="114112"/>
              </a:xfrm>
              <a:custGeom>
                <a:avLst/>
                <a:gdLst>
                  <a:gd name="connsiteX0" fmla="*/ 0 w 124852"/>
                  <a:gd name="connsiteY0" fmla="*/ 42960 h 114112"/>
                  <a:gd name="connsiteX1" fmla="*/ 4027 w 124852"/>
                  <a:gd name="connsiteY1" fmla="*/ 0 h 114112"/>
                  <a:gd name="connsiteX2" fmla="*/ 124853 w 124852"/>
                  <a:gd name="connsiteY2" fmla="*/ 71153 h 114112"/>
                  <a:gd name="connsiteX3" fmla="*/ 120825 w 124852"/>
                  <a:gd name="connsiteY3" fmla="*/ 114113 h 114112"/>
                  <a:gd name="connsiteX4" fmla="*/ 0 w 124852"/>
                  <a:gd name="connsiteY4" fmla="*/ 42960 h 1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52" h="114112">
                    <a:moveTo>
                      <a:pt x="0" y="42960"/>
                    </a:moveTo>
                    <a:cubicBezTo>
                      <a:pt x="2685" y="28193"/>
                      <a:pt x="4027" y="13425"/>
                      <a:pt x="4027" y="0"/>
                    </a:cubicBezTo>
                    <a:cubicBezTo>
                      <a:pt x="44303" y="24165"/>
                      <a:pt x="84578" y="46988"/>
                      <a:pt x="124853" y="71153"/>
                    </a:cubicBezTo>
                    <a:cubicBezTo>
                      <a:pt x="124853" y="84578"/>
                      <a:pt x="123510" y="99345"/>
                      <a:pt x="120825" y="114113"/>
                    </a:cubicBezTo>
                    <a:cubicBezTo>
                      <a:pt x="80550" y="89948"/>
                      <a:pt x="40275" y="67125"/>
                      <a:pt x="0" y="42960"/>
                    </a:cubicBezTo>
                    <a:close/>
                  </a:path>
                </a:pathLst>
              </a:custGeom>
              <a:solidFill>
                <a:srgbClr val="00C473"/>
              </a:solidFill>
              <a:ln w="13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CD96603-4180-DCAE-3947-7DC9FEEE552A}"/>
                  </a:ext>
                </a:extLst>
              </p:cNvPr>
              <p:cNvSpPr/>
              <p:nvPr/>
            </p:nvSpPr>
            <p:spPr>
              <a:xfrm>
                <a:off x="8976523" y="4462900"/>
                <a:ext cx="157072" cy="87262"/>
              </a:xfrm>
              <a:custGeom>
                <a:avLst/>
                <a:gdLst>
                  <a:gd name="connsiteX0" fmla="*/ 0 w 157072"/>
                  <a:gd name="connsiteY0" fmla="*/ 16110 h 87262"/>
                  <a:gd name="connsiteX1" fmla="*/ 36248 w 157072"/>
                  <a:gd name="connsiteY1" fmla="*/ 0 h 87262"/>
                  <a:gd name="connsiteX2" fmla="*/ 157073 w 157072"/>
                  <a:gd name="connsiteY2" fmla="*/ 71153 h 87262"/>
                  <a:gd name="connsiteX3" fmla="*/ 120825 w 157072"/>
                  <a:gd name="connsiteY3" fmla="*/ 87263 h 87262"/>
                  <a:gd name="connsiteX4" fmla="*/ 0 w 157072"/>
                  <a:gd name="connsiteY4" fmla="*/ 16110 h 87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72" h="87262">
                    <a:moveTo>
                      <a:pt x="0" y="16110"/>
                    </a:moveTo>
                    <a:cubicBezTo>
                      <a:pt x="12082" y="12082"/>
                      <a:pt x="22823" y="6713"/>
                      <a:pt x="36248" y="0"/>
                    </a:cubicBezTo>
                    <a:lnTo>
                      <a:pt x="157073" y="71153"/>
                    </a:lnTo>
                    <a:cubicBezTo>
                      <a:pt x="144990" y="77865"/>
                      <a:pt x="132908" y="83235"/>
                      <a:pt x="120825" y="87263"/>
                    </a:cubicBezTo>
                    <a:cubicBezTo>
                      <a:pt x="81893" y="63098"/>
                      <a:pt x="41618" y="40275"/>
                      <a:pt x="0" y="16110"/>
                    </a:cubicBezTo>
                    <a:close/>
                  </a:path>
                </a:pathLst>
              </a:custGeom>
              <a:solidFill>
                <a:srgbClr val="00C473"/>
              </a:solidFill>
              <a:ln w="13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623EB1-36FF-A64E-EC04-8D16C17571F6}"/>
                  </a:ext>
                </a:extLst>
              </p:cNvPr>
              <p:cNvSpPr/>
              <p:nvPr/>
            </p:nvSpPr>
            <p:spPr>
              <a:xfrm>
                <a:off x="8975180" y="4480352"/>
                <a:ext cx="122167" cy="71152"/>
              </a:xfrm>
              <a:custGeom>
                <a:avLst/>
                <a:gdLst>
                  <a:gd name="connsiteX0" fmla="*/ 0 w 122167"/>
                  <a:gd name="connsiteY0" fmla="*/ 0 h 71152"/>
                  <a:gd name="connsiteX1" fmla="*/ 1343 w 122167"/>
                  <a:gd name="connsiteY1" fmla="*/ 0 h 71152"/>
                  <a:gd name="connsiteX2" fmla="*/ 122168 w 122167"/>
                  <a:gd name="connsiteY2" fmla="*/ 71153 h 71152"/>
                  <a:gd name="connsiteX3" fmla="*/ 122168 w 122167"/>
                  <a:gd name="connsiteY3" fmla="*/ 71153 h 71152"/>
                  <a:gd name="connsiteX4" fmla="*/ 120825 w 122167"/>
                  <a:gd name="connsiteY4" fmla="*/ 71153 h 71152"/>
                  <a:gd name="connsiteX5" fmla="*/ 28193 w 122167"/>
                  <a:gd name="connsiteY5" fmla="*/ 17453 h 71152"/>
                  <a:gd name="connsiteX6" fmla="*/ 0 w 122167"/>
                  <a:gd name="connsiteY6" fmla="*/ 0 h 7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67" h="71152">
                    <a:moveTo>
                      <a:pt x="0" y="0"/>
                    </a:moveTo>
                    <a:cubicBezTo>
                      <a:pt x="0" y="0"/>
                      <a:pt x="1343" y="0"/>
                      <a:pt x="1343" y="0"/>
                    </a:cubicBezTo>
                    <a:cubicBezTo>
                      <a:pt x="41618" y="24165"/>
                      <a:pt x="81893" y="46988"/>
                      <a:pt x="122168" y="71153"/>
                    </a:cubicBezTo>
                    <a:lnTo>
                      <a:pt x="122168" y="71153"/>
                    </a:lnTo>
                    <a:cubicBezTo>
                      <a:pt x="122168" y="71153"/>
                      <a:pt x="120825" y="71153"/>
                      <a:pt x="120825" y="71153"/>
                    </a:cubicBezTo>
                    <a:cubicBezTo>
                      <a:pt x="89948" y="53700"/>
                      <a:pt x="59070" y="34905"/>
                      <a:pt x="28193" y="17453"/>
                    </a:cubicBezTo>
                    <a:cubicBezTo>
                      <a:pt x="20138" y="10740"/>
                      <a:pt x="10740" y="5370"/>
                      <a:pt x="0" y="0"/>
                    </a:cubicBezTo>
                    <a:close/>
                  </a:path>
                </a:pathLst>
              </a:custGeom>
              <a:solidFill>
                <a:srgbClr val="00C473"/>
              </a:solidFill>
              <a:ln w="13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67C2929-0004-2458-18EB-1A1C2EE4D8AD}"/>
                  </a:ext>
                </a:extLst>
              </p:cNvPr>
              <p:cNvSpPr/>
              <p:nvPr/>
            </p:nvSpPr>
            <p:spPr>
              <a:xfrm>
                <a:off x="9183268" y="4120561"/>
                <a:ext cx="126195" cy="110085"/>
              </a:xfrm>
              <a:custGeom>
                <a:avLst/>
                <a:gdLst>
                  <a:gd name="connsiteX0" fmla="*/ 4028 w 126195"/>
                  <a:gd name="connsiteY0" fmla="*/ 38933 h 110085"/>
                  <a:gd name="connsiteX1" fmla="*/ 0 w 126195"/>
                  <a:gd name="connsiteY1" fmla="*/ 0 h 110085"/>
                  <a:gd name="connsiteX2" fmla="*/ 29535 w 126195"/>
                  <a:gd name="connsiteY2" fmla="*/ 17453 h 110085"/>
                  <a:gd name="connsiteX3" fmla="*/ 122168 w 126195"/>
                  <a:gd name="connsiteY3" fmla="*/ 71153 h 110085"/>
                  <a:gd name="connsiteX4" fmla="*/ 126196 w 126195"/>
                  <a:gd name="connsiteY4" fmla="*/ 110085 h 110085"/>
                  <a:gd name="connsiteX5" fmla="*/ 4028 w 126195"/>
                  <a:gd name="connsiteY5" fmla="*/ 38933 h 1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195" h="110085">
                    <a:moveTo>
                      <a:pt x="4028" y="38933"/>
                    </a:moveTo>
                    <a:cubicBezTo>
                      <a:pt x="4028" y="25508"/>
                      <a:pt x="2685" y="12082"/>
                      <a:pt x="0" y="0"/>
                    </a:cubicBezTo>
                    <a:cubicBezTo>
                      <a:pt x="9398" y="5370"/>
                      <a:pt x="20138" y="10740"/>
                      <a:pt x="29535" y="17453"/>
                    </a:cubicBezTo>
                    <a:cubicBezTo>
                      <a:pt x="60413" y="34905"/>
                      <a:pt x="91290" y="53700"/>
                      <a:pt x="122168" y="71153"/>
                    </a:cubicBezTo>
                    <a:cubicBezTo>
                      <a:pt x="124853" y="83235"/>
                      <a:pt x="126196" y="95318"/>
                      <a:pt x="126196" y="110085"/>
                    </a:cubicBezTo>
                    <a:cubicBezTo>
                      <a:pt x="85920" y="85920"/>
                      <a:pt x="44303" y="63098"/>
                      <a:pt x="4028" y="38933"/>
                    </a:cubicBezTo>
                    <a:close/>
                  </a:path>
                </a:pathLst>
              </a:custGeom>
              <a:solidFill>
                <a:srgbClr val="00C473"/>
              </a:solidFill>
              <a:ln w="13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55290B2-1BD7-9340-5E6F-6BB673C1CCDF}"/>
                  </a:ext>
                </a:extLst>
              </p:cNvPr>
              <p:cNvSpPr/>
              <p:nvPr/>
            </p:nvSpPr>
            <p:spPr>
              <a:xfrm>
                <a:off x="9183268" y="4112506"/>
                <a:ext cx="122167" cy="79207"/>
              </a:xfrm>
              <a:custGeom>
                <a:avLst/>
                <a:gdLst>
                  <a:gd name="connsiteX0" fmla="*/ 1343 w 122167"/>
                  <a:gd name="connsiteY0" fmla="*/ 8055 h 79207"/>
                  <a:gd name="connsiteX1" fmla="*/ 0 w 122167"/>
                  <a:gd name="connsiteY1" fmla="*/ 0 h 79207"/>
                  <a:gd name="connsiteX2" fmla="*/ 52358 w 122167"/>
                  <a:gd name="connsiteY2" fmla="*/ 30878 h 79207"/>
                  <a:gd name="connsiteX3" fmla="*/ 120825 w 122167"/>
                  <a:gd name="connsiteY3" fmla="*/ 71153 h 79207"/>
                  <a:gd name="connsiteX4" fmla="*/ 122168 w 122167"/>
                  <a:gd name="connsiteY4" fmla="*/ 79208 h 79207"/>
                  <a:gd name="connsiteX5" fmla="*/ 115455 w 122167"/>
                  <a:gd name="connsiteY5" fmla="*/ 75180 h 79207"/>
                  <a:gd name="connsiteX6" fmla="*/ 1343 w 122167"/>
                  <a:gd name="connsiteY6" fmla="*/ 8055 h 7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67" h="79207">
                    <a:moveTo>
                      <a:pt x="1343" y="8055"/>
                    </a:moveTo>
                    <a:cubicBezTo>
                      <a:pt x="1343" y="5370"/>
                      <a:pt x="0" y="2685"/>
                      <a:pt x="0" y="0"/>
                    </a:cubicBezTo>
                    <a:cubicBezTo>
                      <a:pt x="17453" y="10740"/>
                      <a:pt x="34905" y="20138"/>
                      <a:pt x="52358" y="30878"/>
                    </a:cubicBezTo>
                    <a:cubicBezTo>
                      <a:pt x="75180" y="44303"/>
                      <a:pt x="98003" y="57728"/>
                      <a:pt x="120825" y="71153"/>
                    </a:cubicBezTo>
                    <a:cubicBezTo>
                      <a:pt x="120825" y="73838"/>
                      <a:pt x="122168" y="76523"/>
                      <a:pt x="122168" y="79208"/>
                    </a:cubicBezTo>
                    <a:cubicBezTo>
                      <a:pt x="119483" y="77865"/>
                      <a:pt x="116798" y="76523"/>
                      <a:pt x="115455" y="75180"/>
                    </a:cubicBezTo>
                    <a:cubicBezTo>
                      <a:pt x="76523" y="53700"/>
                      <a:pt x="38933" y="30878"/>
                      <a:pt x="1343" y="8055"/>
                    </a:cubicBezTo>
                    <a:close/>
                  </a:path>
                </a:pathLst>
              </a:custGeom>
              <a:solidFill>
                <a:srgbClr val="00C473"/>
              </a:solidFill>
              <a:ln w="13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246C1A-14C5-F661-FD1B-4811DECFB7A5}"/>
                  </a:ext>
                </a:extLst>
              </p:cNvPr>
              <p:cNvSpPr/>
              <p:nvPr/>
            </p:nvSpPr>
            <p:spPr>
              <a:xfrm>
                <a:off x="8964440" y="4480352"/>
                <a:ext cx="134250" cy="75180"/>
              </a:xfrm>
              <a:custGeom>
                <a:avLst/>
                <a:gdLst>
                  <a:gd name="connsiteX0" fmla="*/ 0 w 134250"/>
                  <a:gd name="connsiteY0" fmla="*/ 2685 h 75180"/>
                  <a:gd name="connsiteX1" fmla="*/ 12083 w 134250"/>
                  <a:gd name="connsiteY1" fmla="*/ 0 h 75180"/>
                  <a:gd name="connsiteX2" fmla="*/ 18795 w 134250"/>
                  <a:gd name="connsiteY2" fmla="*/ 4028 h 75180"/>
                  <a:gd name="connsiteX3" fmla="*/ 88605 w 134250"/>
                  <a:gd name="connsiteY3" fmla="*/ 44303 h 75180"/>
                  <a:gd name="connsiteX4" fmla="*/ 104715 w 134250"/>
                  <a:gd name="connsiteY4" fmla="*/ 53700 h 75180"/>
                  <a:gd name="connsiteX5" fmla="*/ 134250 w 134250"/>
                  <a:gd name="connsiteY5" fmla="*/ 71153 h 75180"/>
                  <a:gd name="connsiteX6" fmla="*/ 122168 w 134250"/>
                  <a:gd name="connsiteY6" fmla="*/ 75180 h 75180"/>
                  <a:gd name="connsiteX7" fmla="*/ 0 w 134250"/>
                  <a:gd name="connsiteY7" fmla="*/ 2685 h 7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50" h="75180">
                    <a:moveTo>
                      <a:pt x="0" y="2685"/>
                    </a:moveTo>
                    <a:cubicBezTo>
                      <a:pt x="4027" y="1342"/>
                      <a:pt x="8055" y="0"/>
                      <a:pt x="12083" y="0"/>
                    </a:cubicBezTo>
                    <a:cubicBezTo>
                      <a:pt x="14768" y="1342"/>
                      <a:pt x="17452" y="2685"/>
                      <a:pt x="18795" y="4028"/>
                    </a:cubicBezTo>
                    <a:cubicBezTo>
                      <a:pt x="41618" y="17453"/>
                      <a:pt x="65783" y="30878"/>
                      <a:pt x="88605" y="44303"/>
                    </a:cubicBezTo>
                    <a:cubicBezTo>
                      <a:pt x="92633" y="46988"/>
                      <a:pt x="99345" y="51015"/>
                      <a:pt x="104715" y="53700"/>
                    </a:cubicBezTo>
                    <a:cubicBezTo>
                      <a:pt x="114113" y="59070"/>
                      <a:pt x="123510" y="64440"/>
                      <a:pt x="134250" y="71153"/>
                    </a:cubicBezTo>
                    <a:cubicBezTo>
                      <a:pt x="130223" y="72495"/>
                      <a:pt x="126195" y="73838"/>
                      <a:pt x="122168" y="75180"/>
                    </a:cubicBezTo>
                    <a:cubicBezTo>
                      <a:pt x="79208" y="48330"/>
                      <a:pt x="79208" y="48330"/>
                      <a:pt x="0" y="2685"/>
                    </a:cubicBezTo>
                    <a:close/>
                  </a:path>
                </a:pathLst>
              </a:custGeom>
              <a:solidFill>
                <a:srgbClr val="00C473"/>
              </a:solidFill>
              <a:ln w="13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77BA7CC-4517-02F6-4737-1BD98CBB3C08}"/>
                  </a:ext>
                </a:extLst>
              </p:cNvPr>
              <p:cNvSpPr/>
              <p:nvPr/>
            </p:nvSpPr>
            <p:spPr>
              <a:xfrm>
                <a:off x="9180583" y="4108479"/>
                <a:ext cx="122167" cy="76522"/>
              </a:xfrm>
              <a:custGeom>
                <a:avLst/>
                <a:gdLst>
                  <a:gd name="connsiteX0" fmla="*/ 0 w 122167"/>
                  <a:gd name="connsiteY0" fmla="*/ 0 h 76522"/>
                  <a:gd name="connsiteX1" fmla="*/ 120825 w 122167"/>
                  <a:gd name="connsiteY1" fmla="*/ 71153 h 76522"/>
                  <a:gd name="connsiteX2" fmla="*/ 122168 w 122167"/>
                  <a:gd name="connsiteY2" fmla="*/ 76523 h 76522"/>
                  <a:gd name="connsiteX3" fmla="*/ 29535 w 122167"/>
                  <a:gd name="connsiteY3" fmla="*/ 22823 h 76522"/>
                  <a:gd name="connsiteX4" fmla="*/ 21480 w 122167"/>
                  <a:gd name="connsiteY4" fmla="*/ 18795 h 76522"/>
                  <a:gd name="connsiteX5" fmla="*/ 0 w 122167"/>
                  <a:gd name="connsiteY5" fmla="*/ 6713 h 76522"/>
                  <a:gd name="connsiteX6" fmla="*/ 0 w 122167"/>
                  <a:gd name="connsiteY6" fmla="*/ 0 h 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67" h="76522">
                    <a:moveTo>
                      <a:pt x="0" y="0"/>
                    </a:moveTo>
                    <a:cubicBezTo>
                      <a:pt x="40275" y="24165"/>
                      <a:pt x="80550" y="46988"/>
                      <a:pt x="120825" y="71153"/>
                    </a:cubicBezTo>
                    <a:cubicBezTo>
                      <a:pt x="120825" y="72495"/>
                      <a:pt x="122168" y="73838"/>
                      <a:pt x="122168" y="76523"/>
                    </a:cubicBezTo>
                    <a:cubicBezTo>
                      <a:pt x="91290" y="59070"/>
                      <a:pt x="60413" y="40275"/>
                      <a:pt x="29535" y="22823"/>
                    </a:cubicBezTo>
                    <a:cubicBezTo>
                      <a:pt x="26850" y="21480"/>
                      <a:pt x="24165" y="20138"/>
                      <a:pt x="21480" y="18795"/>
                    </a:cubicBezTo>
                    <a:cubicBezTo>
                      <a:pt x="14768" y="14767"/>
                      <a:pt x="6713" y="10740"/>
                      <a:pt x="0" y="6713"/>
                    </a:cubicBezTo>
                    <a:cubicBezTo>
                      <a:pt x="1342" y="2685"/>
                      <a:pt x="0" y="1342"/>
                      <a:pt x="0" y="0"/>
                    </a:cubicBezTo>
                    <a:close/>
                  </a:path>
                </a:pathLst>
              </a:custGeom>
              <a:solidFill>
                <a:srgbClr val="00C473"/>
              </a:solidFill>
              <a:ln w="13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4ADA094-1433-CEAA-DE26-73B89B6D6A6E}"/>
                  </a:ext>
                </a:extLst>
              </p:cNvPr>
              <p:cNvSpPr/>
              <p:nvPr/>
            </p:nvSpPr>
            <p:spPr>
              <a:xfrm>
                <a:off x="9136281" y="4048066"/>
                <a:ext cx="165128" cy="131565"/>
              </a:xfrm>
              <a:custGeom>
                <a:avLst/>
                <a:gdLst>
                  <a:gd name="connsiteX0" fmla="*/ 44303 w 165128"/>
                  <a:gd name="connsiteY0" fmla="*/ 60413 h 131565"/>
                  <a:gd name="connsiteX1" fmla="*/ 0 w 165128"/>
                  <a:gd name="connsiteY1" fmla="*/ 0 h 131565"/>
                  <a:gd name="connsiteX2" fmla="*/ 120825 w 165128"/>
                  <a:gd name="connsiteY2" fmla="*/ 71153 h 131565"/>
                  <a:gd name="connsiteX3" fmla="*/ 165128 w 165128"/>
                  <a:gd name="connsiteY3" fmla="*/ 131565 h 131565"/>
                  <a:gd name="connsiteX4" fmla="*/ 64440 w 165128"/>
                  <a:gd name="connsiteY4" fmla="*/ 73838 h 131565"/>
                  <a:gd name="connsiteX5" fmla="*/ 57728 w 165128"/>
                  <a:gd name="connsiteY5" fmla="*/ 69810 h 131565"/>
                  <a:gd name="connsiteX6" fmla="*/ 56385 w 165128"/>
                  <a:gd name="connsiteY6" fmla="*/ 68468 h 131565"/>
                  <a:gd name="connsiteX7" fmla="*/ 52358 w 165128"/>
                  <a:gd name="connsiteY7" fmla="*/ 65783 h 131565"/>
                  <a:gd name="connsiteX8" fmla="*/ 51015 w 165128"/>
                  <a:gd name="connsiteY8" fmla="*/ 64440 h 131565"/>
                  <a:gd name="connsiteX9" fmla="*/ 48330 w 165128"/>
                  <a:gd name="connsiteY9" fmla="*/ 63098 h 131565"/>
                  <a:gd name="connsiteX10" fmla="*/ 45645 w 165128"/>
                  <a:gd name="connsiteY10" fmla="*/ 61755 h 131565"/>
                  <a:gd name="connsiteX11" fmla="*/ 44303 w 165128"/>
                  <a:gd name="connsiteY11" fmla="*/ 60413 h 1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128" h="131565">
                    <a:moveTo>
                      <a:pt x="44303" y="60413"/>
                    </a:moveTo>
                    <a:cubicBezTo>
                      <a:pt x="36248" y="32220"/>
                      <a:pt x="20138" y="12082"/>
                      <a:pt x="0" y="0"/>
                    </a:cubicBezTo>
                    <a:lnTo>
                      <a:pt x="120825" y="71153"/>
                    </a:lnTo>
                    <a:cubicBezTo>
                      <a:pt x="140963" y="83235"/>
                      <a:pt x="157073" y="103373"/>
                      <a:pt x="165128" y="131565"/>
                    </a:cubicBezTo>
                    <a:cubicBezTo>
                      <a:pt x="131565" y="112770"/>
                      <a:pt x="98003" y="92633"/>
                      <a:pt x="64440" y="73838"/>
                    </a:cubicBezTo>
                    <a:cubicBezTo>
                      <a:pt x="61755" y="72495"/>
                      <a:pt x="60413" y="71153"/>
                      <a:pt x="57728" y="69810"/>
                    </a:cubicBezTo>
                    <a:cubicBezTo>
                      <a:pt x="57728" y="69810"/>
                      <a:pt x="56385" y="69810"/>
                      <a:pt x="56385" y="68468"/>
                    </a:cubicBezTo>
                    <a:cubicBezTo>
                      <a:pt x="55043" y="67125"/>
                      <a:pt x="53700" y="67125"/>
                      <a:pt x="52358" y="65783"/>
                    </a:cubicBezTo>
                    <a:cubicBezTo>
                      <a:pt x="52358" y="65783"/>
                      <a:pt x="51015" y="65783"/>
                      <a:pt x="51015" y="64440"/>
                    </a:cubicBezTo>
                    <a:cubicBezTo>
                      <a:pt x="49673" y="64440"/>
                      <a:pt x="49673" y="63098"/>
                      <a:pt x="48330" y="63098"/>
                    </a:cubicBezTo>
                    <a:cubicBezTo>
                      <a:pt x="46988" y="63098"/>
                      <a:pt x="46988" y="61755"/>
                      <a:pt x="45645" y="61755"/>
                    </a:cubicBezTo>
                    <a:cubicBezTo>
                      <a:pt x="45645" y="60413"/>
                      <a:pt x="45645" y="60413"/>
                      <a:pt x="44303" y="60413"/>
                    </a:cubicBezTo>
                    <a:close/>
                  </a:path>
                </a:pathLst>
              </a:custGeom>
              <a:solidFill>
                <a:srgbClr val="00C473"/>
              </a:solidFill>
              <a:ln w="13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E87A7E3-DA7E-7A51-13BE-511FB5F7F36A}"/>
                  </a:ext>
                </a:extLst>
              </p:cNvPr>
              <p:cNvSpPr/>
              <p:nvPr/>
            </p:nvSpPr>
            <p:spPr>
              <a:xfrm>
                <a:off x="9012770" y="4077601"/>
                <a:ext cx="271185" cy="428258"/>
              </a:xfrm>
              <a:custGeom>
                <a:avLst/>
                <a:gdLst>
                  <a:gd name="connsiteX0" fmla="*/ 106058 w 271185"/>
                  <a:gd name="connsiteY0" fmla="*/ 0 h 428258"/>
                  <a:gd name="connsiteX1" fmla="*/ 226883 w 271185"/>
                  <a:gd name="connsiteY1" fmla="*/ 71153 h 428258"/>
                  <a:gd name="connsiteX2" fmla="*/ 271186 w 271185"/>
                  <a:gd name="connsiteY2" fmla="*/ 167813 h 428258"/>
                  <a:gd name="connsiteX3" fmla="*/ 120825 w 271185"/>
                  <a:gd name="connsiteY3" fmla="*/ 428259 h 428258"/>
                  <a:gd name="connsiteX4" fmla="*/ 0 w 271185"/>
                  <a:gd name="connsiteY4" fmla="*/ 357106 h 428258"/>
                  <a:gd name="connsiteX5" fmla="*/ 150360 w 271185"/>
                  <a:gd name="connsiteY5" fmla="*/ 96660 h 428258"/>
                  <a:gd name="connsiteX6" fmla="*/ 106058 w 271185"/>
                  <a:gd name="connsiteY6" fmla="*/ 0 h 42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85" h="428258">
                    <a:moveTo>
                      <a:pt x="106058" y="0"/>
                    </a:moveTo>
                    <a:lnTo>
                      <a:pt x="226883" y="71153"/>
                    </a:lnTo>
                    <a:cubicBezTo>
                      <a:pt x="253733" y="87263"/>
                      <a:pt x="271186" y="120825"/>
                      <a:pt x="271186" y="167813"/>
                    </a:cubicBezTo>
                    <a:cubicBezTo>
                      <a:pt x="271186" y="263131"/>
                      <a:pt x="204061" y="379929"/>
                      <a:pt x="120825" y="428259"/>
                    </a:cubicBezTo>
                    <a:lnTo>
                      <a:pt x="0" y="357106"/>
                    </a:lnTo>
                    <a:cubicBezTo>
                      <a:pt x="83235" y="308776"/>
                      <a:pt x="150360" y="191978"/>
                      <a:pt x="150360" y="96660"/>
                    </a:cubicBezTo>
                    <a:cubicBezTo>
                      <a:pt x="150360" y="48330"/>
                      <a:pt x="134250" y="16110"/>
                      <a:pt x="106058" y="0"/>
                    </a:cubicBezTo>
                    <a:close/>
                  </a:path>
                </a:pathLst>
              </a:custGeom>
              <a:solidFill>
                <a:srgbClr val="FFFFFF"/>
              </a:solidFill>
              <a:ln w="13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D4023C4-426B-CFC3-9A66-77CE7DD66310}"/>
                  </a:ext>
                </a:extLst>
              </p:cNvPr>
              <p:cNvSpPr/>
              <p:nvPr/>
            </p:nvSpPr>
            <p:spPr>
              <a:xfrm>
                <a:off x="8906712" y="4433365"/>
                <a:ext cx="228225" cy="92460"/>
              </a:xfrm>
              <a:custGeom>
                <a:avLst/>
                <a:gdLst>
                  <a:gd name="connsiteX0" fmla="*/ 120825 w 228225"/>
                  <a:gd name="connsiteY0" fmla="*/ 81893 h 92460"/>
                  <a:gd name="connsiteX1" fmla="*/ 0 w 228225"/>
                  <a:gd name="connsiteY1" fmla="*/ 10740 h 92460"/>
                  <a:gd name="connsiteX2" fmla="*/ 107400 w 228225"/>
                  <a:gd name="connsiteY2" fmla="*/ 0 h 92460"/>
                  <a:gd name="connsiteX3" fmla="*/ 228226 w 228225"/>
                  <a:gd name="connsiteY3" fmla="*/ 71153 h 92460"/>
                  <a:gd name="connsiteX4" fmla="*/ 120825 w 228225"/>
                  <a:gd name="connsiteY4" fmla="*/ 81893 h 9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25" h="92460">
                    <a:moveTo>
                      <a:pt x="120825" y="81893"/>
                    </a:moveTo>
                    <a:lnTo>
                      <a:pt x="0" y="10740"/>
                    </a:lnTo>
                    <a:cubicBezTo>
                      <a:pt x="26850" y="26850"/>
                      <a:pt x="65783" y="24165"/>
                      <a:pt x="107400" y="0"/>
                    </a:cubicBezTo>
                    <a:lnTo>
                      <a:pt x="228226" y="71153"/>
                    </a:lnTo>
                    <a:cubicBezTo>
                      <a:pt x="185266" y="96660"/>
                      <a:pt x="147675" y="98003"/>
                      <a:pt x="120825" y="81893"/>
                    </a:cubicBezTo>
                    <a:close/>
                  </a:path>
                </a:pathLst>
              </a:custGeom>
              <a:solidFill>
                <a:srgbClr val="FFFFFF"/>
              </a:solidFill>
              <a:ln w="13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814FB65-5EBC-D2A6-92FE-C8F734CD5D39}"/>
                  </a:ext>
                </a:extLst>
              </p:cNvPr>
              <p:cNvSpPr/>
              <p:nvPr/>
            </p:nvSpPr>
            <p:spPr>
              <a:xfrm>
                <a:off x="8887917" y="4473640"/>
                <a:ext cx="197348" cy="82803"/>
              </a:xfrm>
              <a:custGeom>
                <a:avLst/>
                <a:gdLst>
                  <a:gd name="connsiteX0" fmla="*/ 134250 w 197348"/>
                  <a:gd name="connsiteY0" fmla="*/ 42960 h 82803"/>
                  <a:gd name="connsiteX1" fmla="*/ 197348 w 197348"/>
                  <a:gd name="connsiteY1" fmla="*/ 79208 h 82803"/>
                  <a:gd name="connsiteX2" fmla="*/ 120825 w 197348"/>
                  <a:gd name="connsiteY2" fmla="*/ 71153 h 82803"/>
                  <a:gd name="connsiteX3" fmla="*/ 0 w 197348"/>
                  <a:gd name="connsiteY3" fmla="*/ 0 h 82803"/>
                  <a:gd name="connsiteX4" fmla="*/ 76523 w 197348"/>
                  <a:gd name="connsiteY4" fmla="*/ 8055 h 82803"/>
                  <a:gd name="connsiteX5" fmla="*/ 134250 w 197348"/>
                  <a:gd name="connsiteY5" fmla="*/ 42960 h 8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348" h="82803">
                    <a:moveTo>
                      <a:pt x="134250" y="42960"/>
                    </a:moveTo>
                    <a:cubicBezTo>
                      <a:pt x="155731" y="55043"/>
                      <a:pt x="175868" y="67125"/>
                      <a:pt x="197348" y="79208"/>
                    </a:cubicBezTo>
                    <a:cubicBezTo>
                      <a:pt x="167813" y="85920"/>
                      <a:pt x="142306" y="83235"/>
                      <a:pt x="120825" y="71153"/>
                    </a:cubicBezTo>
                    <a:lnTo>
                      <a:pt x="0" y="0"/>
                    </a:lnTo>
                    <a:cubicBezTo>
                      <a:pt x="21480" y="12082"/>
                      <a:pt x="46988" y="14767"/>
                      <a:pt x="76523" y="8055"/>
                    </a:cubicBezTo>
                    <a:cubicBezTo>
                      <a:pt x="95318" y="20138"/>
                      <a:pt x="115455" y="32220"/>
                      <a:pt x="134250" y="42960"/>
                    </a:cubicBezTo>
                    <a:close/>
                  </a:path>
                </a:pathLst>
              </a:custGeom>
              <a:solidFill>
                <a:srgbClr val="00C473"/>
              </a:solidFill>
              <a:ln w="13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470DBF6-5373-0B3B-E0D7-A6E098A8E158}"/>
                  </a:ext>
                </a:extLst>
              </p:cNvPr>
              <p:cNvSpPr/>
              <p:nvPr/>
            </p:nvSpPr>
            <p:spPr>
              <a:xfrm>
                <a:off x="8861067" y="4348787"/>
                <a:ext cx="165128" cy="167813"/>
              </a:xfrm>
              <a:custGeom>
                <a:avLst/>
                <a:gdLst>
                  <a:gd name="connsiteX0" fmla="*/ 44303 w 165128"/>
                  <a:gd name="connsiteY0" fmla="*/ 96660 h 167813"/>
                  <a:gd name="connsiteX1" fmla="*/ 0 w 165128"/>
                  <a:gd name="connsiteY1" fmla="*/ 0 h 167813"/>
                  <a:gd name="connsiteX2" fmla="*/ 120825 w 165128"/>
                  <a:gd name="connsiteY2" fmla="*/ 71153 h 167813"/>
                  <a:gd name="connsiteX3" fmla="*/ 165128 w 165128"/>
                  <a:gd name="connsiteY3" fmla="*/ 167813 h 167813"/>
                  <a:gd name="connsiteX4" fmla="*/ 44303 w 165128"/>
                  <a:gd name="connsiteY4" fmla="*/ 96660 h 16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28" h="167813">
                    <a:moveTo>
                      <a:pt x="44303" y="96660"/>
                    </a:moveTo>
                    <a:cubicBezTo>
                      <a:pt x="17453" y="80550"/>
                      <a:pt x="0" y="46988"/>
                      <a:pt x="0" y="0"/>
                    </a:cubicBezTo>
                    <a:cubicBezTo>
                      <a:pt x="40275" y="24165"/>
                      <a:pt x="80550" y="46988"/>
                      <a:pt x="120825" y="71153"/>
                    </a:cubicBezTo>
                    <a:cubicBezTo>
                      <a:pt x="120825" y="118140"/>
                      <a:pt x="138278" y="151703"/>
                      <a:pt x="165128" y="167813"/>
                    </a:cubicBezTo>
                    <a:cubicBezTo>
                      <a:pt x="128881" y="146333"/>
                      <a:pt x="80550" y="118140"/>
                      <a:pt x="44303" y="96660"/>
                    </a:cubicBezTo>
                    <a:close/>
                  </a:path>
                </a:pathLst>
              </a:custGeom>
              <a:solidFill>
                <a:srgbClr val="00C473"/>
              </a:solidFill>
              <a:ln w="13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BC99885-DEB6-4CF2-E54F-5884FE0ADC2E}"/>
                  </a:ext>
                </a:extLst>
              </p:cNvPr>
              <p:cNvSpPr/>
              <p:nvPr/>
            </p:nvSpPr>
            <p:spPr>
              <a:xfrm>
                <a:off x="9011428" y="4067447"/>
                <a:ext cx="228225" cy="92046"/>
              </a:xfrm>
              <a:custGeom>
                <a:avLst/>
                <a:gdLst>
                  <a:gd name="connsiteX0" fmla="*/ 0 w 228225"/>
                  <a:gd name="connsiteY0" fmla="*/ 20894 h 92046"/>
                  <a:gd name="connsiteX1" fmla="*/ 107400 w 228225"/>
                  <a:gd name="connsiteY1" fmla="*/ 10154 h 92046"/>
                  <a:gd name="connsiteX2" fmla="*/ 228226 w 228225"/>
                  <a:gd name="connsiteY2" fmla="*/ 81307 h 92046"/>
                  <a:gd name="connsiteX3" fmla="*/ 120825 w 228225"/>
                  <a:gd name="connsiteY3" fmla="*/ 92047 h 92046"/>
                  <a:gd name="connsiteX4" fmla="*/ 0 w 228225"/>
                  <a:gd name="connsiteY4" fmla="*/ 20894 h 9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25" h="92046">
                    <a:moveTo>
                      <a:pt x="0" y="20894"/>
                    </a:moveTo>
                    <a:cubicBezTo>
                      <a:pt x="41618" y="-3271"/>
                      <a:pt x="80550" y="-5956"/>
                      <a:pt x="107400" y="10154"/>
                    </a:cubicBezTo>
                    <a:lnTo>
                      <a:pt x="228226" y="81307"/>
                    </a:lnTo>
                    <a:cubicBezTo>
                      <a:pt x="201376" y="65197"/>
                      <a:pt x="162443" y="67882"/>
                      <a:pt x="120825" y="92047"/>
                    </a:cubicBezTo>
                    <a:cubicBezTo>
                      <a:pt x="85920" y="69224"/>
                      <a:pt x="36248" y="41032"/>
                      <a:pt x="0" y="20894"/>
                    </a:cubicBezTo>
                    <a:close/>
                  </a:path>
                </a:pathLst>
              </a:custGeom>
              <a:solidFill>
                <a:srgbClr val="00C473"/>
              </a:solidFill>
              <a:ln w="13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5B46510-5FE0-153A-3B30-E4313A90EFE8}"/>
                  </a:ext>
                </a:extLst>
              </p:cNvPr>
              <p:cNvSpPr/>
              <p:nvPr/>
            </p:nvSpPr>
            <p:spPr>
              <a:xfrm>
                <a:off x="9011428" y="4036050"/>
                <a:ext cx="245678" cy="95251"/>
              </a:xfrm>
              <a:custGeom>
                <a:avLst/>
                <a:gdLst>
                  <a:gd name="connsiteX0" fmla="*/ 124853 w 245678"/>
                  <a:gd name="connsiteY0" fmla="*/ 12016 h 95251"/>
                  <a:gd name="connsiteX1" fmla="*/ 245678 w 245678"/>
                  <a:gd name="connsiteY1" fmla="*/ 83169 h 95251"/>
                  <a:gd name="connsiteX2" fmla="*/ 120825 w 245678"/>
                  <a:gd name="connsiteY2" fmla="*/ 95252 h 95251"/>
                  <a:gd name="connsiteX3" fmla="*/ 0 w 245678"/>
                  <a:gd name="connsiteY3" fmla="*/ 24099 h 95251"/>
                  <a:gd name="connsiteX4" fmla="*/ 124853 w 245678"/>
                  <a:gd name="connsiteY4" fmla="*/ 12016 h 9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78" h="95251">
                    <a:moveTo>
                      <a:pt x="124853" y="12016"/>
                    </a:moveTo>
                    <a:lnTo>
                      <a:pt x="245678" y="83169"/>
                    </a:lnTo>
                    <a:cubicBezTo>
                      <a:pt x="213458" y="64374"/>
                      <a:pt x="169156" y="67059"/>
                      <a:pt x="120825" y="95252"/>
                    </a:cubicBezTo>
                    <a:lnTo>
                      <a:pt x="0" y="24099"/>
                    </a:lnTo>
                    <a:cubicBezTo>
                      <a:pt x="48330" y="-4094"/>
                      <a:pt x="92633" y="-6779"/>
                      <a:pt x="124853" y="12016"/>
                    </a:cubicBezTo>
                    <a:close/>
                  </a:path>
                </a:pathLst>
              </a:custGeom>
              <a:solidFill>
                <a:srgbClr val="FFFFFF"/>
              </a:solidFill>
              <a:ln w="13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54746-ABF3-867C-3A82-E185C8A4C1E2}"/>
                  </a:ext>
                </a:extLst>
              </p:cNvPr>
              <p:cNvSpPr/>
              <p:nvPr/>
            </p:nvSpPr>
            <p:spPr>
              <a:xfrm>
                <a:off x="8861067" y="4088341"/>
                <a:ext cx="271185" cy="331598"/>
              </a:xfrm>
              <a:custGeom>
                <a:avLst/>
                <a:gdLst>
                  <a:gd name="connsiteX0" fmla="*/ 0 w 271185"/>
                  <a:gd name="connsiteY0" fmla="*/ 260446 h 331598"/>
                  <a:gd name="connsiteX1" fmla="*/ 150361 w 271185"/>
                  <a:gd name="connsiteY1" fmla="*/ 0 h 331598"/>
                  <a:gd name="connsiteX2" fmla="*/ 271186 w 271185"/>
                  <a:gd name="connsiteY2" fmla="*/ 71153 h 331598"/>
                  <a:gd name="connsiteX3" fmla="*/ 120825 w 271185"/>
                  <a:gd name="connsiteY3" fmla="*/ 331599 h 331598"/>
                  <a:gd name="connsiteX4" fmla="*/ 0 w 271185"/>
                  <a:gd name="connsiteY4" fmla="*/ 260446 h 33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85" h="331598">
                    <a:moveTo>
                      <a:pt x="0" y="260446"/>
                    </a:moveTo>
                    <a:cubicBezTo>
                      <a:pt x="0" y="165128"/>
                      <a:pt x="67125" y="48330"/>
                      <a:pt x="150361" y="0"/>
                    </a:cubicBezTo>
                    <a:lnTo>
                      <a:pt x="271186" y="71153"/>
                    </a:lnTo>
                    <a:cubicBezTo>
                      <a:pt x="187951" y="119483"/>
                      <a:pt x="120825" y="236281"/>
                      <a:pt x="120825" y="331599"/>
                    </a:cubicBezTo>
                    <a:cubicBezTo>
                      <a:pt x="80550" y="307433"/>
                      <a:pt x="40275" y="283268"/>
                      <a:pt x="0" y="260446"/>
                    </a:cubicBezTo>
                    <a:close/>
                  </a:path>
                </a:pathLst>
              </a:custGeom>
              <a:solidFill>
                <a:srgbClr val="00C473"/>
              </a:solidFill>
              <a:ln w="13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6073FB7-37ED-13F5-E9E4-C4B7008D933F}"/>
                  </a:ext>
                </a:extLst>
              </p:cNvPr>
              <p:cNvSpPr/>
              <p:nvPr/>
            </p:nvSpPr>
            <p:spPr>
              <a:xfrm>
                <a:off x="8836902" y="4058806"/>
                <a:ext cx="295350" cy="487329"/>
              </a:xfrm>
              <a:custGeom>
                <a:avLst/>
                <a:gdLst>
                  <a:gd name="connsiteX0" fmla="*/ 171841 w 295350"/>
                  <a:gd name="connsiteY0" fmla="*/ 487329 h 487329"/>
                  <a:gd name="connsiteX1" fmla="*/ 51015 w 295350"/>
                  <a:gd name="connsiteY1" fmla="*/ 416176 h 487329"/>
                  <a:gd name="connsiteX2" fmla="*/ 0 w 295350"/>
                  <a:gd name="connsiteY2" fmla="*/ 303406 h 487329"/>
                  <a:gd name="connsiteX3" fmla="*/ 174526 w 295350"/>
                  <a:gd name="connsiteY3" fmla="*/ 0 h 487329"/>
                  <a:gd name="connsiteX4" fmla="*/ 295351 w 295350"/>
                  <a:gd name="connsiteY4" fmla="*/ 71153 h 487329"/>
                  <a:gd name="connsiteX5" fmla="*/ 120825 w 295350"/>
                  <a:gd name="connsiteY5" fmla="*/ 374559 h 487329"/>
                  <a:gd name="connsiteX6" fmla="*/ 171841 w 295350"/>
                  <a:gd name="connsiteY6" fmla="*/ 487329 h 4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350" h="487329">
                    <a:moveTo>
                      <a:pt x="171841" y="487329"/>
                    </a:moveTo>
                    <a:lnTo>
                      <a:pt x="51015" y="416176"/>
                    </a:lnTo>
                    <a:cubicBezTo>
                      <a:pt x="20138" y="397381"/>
                      <a:pt x="0" y="358449"/>
                      <a:pt x="0" y="303406"/>
                    </a:cubicBezTo>
                    <a:cubicBezTo>
                      <a:pt x="0" y="191978"/>
                      <a:pt x="77865" y="56385"/>
                      <a:pt x="174526" y="0"/>
                    </a:cubicBezTo>
                    <a:lnTo>
                      <a:pt x="295351" y="71153"/>
                    </a:lnTo>
                    <a:cubicBezTo>
                      <a:pt x="198691" y="127538"/>
                      <a:pt x="119483" y="263131"/>
                      <a:pt x="120825" y="374559"/>
                    </a:cubicBezTo>
                    <a:cubicBezTo>
                      <a:pt x="120825" y="429601"/>
                      <a:pt x="140963" y="468534"/>
                      <a:pt x="171841" y="487329"/>
                    </a:cubicBezTo>
                    <a:close/>
                  </a:path>
                </a:pathLst>
              </a:custGeom>
              <a:solidFill>
                <a:srgbClr val="FFFFFF"/>
              </a:solidFill>
              <a:ln w="13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7CCDFCC-0A36-C2D1-FC6E-3AE4E8F1334B}"/>
                  </a:ext>
                </a:extLst>
              </p:cNvPr>
              <p:cNvSpPr/>
              <p:nvPr/>
            </p:nvSpPr>
            <p:spPr>
              <a:xfrm>
                <a:off x="8761722" y="3664110"/>
                <a:ext cx="759857" cy="1308941"/>
              </a:xfrm>
              <a:custGeom>
                <a:avLst/>
                <a:gdLst>
                  <a:gd name="connsiteX0" fmla="*/ 0 w 759857"/>
                  <a:gd name="connsiteY0" fmla="*/ 437657 h 1308941"/>
                  <a:gd name="connsiteX1" fmla="*/ 757172 w 759857"/>
                  <a:gd name="connsiteY1" fmla="*/ 0 h 1308941"/>
                  <a:gd name="connsiteX2" fmla="*/ 759857 w 759857"/>
                  <a:gd name="connsiteY2" fmla="*/ 871285 h 1308941"/>
                  <a:gd name="connsiteX3" fmla="*/ 2685 w 759857"/>
                  <a:gd name="connsiteY3" fmla="*/ 1308942 h 1308941"/>
                  <a:gd name="connsiteX4" fmla="*/ 0 w 759857"/>
                  <a:gd name="connsiteY4" fmla="*/ 437657 h 1308941"/>
                  <a:gd name="connsiteX5" fmla="*/ 371874 w 759857"/>
                  <a:gd name="connsiteY5" fmla="*/ 869943 h 1308941"/>
                  <a:gd name="connsiteX6" fmla="*/ 546399 w 759857"/>
                  <a:gd name="connsiteY6" fmla="*/ 566537 h 1308941"/>
                  <a:gd name="connsiteX7" fmla="*/ 370531 w 759857"/>
                  <a:gd name="connsiteY7" fmla="*/ 465849 h 1308941"/>
                  <a:gd name="connsiteX8" fmla="*/ 196006 w 759857"/>
                  <a:gd name="connsiteY8" fmla="*/ 769255 h 1308941"/>
                  <a:gd name="connsiteX9" fmla="*/ 371874 w 759857"/>
                  <a:gd name="connsiteY9" fmla="*/ 869943 h 130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857" h="1308941">
                    <a:moveTo>
                      <a:pt x="0" y="437657"/>
                    </a:moveTo>
                    <a:lnTo>
                      <a:pt x="757172" y="0"/>
                    </a:lnTo>
                    <a:lnTo>
                      <a:pt x="759857" y="871285"/>
                    </a:lnTo>
                    <a:lnTo>
                      <a:pt x="2685" y="1308942"/>
                    </a:lnTo>
                    <a:lnTo>
                      <a:pt x="0" y="437657"/>
                    </a:lnTo>
                    <a:close/>
                    <a:moveTo>
                      <a:pt x="371874" y="869943"/>
                    </a:moveTo>
                    <a:cubicBezTo>
                      <a:pt x="468534" y="813558"/>
                      <a:pt x="547742" y="677965"/>
                      <a:pt x="546399" y="566537"/>
                    </a:cubicBezTo>
                    <a:cubicBezTo>
                      <a:pt x="546399" y="455109"/>
                      <a:pt x="467191" y="410806"/>
                      <a:pt x="370531" y="465849"/>
                    </a:cubicBezTo>
                    <a:cubicBezTo>
                      <a:pt x="273871" y="522234"/>
                      <a:pt x="194663" y="657827"/>
                      <a:pt x="196006" y="769255"/>
                    </a:cubicBezTo>
                    <a:cubicBezTo>
                      <a:pt x="197348" y="880683"/>
                      <a:pt x="275213" y="924985"/>
                      <a:pt x="371874" y="869943"/>
                    </a:cubicBezTo>
                  </a:path>
                </a:pathLst>
              </a:custGeom>
              <a:solidFill>
                <a:schemeClr val="accent4"/>
              </a:solidFill>
              <a:ln w="13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71B9EE7-7BA2-0227-ED4E-6625AAF6B937}"/>
                  </a:ext>
                </a:extLst>
              </p:cNvPr>
              <p:cNvSpPr/>
              <p:nvPr/>
            </p:nvSpPr>
            <p:spPr>
              <a:xfrm>
                <a:off x="8712049" y="3579532"/>
                <a:ext cx="857860" cy="1476754"/>
              </a:xfrm>
              <a:custGeom>
                <a:avLst/>
                <a:gdLst>
                  <a:gd name="connsiteX0" fmla="*/ 0 w 857860"/>
                  <a:gd name="connsiteY0" fmla="*/ 494042 h 1476754"/>
                  <a:gd name="connsiteX1" fmla="*/ 855175 w 857860"/>
                  <a:gd name="connsiteY1" fmla="*/ 0 h 1476754"/>
                  <a:gd name="connsiteX2" fmla="*/ 857860 w 857860"/>
                  <a:gd name="connsiteY2" fmla="*/ 982713 h 1476754"/>
                  <a:gd name="connsiteX3" fmla="*/ 2685 w 857860"/>
                  <a:gd name="connsiteY3" fmla="*/ 1476755 h 1476754"/>
                  <a:gd name="connsiteX4" fmla="*/ 0 w 857860"/>
                  <a:gd name="connsiteY4" fmla="*/ 494042 h 1476754"/>
                  <a:gd name="connsiteX5" fmla="*/ 809530 w 857860"/>
                  <a:gd name="connsiteY5" fmla="*/ 955863 h 1476754"/>
                  <a:gd name="connsiteX6" fmla="*/ 806845 w 857860"/>
                  <a:gd name="connsiteY6" fmla="*/ 84578 h 1476754"/>
                  <a:gd name="connsiteX7" fmla="*/ 49673 w 857860"/>
                  <a:gd name="connsiteY7" fmla="*/ 522234 h 1476754"/>
                  <a:gd name="connsiteX8" fmla="*/ 52358 w 857860"/>
                  <a:gd name="connsiteY8" fmla="*/ 1393520 h 1476754"/>
                  <a:gd name="connsiteX9" fmla="*/ 809530 w 857860"/>
                  <a:gd name="connsiteY9" fmla="*/ 955863 h 147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860" h="1476754">
                    <a:moveTo>
                      <a:pt x="0" y="494042"/>
                    </a:moveTo>
                    <a:lnTo>
                      <a:pt x="855175" y="0"/>
                    </a:lnTo>
                    <a:lnTo>
                      <a:pt x="857860" y="982713"/>
                    </a:lnTo>
                    <a:lnTo>
                      <a:pt x="2685" y="1476755"/>
                    </a:lnTo>
                    <a:lnTo>
                      <a:pt x="0" y="494042"/>
                    </a:lnTo>
                    <a:close/>
                    <a:moveTo>
                      <a:pt x="809530" y="955863"/>
                    </a:moveTo>
                    <a:lnTo>
                      <a:pt x="806845" y="84578"/>
                    </a:lnTo>
                    <a:lnTo>
                      <a:pt x="49673" y="522234"/>
                    </a:lnTo>
                    <a:lnTo>
                      <a:pt x="52358" y="1393520"/>
                    </a:lnTo>
                    <a:lnTo>
                      <a:pt x="809530" y="955863"/>
                    </a:lnTo>
                  </a:path>
                </a:pathLst>
              </a:custGeom>
              <a:solidFill>
                <a:srgbClr val="555A5A"/>
              </a:solidFill>
              <a:ln w="13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A199562-5AA5-5199-8232-75FA7140A498}"/>
                  </a:ext>
                </a:extLst>
              </p:cNvPr>
              <p:cNvSpPr/>
              <p:nvPr/>
            </p:nvSpPr>
            <p:spPr>
              <a:xfrm>
                <a:off x="8959053" y="4105761"/>
                <a:ext cx="350410" cy="452488"/>
              </a:xfrm>
              <a:custGeom>
                <a:avLst/>
                <a:gdLst>
                  <a:gd name="connsiteX0" fmla="*/ 174542 w 350410"/>
                  <a:gd name="connsiteY0" fmla="*/ 24197 h 452488"/>
                  <a:gd name="connsiteX1" fmla="*/ 350411 w 350410"/>
                  <a:gd name="connsiteY1" fmla="*/ 124885 h 452488"/>
                  <a:gd name="connsiteX2" fmla="*/ 175885 w 350410"/>
                  <a:gd name="connsiteY2" fmla="*/ 428291 h 452488"/>
                  <a:gd name="connsiteX3" fmla="*/ 17 w 350410"/>
                  <a:gd name="connsiteY3" fmla="*/ 327604 h 452488"/>
                  <a:gd name="connsiteX4" fmla="*/ 174542 w 350410"/>
                  <a:gd name="connsiteY4" fmla="*/ 24197 h 452488"/>
                  <a:gd name="connsiteX5" fmla="*/ 174542 w 350410"/>
                  <a:gd name="connsiteY5" fmla="*/ 400099 h 452488"/>
                  <a:gd name="connsiteX6" fmla="*/ 324903 w 350410"/>
                  <a:gd name="connsiteY6" fmla="*/ 139653 h 452488"/>
                  <a:gd name="connsiteX7" fmla="*/ 173200 w 350410"/>
                  <a:gd name="connsiteY7" fmla="*/ 53732 h 452488"/>
                  <a:gd name="connsiteX8" fmla="*/ 22839 w 350410"/>
                  <a:gd name="connsiteY8" fmla="*/ 314178 h 452488"/>
                  <a:gd name="connsiteX9" fmla="*/ 174542 w 350410"/>
                  <a:gd name="connsiteY9" fmla="*/ 400099 h 4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410" h="452488">
                    <a:moveTo>
                      <a:pt x="174542" y="24197"/>
                    </a:moveTo>
                    <a:cubicBezTo>
                      <a:pt x="271203" y="-32188"/>
                      <a:pt x="350411" y="13457"/>
                      <a:pt x="350411" y="124885"/>
                    </a:cubicBezTo>
                    <a:cubicBezTo>
                      <a:pt x="350411" y="236313"/>
                      <a:pt x="272545" y="371906"/>
                      <a:pt x="175885" y="428291"/>
                    </a:cubicBezTo>
                    <a:cubicBezTo>
                      <a:pt x="79225" y="484676"/>
                      <a:pt x="17" y="439031"/>
                      <a:pt x="17" y="327604"/>
                    </a:cubicBezTo>
                    <a:cubicBezTo>
                      <a:pt x="-1326" y="216176"/>
                      <a:pt x="77882" y="80583"/>
                      <a:pt x="174542" y="24197"/>
                    </a:cubicBezTo>
                    <a:close/>
                    <a:moveTo>
                      <a:pt x="174542" y="400099"/>
                    </a:moveTo>
                    <a:cubicBezTo>
                      <a:pt x="257778" y="351769"/>
                      <a:pt x="324903" y="234971"/>
                      <a:pt x="324903" y="139653"/>
                    </a:cubicBezTo>
                    <a:cubicBezTo>
                      <a:pt x="324903" y="44335"/>
                      <a:pt x="256435" y="5402"/>
                      <a:pt x="173200" y="53732"/>
                    </a:cubicBezTo>
                    <a:cubicBezTo>
                      <a:pt x="89965" y="102063"/>
                      <a:pt x="22839" y="218861"/>
                      <a:pt x="22839" y="314178"/>
                    </a:cubicBezTo>
                    <a:cubicBezTo>
                      <a:pt x="24182" y="409496"/>
                      <a:pt x="91307" y="447086"/>
                      <a:pt x="174542" y="400099"/>
                    </a:cubicBezTo>
                  </a:path>
                </a:pathLst>
              </a:custGeom>
              <a:solidFill>
                <a:srgbClr val="939598"/>
              </a:solidFill>
              <a:ln w="13398" cap="flat">
                <a:noFill/>
                <a:prstDash val="solid"/>
                <a:miter/>
              </a:ln>
            </p:spPr>
            <p:txBody>
              <a:bodyPr rtlCol="0" anchor="ctr"/>
              <a:lstStyle/>
              <a:p>
                <a:endParaRPr lang="en-US"/>
              </a:p>
            </p:txBody>
          </p:sp>
          <p:grpSp>
            <p:nvGrpSpPr>
              <p:cNvPr id="55" name="Graphic 5">
                <a:extLst>
                  <a:ext uri="{FF2B5EF4-FFF2-40B4-BE49-F238E27FC236}">
                    <a16:creationId xmlns:a16="http://schemas.microsoft.com/office/drawing/2014/main" id="{8493088D-8F78-DBF7-9F7E-ED8BCE6478CA}"/>
                  </a:ext>
                </a:extLst>
              </p:cNvPr>
              <p:cNvGrpSpPr/>
              <p:nvPr/>
            </p:nvGrpSpPr>
            <p:grpSpPr>
              <a:xfrm>
                <a:off x="8591224" y="3509722"/>
                <a:ext cx="976000" cy="565194"/>
                <a:chOff x="8591224" y="3509722"/>
                <a:chExt cx="976000" cy="565194"/>
              </a:xfrm>
            </p:grpSpPr>
            <p:sp>
              <p:nvSpPr>
                <p:cNvPr id="56" name="Freeform: Shape 55">
                  <a:extLst>
                    <a:ext uri="{FF2B5EF4-FFF2-40B4-BE49-F238E27FC236}">
                      <a16:creationId xmlns:a16="http://schemas.microsoft.com/office/drawing/2014/main" id="{C5CD8E8C-E9B9-1096-5022-B2BB02723E19}"/>
                    </a:ext>
                  </a:extLst>
                </p:cNvPr>
                <p:cNvSpPr/>
                <p:nvPr/>
              </p:nvSpPr>
              <p:spPr>
                <a:xfrm>
                  <a:off x="8604649" y="3517777"/>
                  <a:ext cx="949150" cy="547741"/>
                </a:xfrm>
                <a:custGeom>
                  <a:avLst/>
                  <a:gdLst>
                    <a:gd name="connsiteX0" fmla="*/ 0 w 949150"/>
                    <a:gd name="connsiteY0" fmla="*/ 485987 h 547741"/>
                    <a:gd name="connsiteX1" fmla="*/ 841750 w 949150"/>
                    <a:gd name="connsiteY1" fmla="*/ 0 h 547741"/>
                    <a:gd name="connsiteX2" fmla="*/ 949151 w 949150"/>
                    <a:gd name="connsiteY2" fmla="*/ 61755 h 547741"/>
                    <a:gd name="connsiteX3" fmla="*/ 107400 w 949150"/>
                    <a:gd name="connsiteY3" fmla="*/ 547742 h 547741"/>
                  </a:gdLst>
                  <a:ahLst/>
                  <a:cxnLst>
                    <a:cxn ang="0">
                      <a:pos x="connsiteX0" y="connsiteY0"/>
                    </a:cxn>
                    <a:cxn ang="0">
                      <a:pos x="connsiteX1" y="connsiteY1"/>
                    </a:cxn>
                    <a:cxn ang="0">
                      <a:pos x="connsiteX2" y="connsiteY2"/>
                    </a:cxn>
                    <a:cxn ang="0">
                      <a:pos x="connsiteX3" y="connsiteY3"/>
                    </a:cxn>
                  </a:cxnLst>
                  <a:rect l="l" t="t" r="r" b="b"/>
                  <a:pathLst>
                    <a:path w="949150" h="547741">
                      <a:moveTo>
                        <a:pt x="0" y="485987"/>
                      </a:moveTo>
                      <a:lnTo>
                        <a:pt x="841750" y="0"/>
                      </a:lnTo>
                      <a:lnTo>
                        <a:pt x="949151" y="61755"/>
                      </a:lnTo>
                      <a:lnTo>
                        <a:pt x="107400" y="547742"/>
                      </a:lnTo>
                      <a:close/>
                    </a:path>
                  </a:pathLst>
                </a:custGeom>
                <a:solidFill>
                  <a:srgbClr val="FFFFFF"/>
                </a:solidFill>
                <a:ln w="13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704D289-6ACA-E2A2-9385-AF8C3B4A9E72}"/>
                    </a:ext>
                  </a:extLst>
                </p:cNvPr>
                <p:cNvSpPr/>
                <p:nvPr/>
              </p:nvSpPr>
              <p:spPr>
                <a:xfrm>
                  <a:off x="8591224" y="3509722"/>
                  <a:ext cx="976000" cy="565194"/>
                </a:xfrm>
                <a:custGeom>
                  <a:avLst/>
                  <a:gdLst>
                    <a:gd name="connsiteX0" fmla="*/ 855175 w 976000"/>
                    <a:gd name="connsiteY0" fmla="*/ 14768 h 565194"/>
                    <a:gd name="connsiteX1" fmla="*/ 949151 w 976000"/>
                    <a:gd name="connsiteY1" fmla="*/ 69810 h 565194"/>
                    <a:gd name="connsiteX2" fmla="*/ 120825 w 976000"/>
                    <a:gd name="connsiteY2" fmla="*/ 547742 h 565194"/>
                    <a:gd name="connsiteX3" fmla="*/ 26850 w 976000"/>
                    <a:gd name="connsiteY3" fmla="*/ 492699 h 565194"/>
                    <a:gd name="connsiteX4" fmla="*/ 855175 w 976000"/>
                    <a:gd name="connsiteY4" fmla="*/ 14768 h 565194"/>
                    <a:gd name="connsiteX5" fmla="*/ 855175 w 976000"/>
                    <a:gd name="connsiteY5" fmla="*/ 0 h 565194"/>
                    <a:gd name="connsiteX6" fmla="*/ 0 w 976000"/>
                    <a:gd name="connsiteY6" fmla="*/ 494042 h 565194"/>
                    <a:gd name="connsiteX7" fmla="*/ 120825 w 976000"/>
                    <a:gd name="connsiteY7" fmla="*/ 565194 h 565194"/>
                    <a:gd name="connsiteX8" fmla="*/ 976001 w 976000"/>
                    <a:gd name="connsiteY8" fmla="*/ 71153 h 565194"/>
                    <a:gd name="connsiteX9" fmla="*/ 855175 w 976000"/>
                    <a:gd name="connsiteY9" fmla="*/ 0 h 565194"/>
                    <a:gd name="connsiteX10" fmla="*/ 855175 w 976000"/>
                    <a:gd name="connsiteY10" fmla="*/ 0 h 5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000" h="565194">
                      <a:moveTo>
                        <a:pt x="855175" y="14768"/>
                      </a:moveTo>
                      <a:lnTo>
                        <a:pt x="949151" y="69810"/>
                      </a:lnTo>
                      <a:lnTo>
                        <a:pt x="120825" y="547742"/>
                      </a:lnTo>
                      <a:lnTo>
                        <a:pt x="26850" y="492699"/>
                      </a:lnTo>
                      <a:lnTo>
                        <a:pt x="855175" y="14768"/>
                      </a:lnTo>
                      <a:moveTo>
                        <a:pt x="855175" y="0"/>
                      </a:moveTo>
                      <a:lnTo>
                        <a:pt x="0" y="494042"/>
                      </a:lnTo>
                      <a:lnTo>
                        <a:pt x="120825" y="565194"/>
                      </a:lnTo>
                      <a:lnTo>
                        <a:pt x="976001" y="71153"/>
                      </a:lnTo>
                      <a:lnTo>
                        <a:pt x="855175" y="0"/>
                      </a:lnTo>
                      <a:lnTo>
                        <a:pt x="855175" y="0"/>
                      </a:lnTo>
                      <a:close/>
                    </a:path>
                  </a:pathLst>
                </a:custGeom>
                <a:solidFill>
                  <a:srgbClr val="555A5A"/>
                </a:solidFill>
                <a:ln w="13398" cap="flat">
                  <a:noFill/>
                  <a:prstDash val="solid"/>
                  <a:miter/>
                </a:ln>
              </p:spPr>
              <p:txBody>
                <a:bodyPr rtlCol="0" anchor="ctr"/>
                <a:lstStyle/>
                <a:p>
                  <a:endParaRPr lang="en-US"/>
                </a:p>
              </p:txBody>
            </p:sp>
          </p:grpSp>
          <p:sp>
            <p:nvSpPr>
              <p:cNvPr id="58" name="Freeform: Shape 57">
                <a:extLst>
                  <a:ext uri="{FF2B5EF4-FFF2-40B4-BE49-F238E27FC236}">
                    <a16:creationId xmlns:a16="http://schemas.microsoft.com/office/drawing/2014/main" id="{7C2D4FE1-109F-F7E8-C010-FBE41B454F78}"/>
                  </a:ext>
                </a:extLst>
              </p:cNvPr>
              <p:cNvSpPr/>
              <p:nvPr/>
            </p:nvSpPr>
            <p:spPr>
              <a:xfrm>
                <a:off x="8591224" y="4003763"/>
                <a:ext cx="123510" cy="1053865"/>
              </a:xfrm>
              <a:custGeom>
                <a:avLst/>
                <a:gdLst>
                  <a:gd name="connsiteX0" fmla="*/ 13425 w 123510"/>
                  <a:gd name="connsiteY0" fmla="*/ 22823 h 1053865"/>
                  <a:gd name="connsiteX1" fmla="*/ 107400 w 123510"/>
                  <a:gd name="connsiteY1" fmla="*/ 77865 h 1053865"/>
                  <a:gd name="connsiteX2" fmla="*/ 110085 w 123510"/>
                  <a:gd name="connsiteY2" fmla="*/ 1029701 h 1053865"/>
                  <a:gd name="connsiteX3" fmla="*/ 16110 w 123510"/>
                  <a:gd name="connsiteY3" fmla="*/ 974658 h 1053865"/>
                  <a:gd name="connsiteX4" fmla="*/ 13425 w 123510"/>
                  <a:gd name="connsiteY4" fmla="*/ 22823 h 1053865"/>
                  <a:gd name="connsiteX5" fmla="*/ 0 w 123510"/>
                  <a:gd name="connsiteY5" fmla="*/ 0 h 1053865"/>
                  <a:gd name="connsiteX6" fmla="*/ 2685 w 123510"/>
                  <a:gd name="connsiteY6" fmla="*/ 982713 h 1053865"/>
                  <a:gd name="connsiteX7" fmla="*/ 123510 w 123510"/>
                  <a:gd name="connsiteY7" fmla="*/ 1053866 h 1053865"/>
                  <a:gd name="connsiteX8" fmla="*/ 120825 w 123510"/>
                  <a:gd name="connsiteY8" fmla="*/ 71153 h 1053865"/>
                  <a:gd name="connsiteX9" fmla="*/ 0 w 123510"/>
                  <a:gd name="connsiteY9" fmla="*/ 0 h 1053865"/>
                  <a:gd name="connsiteX10" fmla="*/ 0 w 123510"/>
                  <a:gd name="connsiteY10" fmla="*/ 0 h 105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510" h="1053865">
                    <a:moveTo>
                      <a:pt x="13425" y="22823"/>
                    </a:moveTo>
                    <a:lnTo>
                      <a:pt x="107400" y="77865"/>
                    </a:lnTo>
                    <a:lnTo>
                      <a:pt x="110085" y="1029701"/>
                    </a:lnTo>
                    <a:lnTo>
                      <a:pt x="16110" y="974658"/>
                    </a:lnTo>
                    <a:lnTo>
                      <a:pt x="13425" y="22823"/>
                    </a:lnTo>
                    <a:moveTo>
                      <a:pt x="0" y="0"/>
                    </a:moveTo>
                    <a:lnTo>
                      <a:pt x="2685" y="982713"/>
                    </a:lnTo>
                    <a:lnTo>
                      <a:pt x="123510" y="1053866"/>
                    </a:lnTo>
                    <a:lnTo>
                      <a:pt x="120825" y="71153"/>
                    </a:lnTo>
                    <a:lnTo>
                      <a:pt x="0" y="0"/>
                    </a:lnTo>
                    <a:lnTo>
                      <a:pt x="0" y="0"/>
                    </a:lnTo>
                    <a:close/>
                  </a:path>
                </a:pathLst>
              </a:custGeom>
              <a:solidFill>
                <a:srgbClr val="555A5A"/>
              </a:solidFill>
              <a:ln w="13398" cap="flat">
                <a:noFill/>
                <a:prstDash val="solid"/>
                <a:miter/>
              </a:ln>
            </p:spPr>
            <p:txBody>
              <a:bodyPr rtlCol="0" anchor="ctr"/>
              <a:lstStyle/>
              <a:p>
                <a:endParaRPr lang="en-US"/>
              </a:p>
            </p:txBody>
          </p:sp>
        </p:grpSp>
        <p:grpSp>
          <p:nvGrpSpPr>
            <p:cNvPr id="59" name="Graphic 5">
              <a:extLst>
                <a:ext uri="{FF2B5EF4-FFF2-40B4-BE49-F238E27FC236}">
                  <a16:creationId xmlns:a16="http://schemas.microsoft.com/office/drawing/2014/main" id="{B7472490-07C1-F48E-95F0-0C25D2B96DEF}"/>
                </a:ext>
              </a:extLst>
            </p:cNvPr>
            <p:cNvGrpSpPr/>
            <p:nvPr/>
          </p:nvGrpSpPr>
          <p:grpSpPr>
            <a:xfrm>
              <a:off x="9035593" y="2953925"/>
              <a:ext cx="653799" cy="1265981"/>
              <a:chOff x="9035593" y="2953925"/>
              <a:chExt cx="653799" cy="1265981"/>
            </a:xfrm>
            <a:solidFill>
              <a:srgbClr val="939598"/>
            </a:solidFill>
          </p:grpSpPr>
          <p:sp>
            <p:nvSpPr>
              <p:cNvPr id="60" name="Freeform: Shape 59">
                <a:extLst>
                  <a:ext uri="{FF2B5EF4-FFF2-40B4-BE49-F238E27FC236}">
                    <a16:creationId xmlns:a16="http://schemas.microsoft.com/office/drawing/2014/main" id="{6B7BCAE0-360F-803D-1441-E6BD52AAD6E2}"/>
                  </a:ext>
                </a:extLst>
              </p:cNvPr>
              <p:cNvSpPr/>
              <p:nvPr/>
            </p:nvSpPr>
            <p:spPr>
              <a:xfrm>
                <a:off x="9035593" y="4195741"/>
                <a:ext cx="13425" cy="24164"/>
              </a:xfrm>
              <a:custGeom>
                <a:avLst/>
                <a:gdLst>
                  <a:gd name="connsiteX0" fmla="*/ 0 w 13425"/>
                  <a:gd name="connsiteY0" fmla="*/ 24165 h 24164"/>
                  <a:gd name="connsiteX1" fmla="*/ 9398 w 13425"/>
                  <a:gd name="connsiteY1" fmla="*/ 0 h 24164"/>
                  <a:gd name="connsiteX2" fmla="*/ 13425 w 13425"/>
                  <a:gd name="connsiteY2" fmla="*/ 2685 h 24164"/>
                  <a:gd name="connsiteX3" fmla="*/ 1343 w 13425"/>
                  <a:gd name="connsiteY3" fmla="*/ 24165 h 24164"/>
                </a:gdLst>
                <a:ahLst/>
                <a:cxnLst>
                  <a:cxn ang="0">
                    <a:pos x="connsiteX0" y="connsiteY0"/>
                  </a:cxn>
                  <a:cxn ang="0">
                    <a:pos x="connsiteX1" y="connsiteY1"/>
                  </a:cxn>
                  <a:cxn ang="0">
                    <a:pos x="connsiteX2" y="connsiteY2"/>
                  </a:cxn>
                  <a:cxn ang="0">
                    <a:pos x="connsiteX3" y="connsiteY3"/>
                  </a:cxn>
                </a:cxnLst>
                <a:rect l="l" t="t" r="r" b="b"/>
                <a:pathLst>
                  <a:path w="13425" h="24164">
                    <a:moveTo>
                      <a:pt x="0" y="24165"/>
                    </a:moveTo>
                    <a:lnTo>
                      <a:pt x="9398" y="0"/>
                    </a:lnTo>
                    <a:lnTo>
                      <a:pt x="13425" y="2685"/>
                    </a:lnTo>
                    <a:lnTo>
                      <a:pt x="1343" y="24165"/>
                    </a:lnTo>
                    <a:close/>
                  </a:path>
                </a:pathLst>
              </a:custGeom>
              <a:solidFill>
                <a:srgbClr val="939598"/>
              </a:solidFill>
              <a:ln w="13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D0E636E-6BDC-4366-25DE-1A8D74E0BCDE}"/>
                  </a:ext>
                </a:extLst>
              </p:cNvPr>
              <p:cNvSpPr/>
              <p:nvPr/>
            </p:nvSpPr>
            <p:spPr>
              <a:xfrm>
                <a:off x="9065128" y="4103109"/>
                <a:ext cx="30877" cy="49672"/>
              </a:xfrm>
              <a:custGeom>
                <a:avLst/>
                <a:gdLst>
                  <a:gd name="connsiteX0" fmla="*/ 0 w 30877"/>
                  <a:gd name="connsiteY0" fmla="*/ 46988 h 49672"/>
                  <a:gd name="connsiteX1" fmla="*/ 21480 w 30877"/>
                  <a:gd name="connsiteY1" fmla="*/ 0 h 49672"/>
                  <a:gd name="connsiteX2" fmla="*/ 30878 w 30877"/>
                  <a:gd name="connsiteY2" fmla="*/ 5370 h 49672"/>
                  <a:gd name="connsiteX3" fmla="*/ 6713 w 30877"/>
                  <a:gd name="connsiteY3" fmla="*/ 49673 h 49672"/>
                </a:gdLst>
                <a:ahLst/>
                <a:cxnLst>
                  <a:cxn ang="0">
                    <a:pos x="connsiteX0" y="connsiteY0"/>
                  </a:cxn>
                  <a:cxn ang="0">
                    <a:pos x="connsiteX1" y="connsiteY1"/>
                  </a:cxn>
                  <a:cxn ang="0">
                    <a:pos x="connsiteX2" y="connsiteY2"/>
                  </a:cxn>
                  <a:cxn ang="0">
                    <a:pos x="connsiteX3" y="connsiteY3"/>
                  </a:cxn>
                </a:cxnLst>
                <a:rect l="l" t="t" r="r" b="b"/>
                <a:pathLst>
                  <a:path w="30877" h="49672">
                    <a:moveTo>
                      <a:pt x="0" y="46988"/>
                    </a:moveTo>
                    <a:lnTo>
                      <a:pt x="21480" y="0"/>
                    </a:lnTo>
                    <a:lnTo>
                      <a:pt x="30878" y="5370"/>
                    </a:lnTo>
                    <a:lnTo>
                      <a:pt x="6713" y="49673"/>
                    </a:lnTo>
                    <a:close/>
                  </a:path>
                </a:pathLst>
              </a:custGeom>
              <a:solidFill>
                <a:srgbClr val="939598"/>
              </a:solidFill>
              <a:ln w="13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DE829B6-330F-9499-4D0F-165751CB8C18}"/>
                  </a:ext>
                </a:extLst>
              </p:cNvPr>
              <p:cNvSpPr/>
              <p:nvPr/>
            </p:nvSpPr>
            <p:spPr>
              <a:xfrm>
                <a:off x="9106746" y="4010476"/>
                <a:ext cx="34905" cy="52357"/>
              </a:xfrm>
              <a:custGeom>
                <a:avLst/>
                <a:gdLst>
                  <a:gd name="connsiteX0" fmla="*/ 0 w 34905"/>
                  <a:gd name="connsiteY0" fmla="*/ 45645 h 52357"/>
                  <a:gd name="connsiteX1" fmla="*/ 10740 w 34905"/>
                  <a:gd name="connsiteY1" fmla="*/ 22823 h 52357"/>
                  <a:gd name="connsiteX2" fmla="*/ 21480 w 34905"/>
                  <a:gd name="connsiteY2" fmla="*/ 0 h 52357"/>
                  <a:gd name="connsiteX3" fmla="*/ 34905 w 34905"/>
                  <a:gd name="connsiteY3" fmla="*/ 6713 h 52357"/>
                  <a:gd name="connsiteX4" fmla="*/ 12083 w 34905"/>
                  <a:gd name="connsiteY4" fmla="*/ 52358 h 52357"/>
                  <a:gd name="connsiteX5" fmla="*/ 0 w 34905"/>
                  <a:gd name="connsiteY5" fmla="*/ 45645 h 5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5" h="52357">
                    <a:moveTo>
                      <a:pt x="0" y="45645"/>
                    </a:moveTo>
                    <a:cubicBezTo>
                      <a:pt x="0" y="45645"/>
                      <a:pt x="5370" y="33563"/>
                      <a:pt x="10740" y="22823"/>
                    </a:cubicBezTo>
                    <a:cubicBezTo>
                      <a:pt x="16110" y="10740"/>
                      <a:pt x="21480" y="0"/>
                      <a:pt x="21480" y="0"/>
                    </a:cubicBezTo>
                    <a:lnTo>
                      <a:pt x="34905" y="6713"/>
                    </a:lnTo>
                    <a:lnTo>
                      <a:pt x="12083" y="52358"/>
                    </a:lnTo>
                    <a:lnTo>
                      <a:pt x="0" y="45645"/>
                    </a:lnTo>
                    <a:close/>
                  </a:path>
                </a:pathLst>
              </a:custGeom>
              <a:solidFill>
                <a:srgbClr val="939598"/>
              </a:solidFill>
              <a:ln w="13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A9960DD-F9E5-0E6B-71E6-55116A08966F}"/>
                  </a:ext>
                </a:extLst>
              </p:cNvPr>
              <p:cNvSpPr/>
              <p:nvPr/>
            </p:nvSpPr>
            <p:spPr>
              <a:xfrm>
                <a:off x="9151048" y="3919185"/>
                <a:ext cx="37590" cy="53700"/>
              </a:xfrm>
              <a:custGeom>
                <a:avLst/>
                <a:gdLst>
                  <a:gd name="connsiteX0" fmla="*/ 0 w 37590"/>
                  <a:gd name="connsiteY0" fmla="*/ 45645 h 53700"/>
                  <a:gd name="connsiteX1" fmla="*/ 21480 w 37590"/>
                  <a:gd name="connsiteY1" fmla="*/ 0 h 53700"/>
                  <a:gd name="connsiteX2" fmla="*/ 37590 w 37590"/>
                  <a:gd name="connsiteY2" fmla="*/ 8055 h 53700"/>
                  <a:gd name="connsiteX3" fmla="*/ 14768 w 37590"/>
                  <a:gd name="connsiteY3" fmla="*/ 53700 h 53700"/>
                </a:gdLst>
                <a:ahLst/>
                <a:cxnLst>
                  <a:cxn ang="0">
                    <a:pos x="connsiteX0" y="connsiteY0"/>
                  </a:cxn>
                  <a:cxn ang="0">
                    <a:pos x="connsiteX1" y="connsiteY1"/>
                  </a:cxn>
                  <a:cxn ang="0">
                    <a:pos x="connsiteX2" y="connsiteY2"/>
                  </a:cxn>
                  <a:cxn ang="0">
                    <a:pos x="connsiteX3" y="connsiteY3"/>
                  </a:cxn>
                </a:cxnLst>
                <a:rect l="l" t="t" r="r" b="b"/>
                <a:pathLst>
                  <a:path w="37590" h="53700">
                    <a:moveTo>
                      <a:pt x="0" y="45645"/>
                    </a:moveTo>
                    <a:lnTo>
                      <a:pt x="21480" y="0"/>
                    </a:lnTo>
                    <a:lnTo>
                      <a:pt x="37590" y="8055"/>
                    </a:lnTo>
                    <a:lnTo>
                      <a:pt x="14768" y="53700"/>
                    </a:lnTo>
                    <a:close/>
                  </a:path>
                </a:pathLst>
              </a:custGeom>
              <a:solidFill>
                <a:srgbClr val="939598"/>
              </a:solidFill>
              <a:ln w="13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82021BF-4A8E-E7C1-74DD-361553C19396}"/>
                  </a:ext>
                </a:extLst>
              </p:cNvPr>
              <p:cNvSpPr/>
              <p:nvPr/>
            </p:nvSpPr>
            <p:spPr>
              <a:xfrm>
                <a:off x="9194008" y="3826553"/>
                <a:ext cx="40275" cy="55042"/>
              </a:xfrm>
              <a:custGeom>
                <a:avLst/>
                <a:gdLst>
                  <a:gd name="connsiteX0" fmla="*/ 0 w 40275"/>
                  <a:gd name="connsiteY0" fmla="*/ 45645 h 55042"/>
                  <a:gd name="connsiteX1" fmla="*/ 10740 w 40275"/>
                  <a:gd name="connsiteY1" fmla="*/ 22823 h 55042"/>
                  <a:gd name="connsiteX2" fmla="*/ 21480 w 40275"/>
                  <a:gd name="connsiteY2" fmla="*/ 0 h 55042"/>
                  <a:gd name="connsiteX3" fmla="*/ 40275 w 40275"/>
                  <a:gd name="connsiteY3" fmla="*/ 9397 h 55042"/>
                  <a:gd name="connsiteX4" fmla="*/ 17453 w 40275"/>
                  <a:gd name="connsiteY4" fmla="*/ 55043 h 55042"/>
                  <a:gd name="connsiteX5" fmla="*/ 0 w 40275"/>
                  <a:gd name="connsiteY5" fmla="*/ 45645 h 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 h="55042">
                    <a:moveTo>
                      <a:pt x="0" y="45645"/>
                    </a:moveTo>
                    <a:cubicBezTo>
                      <a:pt x="0" y="45645"/>
                      <a:pt x="5370" y="33563"/>
                      <a:pt x="10740" y="22823"/>
                    </a:cubicBezTo>
                    <a:cubicBezTo>
                      <a:pt x="16110" y="12082"/>
                      <a:pt x="21480" y="0"/>
                      <a:pt x="21480" y="0"/>
                    </a:cubicBezTo>
                    <a:lnTo>
                      <a:pt x="40275" y="9397"/>
                    </a:lnTo>
                    <a:lnTo>
                      <a:pt x="17453" y="55043"/>
                    </a:lnTo>
                    <a:lnTo>
                      <a:pt x="0" y="45645"/>
                    </a:lnTo>
                    <a:close/>
                  </a:path>
                </a:pathLst>
              </a:custGeom>
              <a:solidFill>
                <a:srgbClr val="939598"/>
              </a:solidFill>
              <a:ln w="13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70DE54D-7781-6428-FB24-B9409177B4C3}"/>
                  </a:ext>
                </a:extLst>
              </p:cNvPr>
              <p:cNvSpPr/>
              <p:nvPr/>
            </p:nvSpPr>
            <p:spPr>
              <a:xfrm>
                <a:off x="9239654" y="3735262"/>
                <a:ext cx="42960" cy="56385"/>
              </a:xfrm>
              <a:custGeom>
                <a:avLst/>
                <a:gdLst>
                  <a:gd name="connsiteX0" fmla="*/ 0 w 42960"/>
                  <a:gd name="connsiteY0" fmla="*/ 45645 h 56385"/>
                  <a:gd name="connsiteX1" fmla="*/ 21480 w 42960"/>
                  <a:gd name="connsiteY1" fmla="*/ 0 h 56385"/>
                  <a:gd name="connsiteX2" fmla="*/ 42960 w 42960"/>
                  <a:gd name="connsiteY2" fmla="*/ 10740 h 56385"/>
                  <a:gd name="connsiteX3" fmla="*/ 20137 w 42960"/>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2960" h="56385">
                    <a:moveTo>
                      <a:pt x="0" y="45645"/>
                    </a:moveTo>
                    <a:lnTo>
                      <a:pt x="21480" y="0"/>
                    </a:lnTo>
                    <a:lnTo>
                      <a:pt x="42960" y="10740"/>
                    </a:lnTo>
                    <a:lnTo>
                      <a:pt x="20137" y="56385"/>
                    </a:lnTo>
                    <a:close/>
                  </a:path>
                </a:pathLst>
              </a:custGeom>
              <a:solidFill>
                <a:srgbClr val="939598"/>
              </a:solidFill>
              <a:ln w="13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895CACE-5FCA-FA46-DEB7-8DAB6850FD72}"/>
                  </a:ext>
                </a:extLst>
              </p:cNvPr>
              <p:cNvSpPr/>
              <p:nvPr/>
            </p:nvSpPr>
            <p:spPr>
              <a:xfrm>
                <a:off x="9285299" y="3645315"/>
                <a:ext cx="44302" cy="56385"/>
              </a:xfrm>
              <a:custGeom>
                <a:avLst/>
                <a:gdLst>
                  <a:gd name="connsiteX0" fmla="*/ 0 w 44302"/>
                  <a:gd name="connsiteY0" fmla="*/ 44302 h 56385"/>
                  <a:gd name="connsiteX1" fmla="*/ 22823 w 44302"/>
                  <a:gd name="connsiteY1" fmla="*/ 0 h 56385"/>
                  <a:gd name="connsiteX2" fmla="*/ 44303 w 44302"/>
                  <a:gd name="connsiteY2" fmla="*/ 10740 h 56385"/>
                  <a:gd name="connsiteX3" fmla="*/ 21480 w 44302"/>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4302" h="56385">
                    <a:moveTo>
                      <a:pt x="0" y="44302"/>
                    </a:moveTo>
                    <a:lnTo>
                      <a:pt x="22823" y="0"/>
                    </a:lnTo>
                    <a:lnTo>
                      <a:pt x="44303" y="10740"/>
                    </a:lnTo>
                    <a:lnTo>
                      <a:pt x="21480" y="56385"/>
                    </a:lnTo>
                    <a:close/>
                  </a:path>
                </a:pathLst>
              </a:custGeom>
              <a:solidFill>
                <a:srgbClr val="939598"/>
              </a:solidFill>
              <a:ln w="13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6BA11D2-9CBF-99AD-C722-9AC4395492FD}"/>
                  </a:ext>
                </a:extLst>
              </p:cNvPr>
              <p:cNvSpPr/>
              <p:nvPr/>
            </p:nvSpPr>
            <p:spPr>
              <a:xfrm>
                <a:off x="9330944" y="3554024"/>
                <a:ext cx="45645" cy="56385"/>
              </a:xfrm>
              <a:custGeom>
                <a:avLst/>
                <a:gdLst>
                  <a:gd name="connsiteX0" fmla="*/ 0 w 45645"/>
                  <a:gd name="connsiteY0" fmla="*/ 45645 h 56385"/>
                  <a:gd name="connsiteX1" fmla="*/ 12083 w 45645"/>
                  <a:gd name="connsiteY1" fmla="*/ 22823 h 56385"/>
                  <a:gd name="connsiteX2" fmla="*/ 24165 w 45645"/>
                  <a:gd name="connsiteY2" fmla="*/ 0 h 56385"/>
                  <a:gd name="connsiteX3" fmla="*/ 45645 w 45645"/>
                  <a:gd name="connsiteY3" fmla="*/ 10740 h 56385"/>
                  <a:gd name="connsiteX4" fmla="*/ 22823 w 45645"/>
                  <a:gd name="connsiteY4" fmla="*/ 56385 h 56385"/>
                  <a:gd name="connsiteX5" fmla="*/ 0 w 45645"/>
                  <a:gd name="connsiteY5" fmla="*/ 45645 h 5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45" h="56385">
                    <a:moveTo>
                      <a:pt x="0" y="45645"/>
                    </a:moveTo>
                    <a:cubicBezTo>
                      <a:pt x="0" y="45645"/>
                      <a:pt x="5370" y="34905"/>
                      <a:pt x="12083" y="22823"/>
                    </a:cubicBezTo>
                    <a:cubicBezTo>
                      <a:pt x="17453" y="12082"/>
                      <a:pt x="24165" y="0"/>
                      <a:pt x="24165" y="0"/>
                    </a:cubicBezTo>
                    <a:lnTo>
                      <a:pt x="45645" y="10740"/>
                    </a:lnTo>
                    <a:lnTo>
                      <a:pt x="22823" y="56385"/>
                    </a:lnTo>
                    <a:lnTo>
                      <a:pt x="0" y="45645"/>
                    </a:lnTo>
                    <a:close/>
                  </a:path>
                </a:pathLst>
              </a:custGeom>
              <a:solidFill>
                <a:srgbClr val="939598"/>
              </a:solidFill>
              <a:ln w="13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FA671C3-2113-B6A8-0129-669CC19C03CC}"/>
                  </a:ext>
                </a:extLst>
              </p:cNvPr>
              <p:cNvSpPr/>
              <p:nvPr/>
            </p:nvSpPr>
            <p:spPr>
              <a:xfrm>
                <a:off x="9377931" y="3464077"/>
                <a:ext cx="44302" cy="56385"/>
              </a:xfrm>
              <a:custGeom>
                <a:avLst/>
                <a:gdLst>
                  <a:gd name="connsiteX0" fmla="*/ 0 w 44302"/>
                  <a:gd name="connsiteY0" fmla="*/ 45645 h 56385"/>
                  <a:gd name="connsiteX1" fmla="*/ 22823 w 44302"/>
                  <a:gd name="connsiteY1" fmla="*/ 0 h 56385"/>
                  <a:gd name="connsiteX2" fmla="*/ 44303 w 44302"/>
                  <a:gd name="connsiteY2" fmla="*/ 10740 h 56385"/>
                  <a:gd name="connsiteX3" fmla="*/ 21480 w 44302"/>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4302" h="56385">
                    <a:moveTo>
                      <a:pt x="0" y="45645"/>
                    </a:moveTo>
                    <a:lnTo>
                      <a:pt x="22823" y="0"/>
                    </a:lnTo>
                    <a:lnTo>
                      <a:pt x="44303" y="10740"/>
                    </a:lnTo>
                    <a:lnTo>
                      <a:pt x="21480" y="56385"/>
                    </a:lnTo>
                    <a:close/>
                  </a:path>
                </a:pathLst>
              </a:custGeom>
              <a:solidFill>
                <a:srgbClr val="939598"/>
              </a:solidFill>
              <a:ln w="13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421B93E-5B0A-50A0-8C83-773F2136FFDA}"/>
                  </a:ext>
                </a:extLst>
              </p:cNvPr>
              <p:cNvSpPr/>
              <p:nvPr/>
            </p:nvSpPr>
            <p:spPr>
              <a:xfrm>
                <a:off x="9424919" y="3374129"/>
                <a:ext cx="44302" cy="55042"/>
              </a:xfrm>
              <a:custGeom>
                <a:avLst/>
                <a:gdLst>
                  <a:gd name="connsiteX0" fmla="*/ 0 w 44302"/>
                  <a:gd name="connsiteY0" fmla="*/ 44303 h 55042"/>
                  <a:gd name="connsiteX1" fmla="*/ 24165 w 44302"/>
                  <a:gd name="connsiteY1" fmla="*/ 0 h 55042"/>
                  <a:gd name="connsiteX2" fmla="*/ 44303 w 44302"/>
                  <a:gd name="connsiteY2" fmla="*/ 10740 h 55042"/>
                  <a:gd name="connsiteX3" fmla="*/ 21480 w 44302"/>
                  <a:gd name="connsiteY3" fmla="*/ 55043 h 55042"/>
                </a:gdLst>
                <a:ahLst/>
                <a:cxnLst>
                  <a:cxn ang="0">
                    <a:pos x="connsiteX0" y="connsiteY0"/>
                  </a:cxn>
                  <a:cxn ang="0">
                    <a:pos x="connsiteX1" y="connsiteY1"/>
                  </a:cxn>
                  <a:cxn ang="0">
                    <a:pos x="connsiteX2" y="connsiteY2"/>
                  </a:cxn>
                  <a:cxn ang="0">
                    <a:pos x="connsiteX3" y="connsiteY3"/>
                  </a:cxn>
                </a:cxnLst>
                <a:rect l="l" t="t" r="r" b="b"/>
                <a:pathLst>
                  <a:path w="44302" h="55042">
                    <a:moveTo>
                      <a:pt x="0" y="44303"/>
                    </a:moveTo>
                    <a:lnTo>
                      <a:pt x="24165" y="0"/>
                    </a:lnTo>
                    <a:lnTo>
                      <a:pt x="44303" y="10740"/>
                    </a:lnTo>
                    <a:lnTo>
                      <a:pt x="21480" y="55043"/>
                    </a:lnTo>
                    <a:close/>
                  </a:path>
                </a:pathLst>
              </a:custGeom>
              <a:solidFill>
                <a:srgbClr val="939598"/>
              </a:solidFill>
              <a:ln w="13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0BA0EEF-CE2E-470E-1911-682601A41303}"/>
                  </a:ext>
                </a:extLst>
              </p:cNvPr>
              <p:cNvSpPr/>
              <p:nvPr/>
            </p:nvSpPr>
            <p:spPr>
              <a:xfrm>
                <a:off x="9473249" y="3284181"/>
                <a:ext cx="41617" cy="55042"/>
              </a:xfrm>
              <a:custGeom>
                <a:avLst/>
                <a:gdLst>
                  <a:gd name="connsiteX0" fmla="*/ 0 w 41617"/>
                  <a:gd name="connsiteY0" fmla="*/ 45645 h 55042"/>
                  <a:gd name="connsiteX1" fmla="*/ 12082 w 41617"/>
                  <a:gd name="connsiteY1" fmla="*/ 22823 h 55042"/>
                  <a:gd name="connsiteX2" fmla="*/ 24165 w 41617"/>
                  <a:gd name="connsiteY2" fmla="*/ 0 h 55042"/>
                  <a:gd name="connsiteX3" fmla="*/ 41618 w 41617"/>
                  <a:gd name="connsiteY3" fmla="*/ 9397 h 55042"/>
                  <a:gd name="connsiteX4" fmla="*/ 18795 w 41617"/>
                  <a:gd name="connsiteY4" fmla="*/ 55043 h 55042"/>
                  <a:gd name="connsiteX5" fmla="*/ 0 w 41617"/>
                  <a:gd name="connsiteY5" fmla="*/ 45645 h 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17" h="55042">
                    <a:moveTo>
                      <a:pt x="0" y="45645"/>
                    </a:moveTo>
                    <a:cubicBezTo>
                      <a:pt x="0" y="45645"/>
                      <a:pt x="5370" y="34905"/>
                      <a:pt x="12082" y="22823"/>
                    </a:cubicBezTo>
                    <a:cubicBezTo>
                      <a:pt x="18795" y="12083"/>
                      <a:pt x="24165" y="0"/>
                      <a:pt x="24165" y="0"/>
                    </a:cubicBezTo>
                    <a:lnTo>
                      <a:pt x="41618" y="9397"/>
                    </a:lnTo>
                    <a:lnTo>
                      <a:pt x="18795" y="55043"/>
                    </a:lnTo>
                    <a:lnTo>
                      <a:pt x="0" y="45645"/>
                    </a:lnTo>
                    <a:close/>
                  </a:path>
                </a:pathLst>
              </a:custGeom>
              <a:solidFill>
                <a:srgbClr val="939598"/>
              </a:solidFill>
              <a:ln w="13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C973102-A6A8-915F-1BBC-074DCE32E825}"/>
                  </a:ext>
                </a:extLst>
              </p:cNvPr>
              <p:cNvSpPr/>
              <p:nvPr/>
            </p:nvSpPr>
            <p:spPr>
              <a:xfrm>
                <a:off x="9522922" y="3195576"/>
                <a:ext cx="38932" cy="53700"/>
              </a:xfrm>
              <a:custGeom>
                <a:avLst/>
                <a:gdLst>
                  <a:gd name="connsiteX0" fmla="*/ 0 w 38932"/>
                  <a:gd name="connsiteY0" fmla="*/ 44302 h 53700"/>
                  <a:gd name="connsiteX1" fmla="*/ 24165 w 38932"/>
                  <a:gd name="connsiteY1" fmla="*/ 0 h 53700"/>
                  <a:gd name="connsiteX2" fmla="*/ 38933 w 38932"/>
                  <a:gd name="connsiteY2" fmla="*/ 8055 h 53700"/>
                  <a:gd name="connsiteX3" fmla="*/ 16110 w 38932"/>
                  <a:gd name="connsiteY3" fmla="*/ 53700 h 53700"/>
                </a:gdLst>
                <a:ahLst/>
                <a:cxnLst>
                  <a:cxn ang="0">
                    <a:pos x="connsiteX0" y="connsiteY0"/>
                  </a:cxn>
                  <a:cxn ang="0">
                    <a:pos x="connsiteX1" y="connsiteY1"/>
                  </a:cxn>
                  <a:cxn ang="0">
                    <a:pos x="connsiteX2" y="connsiteY2"/>
                  </a:cxn>
                  <a:cxn ang="0">
                    <a:pos x="connsiteX3" y="connsiteY3"/>
                  </a:cxn>
                </a:cxnLst>
                <a:rect l="l" t="t" r="r" b="b"/>
                <a:pathLst>
                  <a:path w="38932" h="53700">
                    <a:moveTo>
                      <a:pt x="0" y="44302"/>
                    </a:moveTo>
                    <a:lnTo>
                      <a:pt x="24165" y="0"/>
                    </a:lnTo>
                    <a:lnTo>
                      <a:pt x="38933" y="8055"/>
                    </a:lnTo>
                    <a:lnTo>
                      <a:pt x="16110" y="53700"/>
                    </a:lnTo>
                    <a:close/>
                  </a:path>
                </a:pathLst>
              </a:custGeom>
              <a:solidFill>
                <a:srgbClr val="939598"/>
              </a:solidFill>
              <a:ln w="13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D04B563-607B-63E3-6C06-C9795AF8C8C3}"/>
                  </a:ext>
                </a:extLst>
              </p:cNvPr>
              <p:cNvSpPr/>
              <p:nvPr/>
            </p:nvSpPr>
            <p:spPr>
              <a:xfrm>
                <a:off x="9571252" y="3105628"/>
                <a:ext cx="36247" cy="51015"/>
              </a:xfrm>
              <a:custGeom>
                <a:avLst/>
                <a:gdLst>
                  <a:gd name="connsiteX0" fmla="*/ 0 w 36247"/>
                  <a:gd name="connsiteY0" fmla="*/ 45645 h 51015"/>
                  <a:gd name="connsiteX1" fmla="*/ 12082 w 36247"/>
                  <a:gd name="connsiteY1" fmla="*/ 22823 h 51015"/>
                  <a:gd name="connsiteX2" fmla="*/ 24165 w 36247"/>
                  <a:gd name="connsiteY2" fmla="*/ 0 h 51015"/>
                  <a:gd name="connsiteX3" fmla="*/ 36248 w 36247"/>
                  <a:gd name="connsiteY3" fmla="*/ 5370 h 51015"/>
                  <a:gd name="connsiteX4" fmla="*/ 13425 w 36247"/>
                  <a:gd name="connsiteY4" fmla="*/ 51015 h 51015"/>
                  <a:gd name="connsiteX5" fmla="*/ 0 w 36247"/>
                  <a:gd name="connsiteY5" fmla="*/ 45645 h 5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47" h="51015">
                    <a:moveTo>
                      <a:pt x="0" y="45645"/>
                    </a:moveTo>
                    <a:cubicBezTo>
                      <a:pt x="0" y="45645"/>
                      <a:pt x="6713" y="34905"/>
                      <a:pt x="12082" y="22823"/>
                    </a:cubicBezTo>
                    <a:cubicBezTo>
                      <a:pt x="18795" y="12083"/>
                      <a:pt x="24165" y="0"/>
                      <a:pt x="24165" y="0"/>
                    </a:cubicBezTo>
                    <a:lnTo>
                      <a:pt x="36248" y="5370"/>
                    </a:lnTo>
                    <a:lnTo>
                      <a:pt x="13425" y="51015"/>
                    </a:lnTo>
                    <a:lnTo>
                      <a:pt x="0" y="45645"/>
                    </a:lnTo>
                    <a:close/>
                  </a:path>
                </a:pathLst>
              </a:custGeom>
              <a:solidFill>
                <a:srgbClr val="939598"/>
              </a:solidFill>
              <a:ln w="13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2A546BC-4BB5-7191-1173-F0E94BFD9264}"/>
                  </a:ext>
                </a:extLst>
              </p:cNvPr>
              <p:cNvSpPr/>
              <p:nvPr/>
            </p:nvSpPr>
            <p:spPr>
              <a:xfrm>
                <a:off x="9622267" y="3018365"/>
                <a:ext cx="32220" cy="49672"/>
              </a:xfrm>
              <a:custGeom>
                <a:avLst/>
                <a:gdLst>
                  <a:gd name="connsiteX0" fmla="*/ 0 w 32220"/>
                  <a:gd name="connsiteY0" fmla="*/ 44303 h 49672"/>
                  <a:gd name="connsiteX1" fmla="*/ 25508 w 32220"/>
                  <a:gd name="connsiteY1" fmla="*/ 0 h 49672"/>
                  <a:gd name="connsiteX2" fmla="*/ 32220 w 32220"/>
                  <a:gd name="connsiteY2" fmla="*/ 4027 h 49672"/>
                  <a:gd name="connsiteX3" fmla="*/ 9398 w 32220"/>
                  <a:gd name="connsiteY3" fmla="*/ 49673 h 49672"/>
                </a:gdLst>
                <a:ahLst/>
                <a:cxnLst>
                  <a:cxn ang="0">
                    <a:pos x="connsiteX0" y="connsiteY0"/>
                  </a:cxn>
                  <a:cxn ang="0">
                    <a:pos x="connsiteX1" y="connsiteY1"/>
                  </a:cxn>
                  <a:cxn ang="0">
                    <a:pos x="connsiteX2" y="connsiteY2"/>
                  </a:cxn>
                  <a:cxn ang="0">
                    <a:pos x="connsiteX3" y="connsiteY3"/>
                  </a:cxn>
                </a:cxnLst>
                <a:rect l="l" t="t" r="r" b="b"/>
                <a:pathLst>
                  <a:path w="32220" h="49672">
                    <a:moveTo>
                      <a:pt x="0" y="44303"/>
                    </a:moveTo>
                    <a:lnTo>
                      <a:pt x="25508" y="0"/>
                    </a:lnTo>
                    <a:lnTo>
                      <a:pt x="32220" y="4027"/>
                    </a:lnTo>
                    <a:lnTo>
                      <a:pt x="9398" y="49673"/>
                    </a:lnTo>
                    <a:close/>
                  </a:path>
                </a:pathLst>
              </a:custGeom>
              <a:solidFill>
                <a:srgbClr val="939598"/>
              </a:solidFill>
              <a:ln w="13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CEC9789-23C3-CAA9-0092-D861694B5FF4}"/>
                  </a:ext>
                </a:extLst>
              </p:cNvPr>
              <p:cNvSpPr/>
              <p:nvPr/>
            </p:nvSpPr>
            <p:spPr>
              <a:xfrm>
                <a:off x="9674625" y="2953925"/>
                <a:ext cx="14767" cy="22822"/>
              </a:xfrm>
              <a:custGeom>
                <a:avLst/>
                <a:gdLst>
                  <a:gd name="connsiteX0" fmla="*/ 0 w 14767"/>
                  <a:gd name="connsiteY0" fmla="*/ 21480 h 22822"/>
                  <a:gd name="connsiteX1" fmla="*/ 12082 w 14767"/>
                  <a:gd name="connsiteY1" fmla="*/ 0 h 22822"/>
                  <a:gd name="connsiteX2" fmla="*/ 14767 w 14767"/>
                  <a:gd name="connsiteY2" fmla="*/ 1342 h 22822"/>
                  <a:gd name="connsiteX3" fmla="*/ 4028 w 14767"/>
                  <a:gd name="connsiteY3" fmla="*/ 22823 h 22822"/>
                </a:gdLst>
                <a:ahLst/>
                <a:cxnLst>
                  <a:cxn ang="0">
                    <a:pos x="connsiteX0" y="connsiteY0"/>
                  </a:cxn>
                  <a:cxn ang="0">
                    <a:pos x="connsiteX1" y="connsiteY1"/>
                  </a:cxn>
                  <a:cxn ang="0">
                    <a:pos x="connsiteX2" y="connsiteY2"/>
                  </a:cxn>
                  <a:cxn ang="0">
                    <a:pos x="connsiteX3" y="connsiteY3"/>
                  </a:cxn>
                </a:cxnLst>
                <a:rect l="l" t="t" r="r" b="b"/>
                <a:pathLst>
                  <a:path w="14767" h="22822">
                    <a:moveTo>
                      <a:pt x="0" y="21480"/>
                    </a:moveTo>
                    <a:lnTo>
                      <a:pt x="12082" y="0"/>
                    </a:lnTo>
                    <a:lnTo>
                      <a:pt x="14767" y="1342"/>
                    </a:lnTo>
                    <a:lnTo>
                      <a:pt x="4028" y="22823"/>
                    </a:lnTo>
                    <a:close/>
                  </a:path>
                </a:pathLst>
              </a:custGeom>
              <a:solidFill>
                <a:srgbClr val="939598"/>
              </a:solidFill>
              <a:ln w="13398" cap="flat">
                <a:noFill/>
                <a:prstDash val="solid"/>
                <a:miter/>
              </a:ln>
            </p:spPr>
            <p:txBody>
              <a:bodyPr rtlCol="0" anchor="ctr"/>
              <a:lstStyle/>
              <a:p>
                <a:endParaRPr lang="en-US"/>
              </a:p>
            </p:txBody>
          </p:sp>
        </p:grpSp>
        <p:grpSp>
          <p:nvGrpSpPr>
            <p:cNvPr id="75" name="Graphic 5">
              <a:extLst>
                <a:ext uri="{FF2B5EF4-FFF2-40B4-BE49-F238E27FC236}">
                  <a16:creationId xmlns:a16="http://schemas.microsoft.com/office/drawing/2014/main" id="{B33B17CC-443F-E4AC-FBE1-49CAD371CAC4}"/>
                </a:ext>
              </a:extLst>
            </p:cNvPr>
            <p:cNvGrpSpPr/>
            <p:nvPr/>
          </p:nvGrpSpPr>
          <p:grpSpPr>
            <a:xfrm>
              <a:off x="9242338" y="3211686"/>
              <a:ext cx="786707" cy="1213623"/>
              <a:chOff x="9242338" y="3211686"/>
              <a:chExt cx="786707" cy="1213623"/>
            </a:xfrm>
            <a:solidFill>
              <a:srgbClr val="939598"/>
            </a:solidFill>
          </p:grpSpPr>
          <p:sp>
            <p:nvSpPr>
              <p:cNvPr id="76" name="Freeform: Shape 75">
                <a:extLst>
                  <a:ext uri="{FF2B5EF4-FFF2-40B4-BE49-F238E27FC236}">
                    <a16:creationId xmlns:a16="http://schemas.microsoft.com/office/drawing/2014/main" id="{10EFFE4D-4DB7-A11B-305E-8AA10AB8065F}"/>
                  </a:ext>
                </a:extLst>
              </p:cNvPr>
              <p:cNvSpPr/>
              <p:nvPr/>
            </p:nvSpPr>
            <p:spPr>
              <a:xfrm>
                <a:off x="9242338" y="4402487"/>
                <a:ext cx="16110" cy="22822"/>
              </a:xfrm>
              <a:custGeom>
                <a:avLst/>
                <a:gdLst>
                  <a:gd name="connsiteX0" fmla="*/ 0 w 16110"/>
                  <a:gd name="connsiteY0" fmla="*/ 21480 h 22822"/>
                  <a:gd name="connsiteX1" fmla="*/ 12083 w 16110"/>
                  <a:gd name="connsiteY1" fmla="*/ 0 h 22822"/>
                  <a:gd name="connsiteX2" fmla="*/ 16110 w 16110"/>
                  <a:gd name="connsiteY2" fmla="*/ 2685 h 22822"/>
                  <a:gd name="connsiteX3" fmla="*/ 2685 w 16110"/>
                  <a:gd name="connsiteY3" fmla="*/ 22823 h 22822"/>
                </a:gdLst>
                <a:ahLst/>
                <a:cxnLst>
                  <a:cxn ang="0">
                    <a:pos x="connsiteX0" y="connsiteY0"/>
                  </a:cxn>
                  <a:cxn ang="0">
                    <a:pos x="connsiteX1" y="connsiteY1"/>
                  </a:cxn>
                  <a:cxn ang="0">
                    <a:pos x="connsiteX2" y="connsiteY2"/>
                  </a:cxn>
                  <a:cxn ang="0">
                    <a:pos x="connsiteX3" y="connsiteY3"/>
                  </a:cxn>
                </a:cxnLst>
                <a:rect l="l" t="t" r="r" b="b"/>
                <a:pathLst>
                  <a:path w="16110" h="22822">
                    <a:moveTo>
                      <a:pt x="0" y="21480"/>
                    </a:moveTo>
                    <a:lnTo>
                      <a:pt x="12083" y="0"/>
                    </a:lnTo>
                    <a:lnTo>
                      <a:pt x="16110" y="2685"/>
                    </a:lnTo>
                    <a:lnTo>
                      <a:pt x="2685" y="22823"/>
                    </a:lnTo>
                    <a:close/>
                  </a:path>
                </a:pathLst>
              </a:custGeom>
              <a:solidFill>
                <a:srgbClr val="939598"/>
              </a:solidFill>
              <a:ln w="13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7EF41C5-76F7-2C6B-E0E9-2DCA5518CA4B}"/>
                  </a:ext>
                </a:extLst>
              </p:cNvPr>
              <p:cNvSpPr/>
              <p:nvPr/>
            </p:nvSpPr>
            <p:spPr>
              <a:xfrm>
                <a:off x="9279929" y="4312539"/>
                <a:ext cx="34905" cy="49672"/>
              </a:xfrm>
              <a:custGeom>
                <a:avLst/>
                <a:gdLst>
                  <a:gd name="connsiteX0" fmla="*/ 0 w 34905"/>
                  <a:gd name="connsiteY0" fmla="*/ 45645 h 49672"/>
                  <a:gd name="connsiteX1" fmla="*/ 26850 w 34905"/>
                  <a:gd name="connsiteY1" fmla="*/ 0 h 49672"/>
                  <a:gd name="connsiteX2" fmla="*/ 34905 w 34905"/>
                  <a:gd name="connsiteY2" fmla="*/ 5370 h 49672"/>
                  <a:gd name="connsiteX3" fmla="*/ 6713 w 34905"/>
                  <a:gd name="connsiteY3" fmla="*/ 49673 h 49672"/>
                </a:gdLst>
                <a:ahLst/>
                <a:cxnLst>
                  <a:cxn ang="0">
                    <a:pos x="connsiteX0" y="connsiteY0"/>
                  </a:cxn>
                  <a:cxn ang="0">
                    <a:pos x="connsiteX1" y="connsiteY1"/>
                  </a:cxn>
                  <a:cxn ang="0">
                    <a:pos x="connsiteX2" y="connsiteY2"/>
                  </a:cxn>
                  <a:cxn ang="0">
                    <a:pos x="connsiteX3" y="connsiteY3"/>
                  </a:cxn>
                </a:cxnLst>
                <a:rect l="l" t="t" r="r" b="b"/>
                <a:pathLst>
                  <a:path w="34905" h="49672">
                    <a:moveTo>
                      <a:pt x="0" y="45645"/>
                    </a:moveTo>
                    <a:lnTo>
                      <a:pt x="26850" y="0"/>
                    </a:lnTo>
                    <a:lnTo>
                      <a:pt x="34905" y="5370"/>
                    </a:lnTo>
                    <a:lnTo>
                      <a:pt x="6713" y="49673"/>
                    </a:lnTo>
                    <a:close/>
                  </a:path>
                </a:pathLst>
              </a:custGeom>
              <a:solidFill>
                <a:srgbClr val="939598"/>
              </a:solidFill>
              <a:ln w="13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978E2F2-4C4A-8726-ABD1-2EE244518D95}"/>
                  </a:ext>
                </a:extLst>
              </p:cNvPr>
              <p:cNvSpPr/>
              <p:nvPr/>
            </p:nvSpPr>
            <p:spPr>
              <a:xfrm>
                <a:off x="9332286" y="4223934"/>
                <a:ext cx="38932" cy="51015"/>
              </a:xfrm>
              <a:custGeom>
                <a:avLst/>
                <a:gdLst>
                  <a:gd name="connsiteX0" fmla="*/ 0 w 38932"/>
                  <a:gd name="connsiteY0" fmla="*/ 44303 h 51015"/>
                  <a:gd name="connsiteX1" fmla="*/ 13425 w 38932"/>
                  <a:gd name="connsiteY1" fmla="*/ 21480 h 51015"/>
                  <a:gd name="connsiteX2" fmla="*/ 26850 w 38932"/>
                  <a:gd name="connsiteY2" fmla="*/ 0 h 51015"/>
                  <a:gd name="connsiteX3" fmla="*/ 38933 w 38932"/>
                  <a:gd name="connsiteY3" fmla="*/ 8055 h 51015"/>
                  <a:gd name="connsiteX4" fmla="*/ 10740 w 38932"/>
                  <a:gd name="connsiteY4" fmla="*/ 51015 h 51015"/>
                  <a:gd name="connsiteX5" fmla="*/ 0 w 38932"/>
                  <a:gd name="connsiteY5" fmla="*/ 44303 h 5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32" h="51015">
                    <a:moveTo>
                      <a:pt x="0" y="44303"/>
                    </a:moveTo>
                    <a:cubicBezTo>
                      <a:pt x="0" y="44303"/>
                      <a:pt x="6713" y="33563"/>
                      <a:pt x="13425" y="21480"/>
                    </a:cubicBezTo>
                    <a:cubicBezTo>
                      <a:pt x="20138" y="10740"/>
                      <a:pt x="26850" y="0"/>
                      <a:pt x="26850" y="0"/>
                    </a:cubicBezTo>
                    <a:lnTo>
                      <a:pt x="38933" y="8055"/>
                    </a:lnTo>
                    <a:lnTo>
                      <a:pt x="10740" y="51015"/>
                    </a:lnTo>
                    <a:lnTo>
                      <a:pt x="0" y="44303"/>
                    </a:lnTo>
                    <a:close/>
                  </a:path>
                </a:pathLst>
              </a:custGeom>
              <a:solidFill>
                <a:srgbClr val="939598"/>
              </a:solidFill>
              <a:ln w="13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38E955D-0C0A-2185-E498-CF2ECB505029}"/>
                  </a:ext>
                </a:extLst>
              </p:cNvPr>
              <p:cNvSpPr/>
              <p:nvPr/>
            </p:nvSpPr>
            <p:spPr>
              <a:xfrm>
                <a:off x="9384644" y="4135329"/>
                <a:ext cx="42960" cy="52357"/>
              </a:xfrm>
              <a:custGeom>
                <a:avLst/>
                <a:gdLst>
                  <a:gd name="connsiteX0" fmla="*/ 0 w 42960"/>
                  <a:gd name="connsiteY0" fmla="*/ 44302 h 52357"/>
                  <a:gd name="connsiteX1" fmla="*/ 26850 w 42960"/>
                  <a:gd name="connsiteY1" fmla="*/ 0 h 52357"/>
                  <a:gd name="connsiteX2" fmla="*/ 42960 w 42960"/>
                  <a:gd name="connsiteY2" fmla="*/ 9397 h 52357"/>
                  <a:gd name="connsiteX3" fmla="*/ 14768 w 42960"/>
                  <a:gd name="connsiteY3" fmla="*/ 52358 h 52357"/>
                </a:gdLst>
                <a:ahLst/>
                <a:cxnLst>
                  <a:cxn ang="0">
                    <a:pos x="connsiteX0" y="connsiteY0"/>
                  </a:cxn>
                  <a:cxn ang="0">
                    <a:pos x="connsiteX1" y="connsiteY1"/>
                  </a:cxn>
                  <a:cxn ang="0">
                    <a:pos x="connsiteX2" y="connsiteY2"/>
                  </a:cxn>
                  <a:cxn ang="0">
                    <a:pos x="connsiteX3" y="connsiteY3"/>
                  </a:cxn>
                </a:cxnLst>
                <a:rect l="l" t="t" r="r" b="b"/>
                <a:pathLst>
                  <a:path w="42960" h="52357">
                    <a:moveTo>
                      <a:pt x="0" y="44302"/>
                    </a:moveTo>
                    <a:lnTo>
                      <a:pt x="26850" y="0"/>
                    </a:lnTo>
                    <a:lnTo>
                      <a:pt x="42960" y="9397"/>
                    </a:lnTo>
                    <a:lnTo>
                      <a:pt x="14768" y="52358"/>
                    </a:lnTo>
                    <a:close/>
                  </a:path>
                </a:pathLst>
              </a:custGeom>
              <a:solidFill>
                <a:srgbClr val="939598"/>
              </a:solidFill>
              <a:ln w="13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5222167-2F8F-6535-F087-B619866DAF1D}"/>
                  </a:ext>
                </a:extLst>
              </p:cNvPr>
              <p:cNvSpPr/>
              <p:nvPr/>
            </p:nvSpPr>
            <p:spPr>
              <a:xfrm>
                <a:off x="9438344" y="4048066"/>
                <a:ext cx="45645" cy="55042"/>
              </a:xfrm>
              <a:custGeom>
                <a:avLst/>
                <a:gdLst>
                  <a:gd name="connsiteX0" fmla="*/ 0 w 45645"/>
                  <a:gd name="connsiteY0" fmla="*/ 42960 h 55042"/>
                  <a:gd name="connsiteX1" fmla="*/ 13425 w 45645"/>
                  <a:gd name="connsiteY1" fmla="*/ 21480 h 55042"/>
                  <a:gd name="connsiteX2" fmla="*/ 26850 w 45645"/>
                  <a:gd name="connsiteY2" fmla="*/ 0 h 55042"/>
                  <a:gd name="connsiteX3" fmla="*/ 45645 w 45645"/>
                  <a:gd name="connsiteY3" fmla="*/ 12082 h 55042"/>
                  <a:gd name="connsiteX4" fmla="*/ 17453 w 45645"/>
                  <a:gd name="connsiteY4" fmla="*/ 55043 h 55042"/>
                  <a:gd name="connsiteX5" fmla="*/ 0 w 45645"/>
                  <a:gd name="connsiteY5" fmla="*/ 42960 h 5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45" h="55042">
                    <a:moveTo>
                      <a:pt x="0" y="42960"/>
                    </a:moveTo>
                    <a:cubicBezTo>
                      <a:pt x="0" y="42960"/>
                      <a:pt x="6713" y="32220"/>
                      <a:pt x="13425" y="21480"/>
                    </a:cubicBezTo>
                    <a:cubicBezTo>
                      <a:pt x="20138" y="10740"/>
                      <a:pt x="26850" y="0"/>
                      <a:pt x="26850" y="0"/>
                    </a:cubicBezTo>
                    <a:lnTo>
                      <a:pt x="45645" y="12082"/>
                    </a:lnTo>
                    <a:lnTo>
                      <a:pt x="17453" y="55043"/>
                    </a:lnTo>
                    <a:lnTo>
                      <a:pt x="0" y="42960"/>
                    </a:lnTo>
                    <a:close/>
                  </a:path>
                </a:pathLst>
              </a:custGeom>
              <a:solidFill>
                <a:srgbClr val="939598"/>
              </a:solidFill>
              <a:ln w="13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C9E57A4-5DD5-FD5D-037E-9064E6E72CE4}"/>
                  </a:ext>
                </a:extLst>
              </p:cNvPr>
              <p:cNvSpPr/>
              <p:nvPr/>
            </p:nvSpPr>
            <p:spPr>
              <a:xfrm>
                <a:off x="9492044" y="3959461"/>
                <a:ext cx="48330" cy="55042"/>
              </a:xfrm>
              <a:custGeom>
                <a:avLst/>
                <a:gdLst>
                  <a:gd name="connsiteX0" fmla="*/ 0 w 48330"/>
                  <a:gd name="connsiteY0" fmla="*/ 42960 h 55042"/>
                  <a:gd name="connsiteX1" fmla="*/ 28193 w 48330"/>
                  <a:gd name="connsiteY1" fmla="*/ 0 h 55042"/>
                  <a:gd name="connsiteX2" fmla="*/ 48330 w 48330"/>
                  <a:gd name="connsiteY2" fmla="*/ 12082 h 55042"/>
                  <a:gd name="connsiteX3" fmla="*/ 20138 w 48330"/>
                  <a:gd name="connsiteY3" fmla="*/ 55043 h 55042"/>
                </a:gdLst>
                <a:ahLst/>
                <a:cxnLst>
                  <a:cxn ang="0">
                    <a:pos x="connsiteX0" y="connsiteY0"/>
                  </a:cxn>
                  <a:cxn ang="0">
                    <a:pos x="connsiteX1" y="connsiteY1"/>
                  </a:cxn>
                  <a:cxn ang="0">
                    <a:pos x="connsiteX2" y="connsiteY2"/>
                  </a:cxn>
                  <a:cxn ang="0">
                    <a:pos x="connsiteX3" y="connsiteY3"/>
                  </a:cxn>
                </a:cxnLst>
                <a:rect l="l" t="t" r="r" b="b"/>
                <a:pathLst>
                  <a:path w="48330" h="55042">
                    <a:moveTo>
                      <a:pt x="0" y="42960"/>
                    </a:moveTo>
                    <a:lnTo>
                      <a:pt x="28193" y="0"/>
                    </a:lnTo>
                    <a:lnTo>
                      <a:pt x="48330" y="12082"/>
                    </a:lnTo>
                    <a:lnTo>
                      <a:pt x="20138" y="55043"/>
                    </a:lnTo>
                    <a:close/>
                  </a:path>
                </a:pathLst>
              </a:custGeom>
              <a:solidFill>
                <a:srgbClr val="939598"/>
              </a:solidFill>
              <a:ln w="13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2CDB3A4-0D4F-71F0-6F8A-BB3A7CF04410}"/>
                  </a:ext>
                </a:extLst>
              </p:cNvPr>
              <p:cNvSpPr/>
              <p:nvPr/>
            </p:nvSpPr>
            <p:spPr>
              <a:xfrm>
                <a:off x="9547087" y="3872198"/>
                <a:ext cx="48330" cy="56385"/>
              </a:xfrm>
              <a:custGeom>
                <a:avLst/>
                <a:gdLst>
                  <a:gd name="connsiteX0" fmla="*/ 0 w 48330"/>
                  <a:gd name="connsiteY0" fmla="*/ 42960 h 56385"/>
                  <a:gd name="connsiteX1" fmla="*/ 28192 w 48330"/>
                  <a:gd name="connsiteY1" fmla="*/ 0 h 56385"/>
                  <a:gd name="connsiteX2" fmla="*/ 48330 w 48330"/>
                  <a:gd name="connsiteY2" fmla="*/ 13425 h 56385"/>
                  <a:gd name="connsiteX3" fmla="*/ 20138 w 48330"/>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8330" h="56385">
                    <a:moveTo>
                      <a:pt x="0" y="42960"/>
                    </a:moveTo>
                    <a:lnTo>
                      <a:pt x="28192" y="0"/>
                    </a:lnTo>
                    <a:lnTo>
                      <a:pt x="48330" y="13425"/>
                    </a:lnTo>
                    <a:lnTo>
                      <a:pt x="20138" y="56385"/>
                    </a:lnTo>
                    <a:close/>
                  </a:path>
                </a:pathLst>
              </a:custGeom>
              <a:solidFill>
                <a:srgbClr val="939598"/>
              </a:solidFill>
              <a:ln w="13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EEDEF3A-3D74-BB2B-FF8B-2CC596553307}"/>
                  </a:ext>
                </a:extLst>
              </p:cNvPr>
              <p:cNvSpPr/>
              <p:nvPr/>
            </p:nvSpPr>
            <p:spPr>
              <a:xfrm>
                <a:off x="9603472" y="3784935"/>
                <a:ext cx="48330" cy="56385"/>
              </a:xfrm>
              <a:custGeom>
                <a:avLst/>
                <a:gdLst>
                  <a:gd name="connsiteX0" fmla="*/ 0 w 48330"/>
                  <a:gd name="connsiteY0" fmla="*/ 42960 h 56385"/>
                  <a:gd name="connsiteX1" fmla="*/ 13425 w 48330"/>
                  <a:gd name="connsiteY1" fmla="*/ 21480 h 56385"/>
                  <a:gd name="connsiteX2" fmla="*/ 28193 w 48330"/>
                  <a:gd name="connsiteY2" fmla="*/ 0 h 56385"/>
                  <a:gd name="connsiteX3" fmla="*/ 48330 w 48330"/>
                  <a:gd name="connsiteY3" fmla="*/ 13425 h 56385"/>
                  <a:gd name="connsiteX4" fmla="*/ 20138 w 48330"/>
                  <a:gd name="connsiteY4" fmla="*/ 56385 h 56385"/>
                  <a:gd name="connsiteX5" fmla="*/ 0 w 48330"/>
                  <a:gd name="connsiteY5" fmla="*/ 42960 h 5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30" h="56385">
                    <a:moveTo>
                      <a:pt x="0" y="42960"/>
                    </a:moveTo>
                    <a:cubicBezTo>
                      <a:pt x="0" y="42960"/>
                      <a:pt x="6713" y="32220"/>
                      <a:pt x="13425" y="21480"/>
                    </a:cubicBezTo>
                    <a:cubicBezTo>
                      <a:pt x="20138" y="10740"/>
                      <a:pt x="28193" y="0"/>
                      <a:pt x="28193" y="0"/>
                    </a:cubicBezTo>
                    <a:lnTo>
                      <a:pt x="48330" y="13425"/>
                    </a:lnTo>
                    <a:lnTo>
                      <a:pt x="20138" y="56385"/>
                    </a:lnTo>
                    <a:lnTo>
                      <a:pt x="0" y="42960"/>
                    </a:lnTo>
                    <a:close/>
                  </a:path>
                </a:pathLst>
              </a:custGeom>
              <a:solidFill>
                <a:srgbClr val="939598"/>
              </a:solidFill>
              <a:ln w="13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D81B61A-0BA7-7C35-5324-B25BEC15115C}"/>
                  </a:ext>
                </a:extLst>
              </p:cNvPr>
              <p:cNvSpPr/>
              <p:nvPr/>
            </p:nvSpPr>
            <p:spPr>
              <a:xfrm>
                <a:off x="9659857" y="3699015"/>
                <a:ext cx="48330" cy="56385"/>
              </a:xfrm>
              <a:custGeom>
                <a:avLst/>
                <a:gdLst>
                  <a:gd name="connsiteX0" fmla="*/ 0 w 48330"/>
                  <a:gd name="connsiteY0" fmla="*/ 42960 h 56385"/>
                  <a:gd name="connsiteX1" fmla="*/ 28193 w 48330"/>
                  <a:gd name="connsiteY1" fmla="*/ 0 h 56385"/>
                  <a:gd name="connsiteX2" fmla="*/ 48330 w 48330"/>
                  <a:gd name="connsiteY2" fmla="*/ 12082 h 56385"/>
                  <a:gd name="connsiteX3" fmla="*/ 20138 w 48330"/>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8330" h="56385">
                    <a:moveTo>
                      <a:pt x="0" y="42960"/>
                    </a:moveTo>
                    <a:lnTo>
                      <a:pt x="28193" y="0"/>
                    </a:lnTo>
                    <a:lnTo>
                      <a:pt x="48330" y="12082"/>
                    </a:lnTo>
                    <a:lnTo>
                      <a:pt x="20138" y="56385"/>
                    </a:lnTo>
                    <a:close/>
                  </a:path>
                </a:pathLst>
              </a:custGeom>
              <a:solidFill>
                <a:srgbClr val="939598"/>
              </a:solidFill>
              <a:ln w="13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8CD0544-E824-8F09-D2F1-50310E7B4FEC}"/>
                  </a:ext>
                </a:extLst>
              </p:cNvPr>
              <p:cNvSpPr/>
              <p:nvPr/>
            </p:nvSpPr>
            <p:spPr>
              <a:xfrm>
                <a:off x="9716242" y="3611752"/>
                <a:ext cx="46987" cy="56385"/>
              </a:xfrm>
              <a:custGeom>
                <a:avLst/>
                <a:gdLst>
                  <a:gd name="connsiteX0" fmla="*/ 0 w 46987"/>
                  <a:gd name="connsiteY0" fmla="*/ 42960 h 56385"/>
                  <a:gd name="connsiteX1" fmla="*/ 28193 w 46987"/>
                  <a:gd name="connsiteY1" fmla="*/ 0 h 56385"/>
                  <a:gd name="connsiteX2" fmla="*/ 46988 w 46987"/>
                  <a:gd name="connsiteY2" fmla="*/ 13425 h 56385"/>
                  <a:gd name="connsiteX3" fmla="*/ 20138 w 46987"/>
                  <a:gd name="connsiteY3" fmla="*/ 56385 h 56385"/>
                </a:gdLst>
                <a:ahLst/>
                <a:cxnLst>
                  <a:cxn ang="0">
                    <a:pos x="connsiteX0" y="connsiteY0"/>
                  </a:cxn>
                  <a:cxn ang="0">
                    <a:pos x="connsiteX1" y="connsiteY1"/>
                  </a:cxn>
                  <a:cxn ang="0">
                    <a:pos x="connsiteX2" y="connsiteY2"/>
                  </a:cxn>
                  <a:cxn ang="0">
                    <a:pos x="connsiteX3" y="connsiteY3"/>
                  </a:cxn>
                </a:cxnLst>
                <a:rect l="l" t="t" r="r" b="b"/>
                <a:pathLst>
                  <a:path w="46987" h="56385">
                    <a:moveTo>
                      <a:pt x="0" y="42960"/>
                    </a:moveTo>
                    <a:lnTo>
                      <a:pt x="28193" y="0"/>
                    </a:lnTo>
                    <a:lnTo>
                      <a:pt x="46988" y="13425"/>
                    </a:lnTo>
                    <a:lnTo>
                      <a:pt x="20138" y="56385"/>
                    </a:lnTo>
                    <a:close/>
                  </a:path>
                </a:pathLst>
              </a:custGeom>
              <a:solidFill>
                <a:srgbClr val="939598"/>
              </a:solidFill>
              <a:ln w="13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BA43EDE-590C-1F31-B257-BD6832035701}"/>
                  </a:ext>
                </a:extLst>
              </p:cNvPr>
              <p:cNvSpPr/>
              <p:nvPr/>
            </p:nvSpPr>
            <p:spPr>
              <a:xfrm>
                <a:off x="9773970" y="3527174"/>
                <a:ext cx="46987" cy="53700"/>
              </a:xfrm>
              <a:custGeom>
                <a:avLst/>
                <a:gdLst>
                  <a:gd name="connsiteX0" fmla="*/ 0 w 46987"/>
                  <a:gd name="connsiteY0" fmla="*/ 42960 h 53700"/>
                  <a:gd name="connsiteX1" fmla="*/ 14768 w 46987"/>
                  <a:gd name="connsiteY1" fmla="*/ 21480 h 53700"/>
                  <a:gd name="connsiteX2" fmla="*/ 29535 w 46987"/>
                  <a:gd name="connsiteY2" fmla="*/ 0 h 53700"/>
                  <a:gd name="connsiteX3" fmla="*/ 46988 w 46987"/>
                  <a:gd name="connsiteY3" fmla="*/ 10740 h 53700"/>
                  <a:gd name="connsiteX4" fmla="*/ 18795 w 46987"/>
                  <a:gd name="connsiteY4" fmla="*/ 53700 h 53700"/>
                  <a:gd name="connsiteX5" fmla="*/ 0 w 46987"/>
                  <a:gd name="connsiteY5" fmla="*/ 42960 h 5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87" h="53700">
                    <a:moveTo>
                      <a:pt x="0" y="42960"/>
                    </a:moveTo>
                    <a:cubicBezTo>
                      <a:pt x="0" y="42960"/>
                      <a:pt x="6713" y="32220"/>
                      <a:pt x="14768" y="21480"/>
                    </a:cubicBezTo>
                    <a:cubicBezTo>
                      <a:pt x="21480" y="10740"/>
                      <a:pt x="29535" y="0"/>
                      <a:pt x="29535" y="0"/>
                    </a:cubicBezTo>
                    <a:lnTo>
                      <a:pt x="46988" y="10740"/>
                    </a:lnTo>
                    <a:lnTo>
                      <a:pt x="18795" y="53700"/>
                    </a:lnTo>
                    <a:lnTo>
                      <a:pt x="0" y="42960"/>
                    </a:lnTo>
                    <a:close/>
                  </a:path>
                </a:pathLst>
              </a:custGeom>
              <a:solidFill>
                <a:srgbClr val="939598"/>
              </a:solidFill>
              <a:ln w="13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63501EF-9B76-CB0B-02DD-24FE95F3055E}"/>
                  </a:ext>
                </a:extLst>
              </p:cNvPr>
              <p:cNvSpPr/>
              <p:nvPr/>
            </p:nvSpPr>
            <p:spPr>
              <a:xfrm>
                <a:off x="9831698" y="3441254"/>
                <a:ext cx="44302" cy="53700"/>
              </a:xfrm>
              <a:custGeom>
                <a:avLst/>
                <a:gdLst>
                  <a:gd name="connsiteX0" fmla="*/ 0 w 44302"/>
                  <a:gd name="connsiteY0" fmla="*/ 42960 h 53700"/>
                  <a:gd name="connsiteX1" fmla="*/ 29535 w 44302"/>
                  <a:gd name="connsiteY1" fmla="*/ 0 h 53700"/>
                  <a:gd name="connsiteX2" fmla="*/ 44303 w 44302"/>
                  <a:gd name="connsiteY2" fmla="*/ 9398 h 53700"/>
                  <a:gd name="connsiteX3" fmla="*/ 16110 w 44302"/>
                  <a:gd name="connsiteY3" fmla="*/ 53700 h 53700"/>
                </a:gdLst>
                <a:ahLst/>
                <a:cxnLst>
                  <a:cxn ang="0">
                    <a:pos x="connsiteX0" y="connsiteY0"/>
                  </a:cxn>
                  <a:cxn ang="0">
                    <a:pos x="connsiteX1" y="connsiteY1"/>
                  </a:cxn>
                  <a:cxn ang="0">
                    <a:pos x="connsiteX2" y="connsiteY2"/>
                  </a:cxn>
                  <a:cxn ang="0">
                    <a:pos x="connsiteX3" y="connsiteY3"/>
                  </a:cxn>
                </a:cxnLst>
                <a:rect l="l" t="t" r="r" b="b"/>
                <a:pathLst>
                  <a:path w="44302" h="53700">
                    <a:moveTo>
                      <a:pt x="0" y="42960"/>
                    </a:moveTo>
                    <a:lnTo>
                      <a:pt x="29535" y="0"/>
                    </a:lnTo>
                    <a:lnTo>
                      <a:pt x="44303" y="9398"/>
                    </a:lnTo>
                    <a:lnTo>
                      <a:pt x="16110" y="53700"/>
                    </a:lnTo>
                    <a:close/>
                  </a:path>
                </a:pathLst>
              </a:custGeom>
              <a:solidFill>
                <a:srgbClr val="939598"/>
              </a:solidFill>
              <a:ln w="13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8A272D0-811E-1794-1715-107CF771E2F9}"/>
                  </a:ext>
                </a:extLst>
              </p:cNvPr>
              <p:cNvSpPr/>
              <p:nvPr/>
            </p:nvSpPr>
            <p:spPr>
              <a:xfrm>
                <a:off x="9890768" y="3356676"/>
                <a:ext cx="40275" cy="49672"/>
              </a:xfrm>
              <a:custGeom>
                <a:avLst/>
                <a:gdLst>
                  <a:gd name="connsiteX0" fmla="*/ 0 w 40275"/>
                  <a:gd name="connsiteY0" fmla="*/ 42960 h 49672"/>
                  <a:gd name="connsiteX1" fmla="*/ 14768 w 40275"/>
                  <a:gd name="connsiteY1" fmla="*/ 21480 h 49672"/>
                  <a:gd name="connsiteX2" fmla="*/ 29535 w 40275"/>
                  <a:gd name="connsiteY2" fmla="*/ 0 h 49672"/>
                  <a:gd name="connsiteX3" fmla="*/ 40275 w 40275"/>
                  <a:gd name="connsiteY3" fmla="*/ 6713 h 49672"/>
                  <a:gd name="connsiteX4" fmla="*/ 12083 w 40275"/>
                  <a:gd name="connsiteY4" fmla="*/ 49673 h 49672"/>
                  <a:gd name="connsiteX5" fmla="*/ 0 w 40275"/>
                  <a:gd name="connsiteY5" fmla="*/ 42960 h 4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 h="49672">
                    <a:moveTo>
                      <a:pt x="0" y="42960"/>
                    </a:moveTo>
                    <a:cubicBezTo>
                      <a:pt x="0" y="42960"/>
                      <a:pt x="6713" y="32220"/>
                      <a:pt x="14768" y="21480"/>
                    </a:cubicBezTo>
                    <a:cubicBezTo>
                      <a:pt x="21480" y="10740"/>
                      <a:pt x="29535" y="0"/>
                      <a:pt x="29535" y="0"/>
                    </a:cubicBezTo>
                    <a:lnTo>
                      <a:pt x="40275" y="6713"/>
                    </a:lnTo>
                    <a:lnTo>
                      <a:pt x="12083" y="49673"/>
                    </a:lnTo>
                    <a:lnTo>
                      <a:pt x="0" y="42960"/>
                    </a:lnTo>
                    <a:close/>
                  </a:path>
                </a:pathLst>
              </a:custGeom>
              <a:solidFill>
                <a:srgbClr val="939598"/>
              </a:solidFill>
              <a:ln w="13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597170E-2322-5C38-D418-615753A585D1}"/>
                  </a:ext>
                </a:extLst>
              </p:cNvPr>
              <p:cNvSpPr/>
              <p:nvPr/>
            </p:nvSpPr>
            <p:spPr>
              <a:xfrm>
                <a:off x="9951181" y="3273441"/>
                <a:ext cx="36247" cy="46987"/>
              </a:xfrm>
              <a:custGeom>
                <a:avLst/>
                <a:gdLst>
                  <a:gd name="connsiteX0" fmla="*/ 0 w 36247"/>
                  <a:gd name="connsiteY0" fmla="*/ 41618 h 46987"/>
                  <a:gd name="connsiteX1" fmla="*/ 29535 w 36247"/>
                  <a:gd name="connsiteY1" fmla="*/ 0 h 46987"/>
                  <a:gd name="connsiteX2" fmla="*/ 36248 w 36247"/>
                  <a:gd name="connsiteY2" fmla="*/ 4028 h 46987"/>
                  <a:gd name="connsiteX3" fmla="*/ 8055 w 36247"/>
                  <a:gd name="connsiteY3" fmla="*/ 46988 h 46987"/>
                </a:gdLst>
                <a:ahLst/>
                <a:cxnLst>
                  <a:cxn ang="0">
                    <a:pos x="connsiteX0" y="connsiteY0"/>
                  </a:cxn>
                  <a:cxn ang="0">
                    <a:pos x="connsiteX1" y="connsiteY1"/>
                  </a:cxn>
                  <a:cxn ang="0">
                    <a:pos x="connsiteX2" y="connsiteY2"/>
                  </a:cxn>
                  <a:cxn ang="0">
                    <a:pos x="connsiteX3" y="connsiteY3"/>
                  </a:cxn>
                </a:cxnLst>
                <a:rect l="l" t="t" r="r" b="b"/>
                <a:pathLst>
                  <a:path w="36247" h="46987">
                    <a:moveTo>
                      <a:pt x="0" y="41618"/>
                    </a:moveTo>
                    <a:lnTo>
                      <a:pt x="29535" y="0"/>
                    </a:lnTo>
                    <a:lnTo>
                      <a:pt x="36248" y="4028"/>
                    </a:lnTo>
                    <a:lnTo>
                      <a:pt x="8055" y="46988"/>
                    </a:lnTo>
                    <a:close/>
                  </a:path>
                </a:pathLst>
              </a:custGeom>
              <a:solidFill>
                <a:srgbClr val="939598"/>
              </a:solidFill>
              <a:ln w="13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486E8C-E956-ED60-2C8A-6B9D97185DB1}"/>
                  </a:ext>
                </a:extLst>
              </p:cNvPr>
              <p:cNvSpPr/>
              <p:nvPr/>
            </p:nvSpPr>
            <p:spPr>
              <a:xfrm>
                <a:off x="10011593" y="3211686"/>
                <a:ext cx="17452" cy="21479"/>
              </a:xfrm>
              <a:custGeom>
                <a:avLst/>
                <a:gdLst>
                  <a:gd name="connsiteX0" fmla="*/ 0 w 17452"/>
                  <a:gd name="connsiteY0" fmla="*/ 20138 h 21479"/>
                  <a:gd name="connsiteX1" fmla="*/ 14768 w 17452"/>
                  <a:gd name="connsiteY1" fmla="*/ 0 h 21479"/>
                  <a:gd name="connsiteX2" fmla="*/ 17453 w 17452"/>
                  <a:gd name="connsiteY2" fmla="*/ 1342 h 21479"/>
                  <a:gd name="connsiteX3" fmla="*/ 4028 w 17452"/>
                  <a:gd name="connsiteY3" fmla="*/ 21480 h 21479"/>
                </a:gdLst>
                <a:ahLst/>
                <a:cxnLst>
                  <a:cxn ang="0">
                    <a:pos x="connsiteX0" y="connsiteY0"/>
                  </a:cxn>
                  <a:cxn ang="0">
                    <a:pos x="connsiteX1" y="connsiteY1"/>
                  </a:cxn>
                  <a:cxn ang="0">
                    <a:pos x="connsiteX2" y="connsiteY2"/>
                  </a:cxn>
                  <a:cxn ang="0">
                    <a:pos x="connsiteX3" y="connsiteY3"/>
                  </a:cxn>
                </a:cxnLst>
                <a:rect l="l" t="t" r="r" b="b"/>
                <a:pathLst>
                  <a:path w="17452" h="21479">
                    <a:moveTo>
                      <a:pt x="0" y="20138"/>
                    </a:moveTo>
                    <a:lnTo>
                      <a:pt x="14768" y="0"/>
                    </a:lnTo>
                    <a:lnTo>
                      <a:pt x="17453" y="1342"/>
                    </a:lnTo>
                    <a:lnTo>
                      <a:pt x="4028" y="21480"/>
                    </a:lnTo>
                    <a:close/>
                  </a:path>
                </a:pathLst>
              </a:custGeom>
              <a:solidFill>
                <a:srgbClr val="939598"/>
              </a:solidFill>
              <a:ln w="1339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9314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AF42-CB62-2590-F695-0E7BC226E125}"/>
              </a:ext>
            </a:extLst>
          </p:cNvPr>
          <p:cNvSpPr>
            <a:spLocks noGrp="1"/>
          </p:cNvSpPr>
          <p:nvPr>
            <p:ph type="title"/>
          </p:nvPr>
        </p:nvSpPr>
        <p:spPr/>
        <p:txBody>
          <a:bodyPr/>
          <a:lstStyle/>
          <a:p>
            <a:r>
              <a:rPr lang="en-US"/>
              <a:t>GPU core</a:t>
            </a:r>
            <a:br>
              <a:rPr lang="en-US"/>
            </a:br>
            <a:r>
              <a:rPr lang="en-US"/>
              <a:t>architecture</a:t>
            </a:r>
          </a:p>
        </p:txBody>
      </p:sp>
      <p:sp>
        <p:nvSpPr>
          <p:cNvPr id="5" name="Subtitle 4">
            <a:extLst>
              <a:ext uri="{FF2B5EF4-FFF2-40B4-BE49-F238E27FC236}">
                <a16:creationId xmlns:a16="http://schemas.microsoft.com/office/drawing/2014/main" id="{87AAFEE0-7281-67A0-5AFE-3F10C9AB586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83363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2" name="Arrow: U-Turn 121">
            <a:extLst>
              <a:ext uri="{FF2B5EF4-FFF2-40B4-BE49-F238E27FC236}">
                <a16:creationId xmlns:a16="http://schemas.microsoft.com/office/drawing/2014/main" id="{11700174-923F-76D4-D014-3652C657F105}"/>
              </a:ext>
            </a:extLst>
          </p:cNvPr>
          <p:cNvSpPr/>
          <p:nvPr/>
        </p:nvSpPr>
        <p:spPr>
          <a:xfrm rot="10800000">
            <a:off x="7208372" y="3565508"/>
            <a:ext cx="2592011" cy="264009"/>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23" name="Rectangle 122">
            <a:extLst>
              <a:ext uri="{FF2B5EF4-FFF2-40B4-BE49-F238E27FC236}">
                <a16:creationId xmlns:a16="http://schemas.microsoft.com/office/drawing/2014/main" id="{C4DD3FFB-EFBA-9400-242A-735EACBB1872}"/>
              </a:ext>
            </a:extLst>
          </p:cNvPr>
          <p:cNvSpPr/>
          <p:nvPr/>
        </p:nvSpPr>
        <p:spPr>
          <a:xfrm>
            <a:off x="5626800" y="3337800"/>
            <a:ext cx="3128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GB">
                <a:ea typeface="ＭＳ Ｐゴシック"/>
              </a:rPr>
              <a:t>GPUs</a:t>
            </a:r>
            <a:endParaRPr lang="en-US"/>
          </a:p>
        </p:txBody>
      </p:sp>
      <p:sp>
        <p:nvSpPr>
          <p:cNvPr id="2" name="Text Placeholder 1">
            <a:extLst>
              <a:ext uri="{FF2B5EF4-FFF2-40B4-BE49-F238E27FC236}">
                <a16:creationId xmlns:a16="http://schemas.microsoft.com/office/drawing/2014/main" id="{CBDCD71F-63EF-495A-9B36-F4350E77E4A0}"/>
              </a:ext>
            </a:extLst>
          </p:cNvPr>
          <p:cNvSpPr>
            <a:spLocks noGrp="1"/>
          </p:cNvSpPr>
          <p:nvPr>
            <p:ph type="body" idx="1"/>
          </p:nvPr>
        </p:nvSpPr>
        <p:spPr/>
        <p:txBody>
          <a:bodyPr/>
          <a:lstStyle/>
          <a:p>
            <a:r>
              <a:rPr lang="en-GB">
                <a:solidFill>
                  <a:srgbClr val="FFFFFF"/>
                </a:solidFill>
                <a:latin typeface="Calibri"/>
                <a:ea typeface="ＭＳ Ｐゴシック"/>
                <a:cs typeface="Arial"/>
              </a:rPr>
              <a:t>Why were they created?</a:t>
            </a:r>
            <a:endParaRPr lang="en-US"/>
          </a:p>
          <a:p>
            <a:pPr lvl="1"/>
            <a:r>
              <a:rPr lang="en-GB">
                <a:solidFill>
                  <a:srgbClr val="D9D9D9"/>
                </a:solidFill>
                <a:latin typeface="Calibri"/>
                <a:ea typeface="ＭＳ Ｐゴシック"/>
                <a:cs typeface="Arial"/>
              </a:rPr>
              <a:t>Speed up graphics by parallelizing</a:t>
            </a:r>
            <a:endParaRPr lang="en-US">
              <a:solidFill>
                <a:srgbClr val="D9D9D9"/>
              </a:solidFill>
              <a:latin typeface="Calibri"/>
              <a:ea typeface="ＭＳ Ｐゴシック"/>
              <a:cs typeface="Arial"/>
            </a:endParaRPr>
          </a:p>
          <a:p>
            <a:pPr lvl="1"/>
            <a:endParaRPr lang="en-GB">
              <a:solidFill>
                <a:srgbClr val="D9D9D9"/>
              </a:solidFill>
              <a:latin typeface="Arial"/>
              <a:ea typeface="ＭＳ Ｐゴシック"/>
              <a:cs typeface="Arial"/>
            </a:endParaRPr>
          </a:p>
          <a:p>
            <a:r>
              <a:rPr lang="en-GB">
                <a:solidFill>
                  <a:srgbClr val="FFFFFF"/>
                </a:solidFill>
                <a:ea typeface="ＭＳ Ｐゴシック"/>
                <a:cs typeface="Arial"/>
              </a:rPr>
              <a:t>Graphics is easily parallelizable</a:t>
            </a:r>
          </a:p>
          <a:p>
            <a:pPr lvl="1"/>
            <a:r>
              <a:rPr lang="en-GB">
                <a:ea typeface="ＭＳ Ｐゴシック"/>
                <a:cs typeface="Arial"/>
              </a:rPr>
              <a:t>Process geometry vertices individually</a:t>
            </a:r>
          </a:p>
          <a:p>
            <a:pPr lvl="1"/>
            <a:r>
              <a:rPr lang="en-GB">
                <a:ea typeface="ＭＳ Ｐゴシック"/>
                <a:cs typeface="Arial"/>
              </a:rPr>
              <a:t>Process pixels individually</a:t>
            </a:r>
          </a:p>
          <a:p>
            <a:pPr lvl="1">
              <a:buFont typeface="Arial" charset="0"/>
              <a:buChar char="•"/>
            </a:pPr>
            <a:endParaRPr lang="en-GB">
              <a:solidFill>
                <a:srgbClr val="D9D9D9"/>
              </a:solidFill>
              <a:ea typeface="ＭＳ Ｐゴシック"/>
              <a:cs typeface="Calibri"/>
            </a:endParaRPr>
          </a:p>
          <a:p>
            <a:pPr>
              <a:buChar char="•"/>
            </a:pPr>
            <a:r>
              <a:rPr lang="en-GB">
                <a:ea typeface="ＭＳ Ｐゴシック"/>
              </a:rPr>
              <a:t>Today used for various purposes</a:t>
            </a:r>
            <a:endParaRPr lang="en-GB"/>
          </a:p>
          <a:p>
            <a:pPr lvl="1"/>
            <a:r>
              <a:rPr lang="en-GB">
                <a:solidFill>
                  <a:srgbClr val="D9D9D9"/>
                </a:solidFill>
                <a:ea typeface="ＭＳ Ｐゴシック"/>
                <a:cs typeface="Calibri"/>
              </a:rPr>
              <a:t>Graphics</a:t>
            </a:r>
          </a:p>
          <a:p>
            <a:pPr lvl="1"/>
            <a:r>
              <a:rPr lang="en-GB">
                <a:solidFill>
                  <a:srgbClr val="D9D9D9"/>
                </a:solidFill>
                <a:ea typeface="ＭＳ Ｐゴシック"/>
                <a:cs typeface="Calibri"/>
              </a:rPr>
              <a:t>Machine Learning</a:t>
            </a:r>
            <a:endParaRPr lang="en-GB">
              <a:ea typeface="ＭＳ Ｐゴシック"/>
              <a:cs typeface="Calibri"/>
            </a:endParaRPr>
          </a:p>
          <a:p>
            <a:pPr lvl="1"/>
            <a:r>
              <a:rPr lang="en-GB">
                <a:ea typeface="ＭＳ Ｐゴシック"/>
                <a:cs typeface="Calibri"/>
              </a:rPr>
              <a:t>Bitcoin mining</a:t>
            </a:r>
            <a:endParaRPr lang="en-GB">
              <a:cs typeface="Calibri"/>
            </a:endParaRPr>
          </a:p>
          <a:p>
            <a:pPr lvl="1"/>
            <a:r>
              <a:rPr lang="en-GB">
                <a:solidFill>
                  <a:srgbClr val="D9D9D9"/>
                </a:solidFill>
                <a:ea typeface="ＭＳ Ｐゴシック"/>
                <a:cs typeface="Calibri"/>
              </a:rPr>
              <a:t>...</a:t>
            </a:r>
            <a:endParaRPr lang="en-GB">
              <a:solidFill>
                <a:srgbClr val="D9D9D9"/>
              </a:solidFill>
              <a:cs typeface="Calibri"/>
            </a:endParaRPr>
          </a:p>
          <a:p>
            <a:pPr lvl="1"/>
            <a:endParaRPr lang="en-GB">
              <a:solidFill>
                <a:srgbClr val="D9D9D9"/>
              </a:solidFill>
              <a:cs typeface="Calibri"/>
            </a:endParaRPr>
          </a:p>
          <a:p>
            <a:pPr lvl="1"/>
            <a:endParaRPr lang="en-GB" b="1">
              <a:solidFill>
                <a:srgbClr val="FFC700"/>
              </a:solidFill>
              <a:cs typeface="Calibri"/>
            </a:endParaRPr>
          </a:p>
          <a:p>
            <a:pPr lvl="1"/>
            <a:endParaRPr lang="en-GB">
              <a:solidFill>
                <a:srgbClr val="D9D9D9"/>
              </a:solidFill>
              <a:cs typeface="Calibri"/>
            </a:endParaRPr>
          </a:p>
        </p:txBody>
      </p:sp>
      <p:sp>
        <p:nvSpPr>
          <p:cNvPr id="92" name="Text Placeholder 91">
            <a:extLst>
              <a:ext uri="{FF2B5EF4-FFF2-40B4-BE49-F238E27FC236}">
                <a16:creationId xmlns:a16="http://schemas.microsoft.com/office/drawing/2014/main" id="{88296259-4D64-6D58-39B3-E3E37E4A4C13}"/>
              </a:ext>
            </a:extLst>
          </p:cNvPr>
          <p:cNvSpPr>
            <a:spLocks noGrp="1"/>
          </p:cNvSpPr>
          <p:nvPr>
            <p:ph type="body" idx="10"/>
          </p:nvPr>
        </p:nvSpPr>
        <p:spPr/>
        <p:txBody>
          <a:bodyPr/>
          <a:lstStyle/>
          <a:p>
            <a:endParaRPr lang="en-US"/>
          </a:p>
        </p:txBody>
      </p:sp>
      <p:sp>
        <p:nvSpPr>
          <p:cNvPr id="3" name="Rectangle 2">
            <a:extLst>
              <a:ext uri="{FF2B5EF4-FFF2-40B4-BE49-F238E27FC236}">
                <a16:creationId xmlns:a16="http://schemas.microsoft.com/office/drawing/2014/main" id="{FE36803D-BC21-91F0-32D6-B0FB5EFCC3F2}"/>
              </a:ext>
            </a:extLst>
          </p:cNvPr>
          <p:cNvSpPr/>
          <p:nvPr/>
        </p:nvSpPr>
        <p:spPr>
          <a:xfrm>
            <a:off x="6492763" y="1899527"/>
            <a:ext cx="1676399" cy="1682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5184737-80FB-033A-FAF5-3C9BBCE9EC9E}"/>
              </a:ext>
            </a:extLst>
          </p:cNvPr>
          <p:cNvSpPr/>
          <p:nvPr/>
        </p:nvSpPr>
        <p:spPr>
          <a:xfrm>
            <a:off x="6782431" y="2184611"/>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2C431A-574A-8E94-39F2-64B156F2D9C0}"/>
              </a:ext>
            </a:extLst>
          </p:cNvPr>
          <p:cNvSpPr/>
          <p:nvPr/>
        </p:nvSpPr>
        <p:spPr>
          <a:xfrm>
            <a:off x="7011030" y="2970422"/>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3D8C238-0652-5535-4502-883DC400271D}"/>
              </a:ext>
            </a:extLst>
          </p:cNvPr>
          <p:cNvSpPr/>
          <p:nvPr/>
        </p:nvSpPr>
        <p:spPr>
          <a:xfrm>
            <a:off x="7711116" y="2375110"/>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0009652-F3D9-2CC0-68B7-335500CCBC30}"/>
              </a:ext>
            </a:extLst>
          </p:cNvPr>
          <p:cNvSpPr/>
          <p:nvPr/>
        </p:nvSpPr>
        <p:spPr>
          <a:xfrm>
            <a:off x="8886826" y="1877811"/>
            <a:ext cx="1676399" cy="1682306"/>
          </a:xfrm>
          <a:prstGeom prst="rect">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B729B01-7C1E-A12E-9A80-7E4FD237951F}"/>
              </a:ext>
            </a:extLst>
          </p:cNvPr>
          <p:cNvSpPr/>
          <p:nvPr/>
        </p:nvSpPr>
        <p:spPr>
          <a:xfrm>
            <a:off x="9970843" y="2259942"/>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7EE0F6A-8B23-6CE7-3FD4-CB6F52DA62B6}"/>
              </a:ext>
            </a:extLst>
          </p:cNvPr>
          <p:cNvSpPr/>
          <p:nvPr/>
        </p:nvSpPr>
        <p:spPr>
          <a:xfrm>
            <a:off x="9293668" y="3092480"/>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E4B2AA63-8F00-ACB2-D659-C0A0E85293F7}"/>
              </a:ext>
            </a:extLst>
          </p:cNvPr>
          <p:cNvSpPr/>
          <p:nvPr/>
        </p:nvSpPr>
        <p:spPr>
          <a:xfrm>
            <a:off x="10302868" y="2935677"/>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Arrow Connector 95">
            <a:extLst>
              <a:ext uri="{FF2B5EF4-FFF2-40B4-BE49-F238E27FC236}">
                <a16:creationId xmlns:a16="http://schemas.microsoft.com/office/drawing/2014/main" id="{24A0847C-89F6-FE11-6FF6-2165F1613406}"/>
              </a:ext>
            </a:extLst>
          </p:cNvPr>
          <p:cNvCxnSpPr/>
          <p:nvPr/>
        </p:nvCxnSpPr>
        <p:spPr>
          <a:xfrm flipH="1">
            <a:off x="9328492" y="2303809"/>
            <a:ext cx="673696" cy="83087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8D57DF6-E1A6-1B41-E89E-5CC50FF147E6}"/>
              </a:ext>
            </a:extLst>
          </p:cNvPr>
          <p:cNvCxnSpPr>
            <a:cxnSpLocks/>
          </p:cNvCxnSpPr>
          <p:nvPr/>
        </p:nvCxnSpPr>
        <p:spPr>
          <a:xfrm>
            <a:off x="10002188" y="2285836"/>
            <a:ext cx="336311" cy="690695"/>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6CB1F3F-F062-3EF3-703A-DD971A5FE429}"/>
              </a:ext>
            </a:extLst>
          </p:cNvPr>
          <p:cNvCxnSpPr>
            <a:cxnSpLocks/>
          </p:cNvCxnSpPr>
          <p:nvPr/>
        </p:nvCxnSpPr>
        <p:spPr>
          <a:xfrm flipV="1">
            <a:off x="9333642" y="2969343"/>
            <a:ext cx="997669" cy="15756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8FA28100-6438-41D3-1B9C-897FD3636E5C}"/>
              </a:ext>
            </a:extLst>
          </p:cNvPr>
          <p:cNvSpPr/>
          <p:nvPr/>
        </p:nvSpPr>
        <p:spPr>
          <a:xfrm>
            <a:off x="6501500" y="4099600"/>
            <a:ext cx="1676399" cy="1682306"/>
          </a:xfrm>
          <a:prstGeom prst="rect">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104" descr="A grid of graph paper&#10;&#10;Description automatically generated">
            <a:extLst>
              <a:ext uri="{FF2B5EF4-FFF2-40B4-BE49-F238E27FC236}">
                <a16:creationId xmlns:a16="http://schemas.microsoft.com/office/drawing/2014/main" id="{D34339D1-DC28-390A-D48A-FCA9F0FC9934}"/>
              </a:ext>
            </a:extLst>
          </p:cNvPr>
          <p:cNvPicPr>
            <a:picLocks noChangeAspect="1"/>
          </p:cNvPicPr>
          <p:nvPr/>
        </p:nvPicPr>
        <p:blipFill>
          <a:blip r:embed="rId3"/>
          <a:stretch>
            <a:fillRect/>
          </a:stretch>
        </p:blipFill>
        <p:spPr>
          <a:xfrm>
            <a:off x="6500630" y="4116312"/>
            <a:ext cx="1679948" cy="1658415"/>
          </a:xfrm>
          <a:prstGeom prst="rect">
            <a:avLst/>
          </a:prstGeom>
        </p:spPr>
      </p:pic>
      <p:sp>
        <p:nvSpPr>
          <p:cNvPr id="106" name="Oval 105">
            <a:extLst>
              <a:ext uri="{FF2B5EF4-FFF2-40B4-BE49-F238E27FC236}">
                <a16:creationId xmlns:a16="http://schemas.microsoft.com/office/drawing/2014/main" id="{E7E85F1C-97D2-37C5-010F-E3775397A37C}"/>
              </a:ext>
            </a:extLst>
          </p:cNvPr>
          <p:cNvSpPr/>
          <p:nvPr/>
        </p:nvSpPr>
        <p:spPr>
          <a:xfrm>
            <a:off x="7494915" y="4544160"/>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9D7CC4DD-8B0C-F65A-51B9-72C44AE2B7FA}"/>
              </a:ext>
            </a:extLst>
          </p:cNvPr>
          <p:cNvSpPr/>
          <p:nvPr/>
        </p:nvSpPr>
        <p:spPr>
          <a:xfrm>
            <a:off x="6817740" y="5376698"/>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1DC93FAB-6178-2956-3546-CC6409A7EEBD}"/>
              </a:ext>
            </a:extLst>
          </p:cNvPr>
          <p:cNvSpPr/>
          <p:nvPr/>
        </p:nvSpPr>
        <p:spPr>
          <a:xfrm>
            <a:off x="7826940" y="5219895"/>
            <a:ext cx="69703" cy="697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68C7D623-1A3D-B234-2A04-7EA514528A7E}"/>
              </a:ext>
            </a:extLst>
          </p:cNvPr>
          <p:cNvCxnSpPr>
            <a:cxnSpLocks/>
          </p:cNvCxnSpPr>
          <p:nvPr/>
        </p:nvCxnSpPr>
        <p:spPr>
          <a:xfrm flipH="1">
            <a:off x="6852564" y="4588027"/>
            <a:ext cx="673696" cy="830874"/>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DB55621-3A00-1420-D0DE-C8695B79AEA7}"/>
              </a:ext>
            </a:extLst>
          </p:cNvPr>
          <p:cNvCxnSpPr>
            <a:cxnSpLocks/>
          </p:cNvCxnSpPr>
          <p:nvPr/>
        </p:nvCxnSpPr>
        <p:spPr>
          <a:xfrm>
            <a:off x="7526260" y="4570054"/>
            <a:ext cx="336311" cy="690695"/>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D4A891B-EC89-8A8D-6CBE-423B49634D71}"/>
              </a:ext>
            </a:extLst>
          </p:cNvPr>
          <p:cNvCxnSpPr>
            <a:cxnSpLocks/>
          </p:cNvCxnSpPr>
          <p:nvPr/>
        </p:nvCxnSpPr>
        <p:spPr>
          <a:xfrm flipV="1">
            <a:off x="6857714" y="5253561"/>
            <a:ext cx="997669" cy="15756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426DB4B2-2814-33FB-4212-9C55C5E7F251}"/>
              </a:ext>
            </a:extLst>
          </p:cNvPr>
          <p:cNvSpPr/>
          <p:nvPr/>
        </p:nvSpPr>
        <p:spPr>
          <a:xfrm>
            <a:off x="8896205" y="4088024"/>
            <a:ext cx="1676399" cy="1682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row: U-Turn 117">
            <a:extLst>
              <a:ext uri="{FF2B5EF4-FFF2-40B4-BE49-F238E27FC236}">
                <a16:creationId xmlns:a16="http://schemas.microsoft.com/office/drawing/2014/main" id="{F31ED130-3F95-9862-3228-FA4C94E197B9}"/>
              </a:ext>
            </a:extLst>
          </p:cNvPr>
          <p:cNvSpPr/>
          <p:nvPr/>
        </p:nvSpPr>
        <p:spPr>
          <a:xfrm>
            <a:off x="7283972" y="1547457"/>
            <a:ext cx="2592011" cy="353660"/>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25" name="Arrow: U-Turn 124">
            <a:extLst>
              <a:ext uri="{FF2B5EF4-FFF2-40B4-BE49-F238E27FC236}">
                <a16:creationId xmlns:a16="http://schemas.microsoft.com/office/drawing/2014/main" id="{C28F7218-9A58-4776-C89F-A462A56DAD84}"/>
              </a:ext>
            </a:extLst>
          </p:cNvPr>
          <p:cNvSpPr/>
          <p:nvPr/>
        </p:nvSpPr>
        <p:spPr>
          <a:xfrm flipH="1">
            <a:off x="7047162" y="3783907"/>
            <a:ext cx="2155610" cy="300665"/>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20" name="Arrow: U-Turn 119">
            <a:extLst>
              <a:ext uri="{FF2B5EF4-FFF2-40B4-BE49-F238E27FC236}">
                <a16:creationId xmlns:a16="http://schemas.microsoft.com/office/drawing/2014/main" id="{56C5E2EE-CC9E-0DC9-E9A3-D1E20CEA3F7C}"/>
              </a:ext>
            </a:extLst>
          </p:cNvPr>
          <p:cNvSpPr/>
          <p:nvPr/>
        </p:nvSpPr>
        <p:spPr>
          <a:xfrm rot="10800000" flipH="1">
            <a:off x="7334382" y="5789207"/>
            <a:ext cx="2577688" cy="332369"/>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126" name="Rectangle 125">
            <a:extLst>
              <a:ext uri="{FF2B5EF4-FFF2-40B4-BE49-F238E27FC236}">
                <a16:creationId xmlns:a16="http://schemas.microsoft.com/office/drawing/2014/main" id="{A62BEB82-F781-6EE7-52CA-35E7429890F9}"/>
              </a:ext>
            </a:extLst>
          </p:cNvPr>
          <p:cNvSpPr/>
          <p:nvPr/>
        </p:nvSpPr>
        <p:spPr>
          <a:xfrm>
            <a:off x="8770167" y="3835679"/>
            <a:ext cx="1013194" cy="261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descr="A red triangle in a grid&#10;&#10;Description automatically generated">
            <a:extLst>
              <a:ext uri="{FF2B5EF4-FFF2-40B4-BE49-F238E27FC236}">
                <a16:creationId xmlns:a16="http://schemas.microsoft.com/office/drawing/2014/main" id="{B7283FF0-F4BC-85BF-4954-C64CD22C3B2A}"/>
              </a:ext>
            </a:extLst>
          </p:cNvPr>
          <p:cNvPicPr>
            <a:picLocks noChangeAspect="1"/>
          </p:cNvPicPr>
          <p:nvPr/>
        </p:nvPicPr>
        <p:blipFill>
          <a:blip r:embed="rId4"/>
          <a:stretch>
            <a:fillRect/>
          </a:stretch>
        </p:blipFill>
        <p:spPr>
          <a:xfrm>
            <a:off x="8894117" y="4083938"/>
            <a:ext cx="1674162" cy="1679667"/>
          </a:xfrm>
          <a:prstGeom prst="rect">
            <a:avLst/>
          </a:prstGeom>
        </p:spPr>
      </p:pic>
    </p:spTree>
    <p:extLst>
      <p:ext uri="{BB962C8B-B14F-4D97-AF65-F5344CB8AC3E}">
        <p14:creationId xmlns:p14="http://schemas.microsoft.com/office/powerpoint/2010/main" val="8624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
                                  </p:stCondLst>
                                  <p:childTnLst>
                                    <p:animClr clrSpc="rgb" dir="cw">
                                      <p:cBhvr>
                                        <p:cTn id="6" dur="500" fill="hold"/>
                                        <p:tgtEl>
                                          <p:spTgt spid="118"/>
                                        </p:tgtEl>
                                        <p:attrNameLst>
                                          <p:attrName>fillcolor</p:attrName>
                                        </p:attrNameLst>
                                      </p:cBhvr>
                                      <p:to>
                                        <a:srgbClr val="B2B2B2"/>
                                      </p:to>
                                    </p:animClr>
                                    <p:set>
                                      <p:cBhvr>
                                        <p:cTn id="7" dur="500" fill="hold"/>
                                        <p:tgtEl>
                                          <p:spTgt spid="118"/>
                                        </p:tgtEl>
                                        <p:attrNameLst>
                                          <p:attrName>fill.type</p:attrName>
                                        </p:attrNameLst>
                                      </p:cBhvr>
                                      <p:to>
                                        <p:strVal val="solid"/>
                                      </p:to>
                                    </p:set>
                                    <p:set>
                                      <p:cBhvr>
                                        <p:cTn id="8" dur="500" fill="hold"/>
                                        <p:tgtEl>
                                          <p:spTgt spid="118"/>
                                        </p:tgtEl>
                                        <p:attrNameLst>
                                          <p:attrName>fill.on</p:attrName>
                                        </p:attrNameLst>
                                      </p:cBhvr>
                                      <p:to>
                                        <p:strVal val="true"/>
                                      </p:to>
                                    </p:set>
                                  </p:childTnLst>
                                </p:cTn>
                              </p:par>
                            </p:childTnLst>
                          </p:cTn>
                        </p:par>
                        <p:par>
                          <p:cTn id="9" fill="hold">
                            <p:stCondLst>
                              <p:cond delay="1000"/>
                            </p:stCondLst>
                            <p:childTnLst>
                              <p:par>
                                <p:cTn id="10" presetID="1" presetClass="emph" presetSubtype="2" fill="hold" nodeType="afterEffect">
                                  <p:stCondLst>
                                    <p:cond delay="500"/>
                                  </p:stCondLst>
                                  <p:childTnLst>
                                    <p:animClr clrSpc="rgb" dir="cw">
                                      <p:cBhvr>
                                        <p:cTn id="11" dur="500" fill="hold"/>
                                        <p:tgtEl>
                                          <p:spTgt spid="120"/>
                                        </p:tgtEl>
                                        <p:attrNameLst>
                                          <p:attrName>fillcolor</p:attrName>
                                        </p:attrNameLst>
                                      </p:cBhvr>
                                      <p:to>
                                        <a:srgbClr val="B2B2B2"/>
                                      </p:to>
                                    </p:animClr>
                                    <p:set>
                                      <p:cBhvr>
                                        <p:cTn id="12" dur="500" fill="hold"/>
                                        <p:tgtEl>
                                          <p:spTgt spid="120"/>
                                        </p:tgtEl>
                                        <p:attrNameLst>
                                          <p:attrName>fill.type</p:attrName>
                                        </p:attrNameLst>
                                      </p:cBhvr>
                                      <p:to>
                                        <p:strVal val="solid"/>
                                      </p:to>
                                    </p:set>
                                    <p:set>
                                      <p:cBhvr>
                                        <p:cTn id="13" dur="500" fill="hold"/>
                                        <p:tgtEl>
                                          <p:spTgt spid="120"/>
                                        </p:tgtEl>
                                        <p:attrNameLst>
                                          <p:attrName>fill.on</p:attrName>
                                        </p:attrNameLst>
                                      </p:cBhvr>
                                      <p:to>
                                        <p:strVal val="true"/>
                                      </p:to>
                                    </p:set>
                                  </p:childTnLst>
                                </p:cTn>
                              </p:par>
                            </p:childTnLst>
                          </p:cTn>
                        </p:par>
                        <p:par>
                          <p:cTn id="14" fill="hold">
                            <p:stCondLst>
                              <p:cond delay="2000"/>
                            </p:stCondLst>
                            <p:childTnLst>
                              <p:par>
                                <p:cTn id="15" presetID="1" presetClass="emph" presetSubtype="2" fill="hold" nodeType="afterEffect">
                                  <p:stCondLst>
                                    <p:cond delay="500"/>
                                  </p:stCondLst>
                                  <p:childTnLst>
                                    <p:animClr clrSpc="rgb" dir="cw">
                                      <p:cBhvr>
                                        <p:cTn id="16" dur="500" fill="hold"/>
                                        <p:tgtEl>
                                          <p:spTgt spid="122"/>
                                        </p:tgtEl>
                                        <p:attrNameLst>
                                          <p:attrName>fillcolor</p:attrName>
                                        </p:attrNameLst>
                                      </p:cBhvr>
                                      <p:to>
                                        <a:srgbClr val="B2B2B2"/>
                                      </p:to>
                                    </p:animClr>
                                    <p:set>
                                      <p:cBhvr>
                                        <p:cTn id="17" dur="500" fill="hold"/>
                                        <p:tgtEl>
                                          <p:spTgt spid="122"/>
                                        </p:tgtEl>
                                        <p:attrNameLst>
                                          <p:attrName>fill.type</p:attrName>
                                        </p:attrNameLst>
                                      </p:cBhvr>
                                      <p:to>
                                        <p:strVal val="solid"/>
                                      </p:to>
                                    </p:set>
                                    <p:set>
                                      <p:cBhvr>
                                        <p:cTn id="18" dur="500" fill="hold"/>
                                        <p:tgtEl>
                                          <p:spTgt spid="122"/>
                                        </p:tgtEl>
                                        <p:attrNameLst>
                                          <p:attrName>fill.on</p:attrName>
                                        </p:attrNameLst>
                                      </p:cBhvr>
                                      <p:to>
                                        <p:strVal val="true"/>
                                      </p:to>
                                    </p:set>
                                  </p:childTnLst>
                                </p:cTn>
                              </p:par>
                            </p:childTnLst>
                          </p:cTn>
                        </p:par>
                        <p:par>
                          <p:cTn id="19" fill="hold">
                            <p:stCondLst>
                              <p:cond delay="3000"/>
                            </p:stCondLst>
                            <p:childTnLst>
                              <p:par>
                                <p:cTn id="20" presetID="1" presetClass="emph" presetSubtype="2" fill="hold" nodeType="afterEffect">
                                  <p:stCondLst>
                                    <p:cond delay="500"/>
                                  </p:stCondLst>
                                  <p:childTnLst>
                                    <p:animClr clrSpc="rgb" dir="cw">
                                      <p:cBhvr>
                                        <p:cTn id="21" dur="500" fill="hold"/>
                                        <p:tgtEl>
                                          <p:spTgt spid="125"/>
                                        </p:tgtEl>
                                        <p:attrNameLst>
                                          <p:attrName>fillcolor</p:attrName>
                                        </p:attrNameLst>
                                      </p:cBhvr>
                                      <p:to>
                                        <a:srgbClr val="B2B2B2"/>
                                      </p:to>
                                    </p:animClr>
                                    <p:set>
                                      <p:cBhvr>
                                        <p:cTn id="22" dur="500" fill="hold"/>
                                        <p:tgtEl>
                                          <p:spTgt spid="125"/>
                                        </p:tgtEl>
                                        <p:attrNameLst>
                                          <p:attrName>fill.type</p:attrName>
                                        </p:attrNameLst>
                                      </p:cBhvr>
                                      <p:to>
                                        <p:strVal val="solid"/>
                                      </p:to>
                                    </p:set>
                                    <p:set>
                                      <p:cBhvr>
                                        <p:cTn id="23" dur="500" fill="hold"/>
                                        <p:tgtEl>
                                          <p:spTgt spid="1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C9992-A28F-4F06-AB43-59BB3BC3CA66}"/>
              </a:ext>
            </a:extLst>
          </p:cNvPr>
          <p:cNvSpPr>
            <a:spLocks noGrp="1"/>
          </p:cNvSpPr>
          <p:nvPr>
            <p:ph type="title"/>
          </p:nvPr>
        </p:nvSpPr>
        <p:spPr/>
        <p:txBody>
          <a:bodyPr/>
          <a:lstStyle/>
          <a:p>
            <a:r>
              <a:rPr lang="en-GB"/>
              <a:t>GPUs</a:t>
            </a:r>
          </a:p>
        </p:txBody>
      </p:sp>
      <p:pic>
        <p:nvPicPr>
          <p:cNvPr id="4" name="Picture 3" descr="A close up of a coral&#10;&#10;Description automatically generated">
            <a:extLst>
              <a:ext uri="{FF2B5EF4-FFF2-40B4-BE49-F238E27FC236}">
                <a16:creationId xmlns:a16="http://schemas.microsoft.com/office/drawing/2014/main" id="{1A241899-43FF-4151-B8CF-BC91FCFFDE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58900"/>
            <a:ext cx="12191999" cy="4591050"/>
          </a:xfrm>
          <a:prstGeom prst="rect">
            <a:avLst/>
          </a:prstGeom>
        </p:spPr>
      </p:pic>
      <p:sp>
        <p:nvSpPr>
          <p:cNvPr id="6" name="Rectangle 5">
            <a:extLst>
              <a:ext uri="{FF2B5EF4-FFF2-40B4-BE49-F238E27FC236}">
                <a16:creationId xmlns:a16="http://schemas.microsoft.com/office/drawing/2014/main" id="{AC3871DD-4DB5-4BA8-BA3B-1A3FF33DB616}"/>
              </a:ext>
            </a:extLst>
          </p:cNvPr>
          <p:cNvSpPr/>
          <p:nvPr/>
        </p:nvSpPr>
        <p:spPr>
          <a:xfrm>
            <a:off x="1" y="1358900"/>
            <a:ext cx="12191999" cy="4591050"/>
          </a:xfrm>
          <a:prstGeom prst="rect">
            <a:avLst/>
          </a:prstGeom>
          <a:gradFill>
            <a:gsLst>
              <a:gs pos="66000">
                <a:srgbClr val="131741">
                  <a:alpha val="66000"/>
                </a:srgbClr>
              </a:gs>
              <a:gs pos="88000">
                <a:srgbClr val="351044">
                  <a:alpha val="25000"/>
                </a:srgbClr>
              </a:gs>
              <a:gs pos="42000">
                <a:srgbClr val="0E1842">
                  <a:alpha val="92941"/>
                </a:srgbClr>
              </a:gs>
              <a:gs pos="0">
                <a:srgbClr val="0A2839">
                  <a:alpha val="97647"/>
                </a:srgbClr>
              </a:gs>
              <a:gs pos="100000">
                <a:srgbClr val="351044">
                  <a:alpha val="0"/>
                </a:srgbClr>
              </a:gs>
            </a:gsLst>
            <a:lin ang="108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9E6F76C2-E5B4-4C09-8EAC-BFAF0923D6D9}"/>
              </a:ext>
            </a:extLst>
          </p:cNvPr>
          <p:cNvSpPr txBox="1">
            <a:spLocks/>
          </p:cNvSpPr>
          <p:nvPr/>
        </p:nvSpPr>
        <p:spPr>
          <a:xfrm>
            <a:off x="442492" y="1990839"/>
            <a:ext cx="11284031" cy="3962757"/>
          </a:xfrm>
          <a:prstGeom prst="rect">
            <a:avLst/>
          </a:prstGeom>
        </p:spPr>
        <p:txBody>
          <a:bodyPr vert="horz" lIns="0" tIns="0" rIns="0" bIns="0" rtlCol="0">
            <a:noAutofit/>
          </a:bodyPr>
          <a:lstStyle>
            <a:lvl1pPr marL="88900" indent="-88900" algn="l" rtl="0" eaLnBrk="0" fontAlgn="base" hangingPunct="0">
              <a:lnSpc>
                <a:spcPct val="90000"/>
              </a:lnSpc>
              <a:spcBef>
                <a:spcPts val="1200"/>
              </a:spcBef>
              <a:spcAft>
                <a:spcPts val="600"/>
              </a:spcAft>
              <a:buSzPct val="25000"/>
              <a:buFontTx/>
              <a:buBlip>
                <a:blip r:embed="rId4"/>
              </a:buBlip>
              <a:defRPr sz="2200" kern="1200">
                <a:solidFill>
                  <a:srgbClr val="383838"/>
                </a:solidFill>
                <a:latin typeface="+mn-lt"/>
                <a:ea typeface="ＭＳ Ｐゴシック" charset="0"/>
                <a:cs typeface="ＭＳ Ｐゴシック" charset="0"/>
              </a:defRPr>
            </a:lvl1pPr>
            <a:lvl2pPr marL="504000" indent="-166688" algn="l" rtl="0" eaLnBrk="0" fontAlgn="base" hangingPunct="0">
              <a:lnSpc>
                <a:spcPct val="90000"/>
              </a:lnSpc>
              <a:spcBef>
                <a:spcPct val="0"/>
              </a:spcBef>
              <a:spcAft>
                <a:spcPts val="400"/>
              </a:spcAft>
              <a:buClr>
                <a:schemeClr val="accent1"/>
              </a:buClr>
              <a:buSzPct val="80000"/>
              <a:buFont typeface="Arial" charset="0"/>
              <a:buChar char="•"/>
              <a:defRPr kern="1200">
                <a:solidFill>
                  <a:schemeClr val="tx1">
                    <a:lumMod val="65000"/>
                    <a:lumOff val="35000"/>
                  </a:schemeClr>
                </a:solidFill>
                <a:latin typeface="+mn-lt"/>
                <a:ea typeface="ＭＳ Ｐゴシック" charset="0"/>
                <a:cs typeface="+mn-cs"/>
              </a:defRPr>
            </a:lvl2pPr>
            <a:lvl3pPr marL="828000" indent="-166688" algn="l" rtl="0" eaLnBrk="0" fontAlgn="base" hangingPunct="0">
              <a:lnSpc>
                <a:spcPct val="90000"/>
              </a:lnSpc>
              <a:spcBef>
                <a:spcPct val="0"/>
              </a:spcBef>
              <a:spcAft>
                <a:spcPts val="400"/>
              </a:spcAft>
              <a:buClr>
                <a:schemeClr val="accent1"/>
              </a:buClr>
              <a:buSzPct val="80000"/>
              <a:buFont typeface="Calibri" charset="0"/>
              <a:buChar char="–"/>
              <a:defRPr sz="1600" kern="1200">
                <a:solidFill>
                  <a:schemeClr val="tx1">
                    <a:lumMod val="65000"/>
                    <a:lumOff val="35000"/>
                  </a:schemeClr>
                </a:solidFill>
                <a:latin typeface="+mn-lt"/>
                <a:ea typeface="ＭＳ Ｐゴシック" charset="0"/>
                <a:cs typeface="+mn-cs"/>
              </a:defRPr>
            </a:lvl3pPr>
            <a:lvl4pPr marL="1028700" indent="0" algn="l" rtl="0" eaLnBrk="0" fontAlgn="base" hangingPunct="0">
              <a:lnSpc>
                <a:spcPct val="90000"/>
              </a:lnSpc>
              <a:spcBef>
                <a:spcPct val="0"/>
              </a:spcBef>
              <a:spcAft>
                <a:spcPts val="600"/>
              </a:spcAft>
              <a:buClr>
                <a:schemeClr val="accent1"/>
              </a:buClr>
              <a:buSzPct val="80000"/>
              <a:buFont typeface="Wingdings" charset="2"/>
              <a:buNone/>
              <a:defRPr sz="1600" kern="1200">
                <a:solidFill>
                  <a:srgbClr val="383838"/>
                </a:solidFill>
                <a:latin typeface="+mn-lt"/>
                <a:ea typeface="ＭＳ Ｐゴシック" charset="0"/>
                <a:cs typeface="+mn-cs"/>
              </a:defRPr>
            </a:lvl4pPr>
            <a:lvl5pPr marL="1427163" indent="-168275" algn="l" rtl="0" eaLnBrk="0" fontAlgn="base" hangingPunct="0">
              <a:lnSpc>
                <a:spcPct val="90000"/>
              </a:lnSpc>
              <a:spcBef>
                <a:spcPct val="0"/>
              </a:spcBef>
              <a:spcAft>
                <a:spcPts val="600"/>
              </a:spcAft>
              <a:buClr>
                <a:schemeClr val="accent1"/>
              </a:buClr>
              <a:buSzPct val="80000"/>
              <a:buFont typeface="Calibri" charset="0"/>
              <a:buChar char="–"/>
              <a:defRPr sz="1600" kern="1200">
                <a:solidFill>
                  <a:srgbClr val="383838"/>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60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90000"/>
              </a:lnSpc>
              <a:spcBef>
                <a:spcPts val="0"/>
              </a:spcBef>
              <a:spcAft>
                <a:spcPts val="60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90000"/>
              </a:lnSpc>
              <a:spcBef>
                <a:spcPts val="0"/>
              </a:spcBef>
              <a:spcAft>
                <a:spcPts val="60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90000"/>
              </a:lnSpc>
              <a:spcBef>
                <a:spcPts val="0"/>
              </a:spcBef>
              <a:spcAft>
                <a:spcPts val="60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algn="r"/>
            <a:r>
              <a:rPr lang="en-GB" sz="2800">
                <a:solidFill>
                  <a:srgbClr val="DFDDDD"/>
                </a:solidFill>
              </a:rPr>
              <a:t>Very parallelizable domain</a:t>
            </a:r>
            <a:br>
              <a:rPr lang="en-GB" sz="2800">
                <a:solidFill>
                  <a:srgbClr val="DFDDDD"/>
                </a:solidFill>
              </a:rPr>
            </a:br>
            <a:r>
              <a:rPr lang="en-GB" sz="2800">
                <a:solidFill>
                  <a:srgbClr val="DFDDDD"/>
                </a:solidFill>
              </a:rPr>
              <a:t>with high thread count</a:t>
            </a:r>
          </a:p>
          <a:p>
            <a:pPr algn="r"/>
            <a:endParaRPr lang="en-GB" sz="600">
              <a:solidFill>
                <a:srgbClr val="DFDDDD"/>
              </a:solidFill>
            </a:endParaRPr>
          </a:p>
          <a:p>
            <a:pPr algn="r"/>
            <a:r>
              <a:rPr lang="en-GB" sz="2800">
                <a:solidFill>
                  <a:srgbClr val="DFDDDD"/>
                </a:solidFill>
              </a:rPr>
              <a:t>Performance gained by overall</a:t>
            </a:r>
            <a:br>
              <a:rPr lang="en-GB" sz="2800">
                <a:solidFill>
                  <a:srgbClr val="DFDDDD"/>
                </a:solidFill>
              </a:rPr>
            </a:br>
            <a:r>
              <a:rPr lang="en-GB" sz="2800">
                <a:solidFill>
                  <a:srgbClr val="DFDDDD"/>
                </a:solidFill>
              </a:rPr>
              <a:t>computational throughput</a:t>
            </a:r>
          </a:p>
          <a:p>
            <a:pPr algn="r"/>
            <a:endParaRPr lang="en-GB" sz="500">
              <a:solidFill>
                <a:srgbClr val="DFDDDD"/>
              </a:solidFill>
            </a:endParaRPr>
          </a:p>
          <a:p>
            <a:pPr algn="r"/>
            <a:r>
              <a:rPr lang="en-GB" sz="2800">
                <a:solidFill>
                  <a:srgbClr val="DFDDDD"/>
                </a:solidFill>
              </a:rPr>
              <a:t>Computational throughput </a:t>
            </a:r>
            <a:br>
              <a:rPr lang="en-GB" sz="2800">
                <a:solidFill>
                  <a:srgbClr val="DFDDDD"/>
                </a:solidFill>
              </a:rPr>
            </a:br>
            <a:r>
              <a:rPr lang="en-GB" sz="2800">
                <a:solidFill>
                  <a:srgbClr val="DFDDDD"/>
                </a:solidFill>
              </a:rPr>
              <a:t>achieved via energy efficiency</a:t>
            </a:r>
          </a:p>
        </p:txBody>
      </p:sp>
      <p:sp>
        <p:nvSpPr>
          <p:cNvPr id="7" name="TextBox 6">
            <a:extLst>
              <a:ext uri="{FF2B5EF4-FFF2-40B4-BE49-F238E27FC236}">
                <a16:creationId xmlns:a16="http://schemas.microsoft.com/office/drawing/2014/main" id="{F3A1720F-F3E9-6479-DB1D-6DF34AC879DA}"/>
              </a:ext>
            </a:extLst>
          </p:cNvPr>
          <p:cNvSpPr txBox="1"/>
          <p:nvPr/>
        </p:nvSpPr>
        <p:spPr>
          <a:xfrm>
            <a:off x="2102530" y="7087695"/>
            <a:ext cx="1846669" cy="369332"/>
          </a:xfrm>
          <a:prstGeom prst="rect">
            <a:avLst/>
          </a:prstGeom>
          <a:noFill/>
        </p:spPr>
        <p:txBody>
          <a:bodyPr wrap="square" rtlCol="0">
            <a:spAutoFit/>
          </a:bodyPr>
          <a:lstStyle/>
          <a:p>
            <a:r>
              <a:rPr lang="en-US">
                <a:latin typeface="Ink Free" panose="03080402000500000000" pitchFamily="66" charset="0"/>
              </a:rPr>
              <a:t>The cake is a lie!</a:t>
            </a:r>
          </a:p>
        </p:txBody>
      </p:sp>
    </p:spTree>
    <p:extLst>
      <p:ext uri="{BB962C8B-B14F-4D97-AF65-F5344CB8AC3E}">
        <p14:creationId xmlns:p14="http://schemas.microsoft.com/office/powerpoint/2010/main" val="402606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n-GB"/>
              <a:t>GPU design principles</a:t>
            </a:r>
          </a:p>
        </p:txBody>
      </p:sp>
      <p:sp>
        <p:nvSpPr>
          <p:cNvPr id="6147" name="Content Placeholder 2"/>
          <p:cNvSpPr>
            <a:spLocks noGrp="1"/>
          </p:cNvSpPr>
          <p:nvPr>
            <p:ph type="body" idx="1"/>
          </p:nvPr>
        </p:nvSpPr>
        <p:spPr/>
        <p:txBody>
          <a:bodyPr/>
          <a:lstStyle/>
          <a:p>
            <a:r>
              <a:rPr lang="en-GB"/>
              <a:t>Design API for scalability</a:t>
            </a:r>
          </a:p>
          <a:p>
            <a:pPr lvl="1"/>
            <a:r>
              <a:rPr lang="en-GB"/>
              <a:t>Design-out Amdahl’s law scaling problems</a:t>
            </a:r>
          </a:p>
          <a:p>
            <a:pPr lvl="1"/>
            <a:r>
              <a:rPr lang="en-GB"/>
              <a:t>Stream processing of independent work items</a:t>
            </a:r>
          </a:p>
          <a:p>
            <a:pPr lvl="1"/>
            <a:r>
              <a:rPr lang="en-GB"/>
              <a:t>Limit opportunities for cross-thread sharing</a:t>
            </a:r>
          </a:p>
          <a:p>
            <a:pPr lvl="1"/>
            <a:endParaRPr lang="en-GB"/>
          </a:p>
          <a:p>
            <a:r>
              <a:rPr lang="en-GB"/>
              <a:t>Optimize for throughput not latency</a:t>
            </a:r>
          </a:p>
          <a:p>
            <a:pPr lvl="1"/>
            <a:r>
              <a:rPr lang="en-GB"/>
              <a:t>Only complete final image is useful</a:t>
            </a:r>
          </a:p>
          <a:p>
            <a:pPr lvl="1"/>
            <a:r>
              <a:rPr lang="en-GB"/>
              <a:t>Individual thread latency not important</a:t>
            </a:r>
          </a:p>
          <a:p>
            <a:pPr lvl="1"/>
            <a:endParaRPr lang="en-GB"/>
          </a:p>
          <a:p>
            <a:r>
              <a:rPr lang="en-GB"/>
              <a:t>Build high efficiency cores for this domain</a:t>
            </a:r>
          </a:p>
          <a:p>
            <a:pPr lvl="1"/>
            <a:r>
              <a:rPr lang="en-GB"/>
              <a:t>Exploit parallelism to build the core</a:t>
            </a:r>
          </a:p>
          <a:p>
            <a:pPr lvl="1"/>
            <a:r>
              <a:rPr lang="en-GB"/>
              <a:t>Exploit parallelism to scale core count</a:t>
            </a:r>
          </a:p>
          <a:p>
            <a:pPr lvl="1"/>
            <a:endParaRPr lang="en-GB" sz="1000"/>
          </a:p>
          <a:p>
            <a:pPr lvl="1"/>
            <a:endParaRPr lang="en-GB"/>
          </a:p>
        </p:txBody>
      </p:sp>
      <p:sp>
        <p:nvSpPr>
          <p:cNvPr id="2" name="Text Placeholder 1">
            <a:extLst>
              <a:ext uri="{FF2B5EF4-FFF2-40B4-BE49-F238E27FC236}">
                <a16:creationId xmlns:a16="http://schemas.microsoft.com/office/drawing/2014/main" id="{397B5B48-5E27-7E6D-009D-5A759A4CA332}"/>
              </a:ext>
            </a:extLst>
          </p:cNvPr>
          <p:cNvSpPr>
            <a:spLocks noGrp="1"/>
          </p:cNvSpPr>
          <p:nvPr>
            <p:ph type="body" idx="10"/>
          </p:nvPr>
        </p:nvSpPr>
        <p:spPr/>
        <p:txBody>
          <a:bodyPr/>
          <a:lstStyle/>
          <a:p>
            <a:endParaRPr lang="en-US"/>
          </a:p>
        </p:txBody>
      </p:sp>
      <p:graphicFrame>
        <p:nvGraphicFramePr>
          <p:cNvPr id="4" name="Chart 3">
            <a:extLst>
              <a:ext uri="{FF2B5EF4-FFF2-40B4-BE49-F238E27FC236}">
                <a16:creationId xmlns:a16="http://schemas.microsoft.com/office/drawing/2014/main" id="{8B16480E-BEDC-4A05-9B1D-B0B3628EA4C4}"/>
              </a:ext>
            </a:extLst>
          </p:cNvPr>
          <p:cNvGraphicFramePr>
            <a:graphicFrameLocks/>
          </p:cNvGraphicFramePr>
          <p:nvPr/>
        </p:nvGraphicFramePr>
        <p:xfrm>
          <a:off x="6546005" y="1665288"/>
          <a:ext cx="5310059" cy="4463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931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47">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7E0A02-CDFE-413D-A578-4660C1DD6990}"/>
              </a:ext>
            </a:extLst>
          </p:cNvPr>
          <p:cNvSpPr/>
          <p:nvPr/>
        </p:nvSpPr>
        <p:spPr>
          <a:xfrm>
            <a:off x="6276002" y="4057267"/>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data fetch</a:t>
            </a:r>
          </a:p>
        </p:txBody>
      </p:sp>
      <p:sp>
        <p:nvSpPr>
          <p:cNvPr id="22" name="Rectangle 21">
            <a:extLst>
              <a:ext uri="{FF2B5EF4-FFF2-40B4-BE49-F238E27FC236}">
                <a16:creationId xmlns:a16="http://schemas.microsoft.com/office/drawing/2014/main" id="{EA9E28D6-DEC9-48CC-845B-BE4D9633264B}"/>
              </a:ext>
            </a:extLst>
          </p:cNvPr>
          <p:cNvSpPr/>
          <p:nvPr/>
        </p:nvSpPr>
        <p:spPr>
          <a:xfrm>
            <a:off x="3755974" y="4057267"/>
            <a:ext cx="540005" cy="1078339"/>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3" name="Rectangle 22">
            <a:extLst>
              <a:ext uri="{FF2B5EF4-FFF2-40B4-BE49-F238E27FC236}">
                <a16:creationId xmlns:a16="http://schemas.microsoft.com/office/drawing/2014/main" id="{F8832827-65EC-4F79-BE9B-A577A99BB53C}"/>
              </a:ext>
            </a:extLst>
          </p:cNvPr>
          <p:cNvSpPr/>
          <p:nvPr/>
        </p:nvSpPr>
        <p:spPr>
          <a:xfrm>
            <a:off x="4295980" y="4057267"/>
            <a:ext cx="540005" cy="108001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4" name="Rectangle 23">
            <a:extLst>
              <a:ext uri="{FF2B5EF4-FFF2-40B4-BE49-F238E27FC236}">
                <a16:creationId xmlns:a16="http://schemas.microsoft.com/office/drawing/2014/main" id="{19307161-7E54-41AE-8F12-4AB0A392A144}"/>
              </a:ext>
            </a:extLst>
          </p:cNvPr>
          <p:cNvSpPr/>
          <p:nvPr/>
        </p:nvSpPr>
        <p:spPr>
          <a:xfrm>
            <a:off x="4835986" y="4057267"/>
            <a:ext cx="540005" cy="1080011"/>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5" name="Rectangle 24">
            <a:extLst>
              <a:ext uri="{FF2B5EF4-FFF2-40B4-BE49-F238E27FC236}">
                <a16:creationId xmlns:a16="http://schemas.microsoft.com/office/drawing/2014/main" id="{5FA0559C-7A75-429C-93A0-AB1E2626E578}"/>
              </a:ext>
            </a:extLst>
          </p:cNvPr>
          <p:cNvSpPr/>
          <p:nvPr/>
        </p:nvSpPr>
        <p:spPr>
          <a:xfrm>
            <a:off x="5375992" y="4057267"/>
            <a:ext cx="540005" cy="108001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2" name="Text Placeholder 1">
            <a:extLst>
              <a:ext uri="{FF2B5EF4-FFF2-40B4-BE49-F238E27FC236}">
                <a16:creationId xmlns:a16="http://schemas.microsoft.com/office/drawing/2014/main" id="{26431075-0EBF-B289-E8E5-86AF36295DAA}"/>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776"/>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3248794"/>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8816"/>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Rectangle 10">
            <a:extLst>
              <a:ext uri="{FF2B5EF4-FFF2-40B4-BE49-F238E27FC236}">
                <a16:creationId xmlns:a16="http://schemas.microsoft.com/office/drawing/2014/main" id="{D5FB016F-3D15-4477-9C7C-671645113DD7}"/>
              </a:ext>
            </a:extLst>
          </p:cNvPr>
          <p:cNvSpPr/>
          <p:nvPr/>
        </p:nvSpPr>
        <p:spPr>
          <a:xfrm>
            <a:off x="3755974" y="2438785"/>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Super-scalar</a:t>
            </a:r>
            <a:br>
              <a:rPr lang="en-GB">
                <a:solidFill>
                  <a:srgbClr val="21292F"/>
                </a:solidFill>
              </a:rPr>
            </a:br>
            <a:r>
              <a:rPr lang="en-GB">
                <a:solidFill>
                  <a:srgbClr val="21292F"/>
                </a:solidFill>
              </a:rPr>
              <a:t>issue</a:t>
            </a:r>
          </a:p>
        </p:txBody>
      </p:sp>
      <p:sp>
        <p:nvSpPr>
          <p:cNvPr id="12" name="Rectangle 11">
            <a:extLst>
              <a:ext uri="{FF2B5EF4-FFF2-40B4-BE49-F238E27FC236}">
                <a16:creationId xmlns:a16="http://schemas.microsoft.com/office/drawing/2014/main" id="{3C24816D-6475-467D-A13B-AA44E37B8F49}"/>
              </a:ext>
            </a:extLst>
          </p:cNvPr>
          <p:cNvSpPr/>
          <p:nvPr/>
        </p:nvSpPr>
        <p:spPr>
          <a:xfrm>
            <a:off x="6276002" y="1628776"/>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Branch predictor</a:t>
            </a:r>
          </a:p>
        </p:txBody>
      </p:sp>
      <p:sp>
        <p:nvSpPr>
          <p:cNvPr id="17" name="Rectangle 16">
            <a:extLst>
              <a:ext uri="{FF2B5EF4-FFF2-40B4-BE49-F238E27FC236}">
                <a16:creationId xmlns:a16="http://schemas.microsoft.com/office/drawing/2014/main" id="{FFF5A912-4C73-4AB6-82FF-211382B8B054}"/>
              </a:ext>
            </a:extLst>
          </p:cNvPr>
          <p:cNvSpPr/>
          <p:nvPr/>
        </p:nvSpPr>
        <p:spPr>
          <a:xfrm>
            <a:off x="6276002" y="3248794"/>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execution</a:t>
            </a:r>
          </a:p>
        </p:txBody>
      </p:sp>
      <p:sp>
        <p:nvSpPr>
          <p:cNvPr id="18" name="Rectangle 17">
            <a:extLst>
              <a:ext uri="{FF2B5EF4-FFF2-40B4-BE49-F238E27FC236}">
                <a16:creationId xmlns:a16="http://schemas.microsoft.com/office/drawing/2014/main" id="{79BC0222-8B3F-4958-8F5C-D107A8F254A2}"/>
              </a:ext>
            </a:extLst>
          </p:cNvPr>
          <p:cNvSpPr/>
          <p:nvPr/>
        </p:nvSpPr>
        <p:spPr>
          <a:xfrm>
            <a:off x="6276002" y="2438785"/>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Out-of-order</a:t>
            </a:r>
            <a:br>
              <a:rPr lang="en-GB">
                <a:solidFill>
                  <a:srgbClr val="21292F"/>
                </a:solidFill>
              </a:rPr>
            </a:br>
            <a:r>
              <a:rPr lang="en-GB">
                <a:solidFill>
                  <a:srgbClr val="21292F"/>
                </a:solidFill>
              </a:rPr>
              <a:t>execution</a:t>
            </a:r>
          </a:p>
        </p:txBody>
      </p:sp>
      <p:sp>
        <p:nvSpPr>
          <p:cNvPr id="19" name="Rectangle 18">
            <a:extLst>
              <a:ext uri="{FF2B5EF4-FFF2-40B4-BE49-F238E27FC236}">
                <a16:creationId xmlns:a16="http://schemas.microsoft.com/office/drawing/2014/main" id="{C30A9AF0-E174-419E-9B82-2A758F0C436C}"/>
              </a:ext>
            </a:extLst>
          </p:cNvPr>
          <p:cNvSpPr/>
          <p:nvPr/>
        </p:nvSpPr>
        <p:spPr>
          <a:xfrm>
            <a:off x="6276002" y="4868812"/>
            <a:ext cx="2160024" cy="1080934"/>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Big caches</a:t>
            </a:r>
          </a:p>
        </p:txBody>
      </p:sp>
      <p:sp>
        <p:nvSpPr>
          <p:cNvPr id="21" name="Arrow: U-Turn 20">
            <a:extLst>
              <a:ext uri="{FF2B5EF4-FFF2-40B4-BE49-F238E27FC236}">
                <a16:creationId xmlns:a16="http://schemas.microsoft.com/office/drawing/2014/main" id="{C9955293-3BB0-4656-9BA1-0B379EF367FD}"/>
              </a:ext>
            </a:extLst>
          </p:cNvPr>
          <p:cNvSpPr/>
          <p:nvPr/>
        </p:nvSpPr>
        <p:spPr>
          <a:xfrm rot="16200000">
            <a:off x="3530972" y="4232108"/>
            <a:ext cx="990011" cy="720009"/>
          </a:xfrm>
          <a:prstGeom prst="uturnArrow">
            <a:avLst>
              <a:gd name="adj1" fmla="val 16842"/>
              <a:gd name="adj2" fmla="val 18496"/>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Tree>
    <p:extLst>
      <p:ext uri="{BB962C8B-B14F-4D97-AF65-F5344CB8AC3E}">
        <p14:creationId xmlns:p14="http://schemas.microsoft.com/office/powerpoint/2010/main" val="13615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1"/>
                                        </p:tgtEl>
                                        <p:attrNameLst>
                                          <p:attrName>fillcolor</p:attrName>
                                        </p:attrNameLst>
                                      </p:cBhvr>
                                      <p:to>
                                        <a:srgbClr val="B2B2B2"/>
                                      </p:to>
                                    </p:animClr>
                                    <p:set>
                                      <p:cBhvr>
                                        <p:cTn id="7" dur="500" fill="hold"/>
                                        <p:tgtEl>
                                          <p:spTgt spid="11"/>
                                        </p:tgtEl>
                                        <p:attrNameLst>
                                          <p:attrName>fill.type</p:attrName>
                                        </p:attrNameLst>
                                      </p:cBhvr>
                                      <p:to>
                                        <p:strVal val="solid"/>
                                      </p:to>
                                    </p:set>
                                    <p:set>
                                      <p:cBhvr>
                                        <p:cTn id="8" dur="500" fill="hold"/>
                                        <p:tgtEl>
                                          <p:spTgt spid="11"/>
                                        </p:tgtEl>
                                        <p:attrNameLst>
                                          <p:attrName>fill.on</p:attrName>
                                        </p:attrNameLst>
                                      </p:cBhvr>
                                      <p:to>
                                        <p:strVal val="true"/>
                                      </p:to>
                                    </p:set>
                                  </p:childTnLst>
                                </p:cTn>
                              </p:par>
                            </p:childTnLst>
                          </p:cTn>
                        </p:par>
                        <p:par>
                          <p:cTn id="9" fill="hold">
                            <p:stCondLst>
                              <p:cond delay="500"/>
                            </p:stCondLst>
                            <p:childTnLst>
                              <p:par>
                                <p:cTn id="10" presetID="1" presetClass="emph" presetSubtype="2" fill="hold" nodeType="afterEffect">
                                  <p:stCondLst>
                                    <p:cond delay="500"/>
                                  </p:stCondLst>
                                  <p:childTnLst>
                                    <p:animClr clrSpc="rgb" dir="cw">
                                      <p:cBhvr>
                                        <p:cTn id="11" dur="500" fill="hold"/>
                                        <p:tgtEl>
                                          <p:spTgt spid="18"/>
                                        </p:tgtEl>
                                        <p:attrNameLst>
                                          <p:attrName>fillcolor</p:attrName>
                                        </p:attrNameLst>
                                      </p:cBhvr>
                                      <p:to>
                                        <a:srgbClr val="B2B2B2"/>
                                      </p:to>
                                    </p:animClr>
                                    <p:set>
                                      <p:cBhvr>
                                        <p:cTn id="12" dur="500" fill="hold"/>
                                        <p:tgtEl>
                                          <p:spTgt spid="18"/>
                                        </p:tgtEl>
                                        <p:attrNameLst>
                                          <p:attrName>fill.type</p:attrName>
                                        </p:attrNameLst>
                                      </p:cBhvr>
                                      <p:to>
                                        <p:strVal val="solid"/>
                                      </p:to>
                                    </p:set>
                                    <p:set>
                                      <p:cBhvr>
                                        <p:cTn id="13" dur="500" fill="hold"/>
                                        <p:tgtEl>
                                          <p:spTgt spid="1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12"/>
                                        </p:tgtEl>
                                        <p:attrNameLst>
                                          <p:attrName>fillcolor</p:attrName>
                                        </p:attrNameLst>
                                      </p:cBhvr>
                                      <p:to>
                                        <a:srgbClr val="B2B2B2"/>
                                      </p:to>
                                    </p:animClr>
                                    <p:set>
                                      <p:cBhvr>
                                        <p:cTn id="18" dur="500" fill="hold"/>
                                        <p:tgtEl>
                                          <p:spTgt spid="12"/>
                                        </p:tgtEl>
                                        <p:attrNameLst>
                                          <p:attrName>fill.type</p:attrName>
                                        </p:attrNameLst>
                                      </p:cBhvr>
                                      <p:to>
                                        <p:strVal val="solid"/>
                                      </p:to>
                                    </p:set>
                                    <p:set>
                                      <p:cBhvr>
                                        <p:cTn id="19" dur="500" fill="hold"/>
                                        <p:tgtEl>
                                          <p:spTgt spid="12"/>
                                        </p:tgtEl>
                                        <p:attrNameLst>
                                          <p:attrName>fill.on</p:attrName>
                                        </p:attrNameLst>
                                      </p:cBhvr>
                                      <p:to>
                                        <p:strVal val="true"/>
                                      </p:to>
                                    </p:set>
                                  </p:childTnLst>
                                </p:cTn>
                              </p:par>
                            </p:childTnLst>
                          </p:cTn>
                        </p:par>
                        <p:par>
                          <p:cTn id="20" fill="hold">
                            <p:stCondLst>
                              <p:cond delay="500"/>
                            </p:stCondLst>
                            <p:childTnLst>
                              <p:par>
                                <p:cTn id="21" presetID="1" presetClass="emph" presetSubtype="2" fill="hold" nodeType="afterEffect">
                                  <p:stCondLst>
                                    <p:cond delay="500"/>
                                  </p:stCondLst>
                                  <p:childTnLst>
                                    <p:animClr clrSpc="rgb" dir="cw">
                                      <p:cBhvr>
                                        <p:cTn id="22" dur="500" fill="hold"/>
                                        <p:tgtEl>
                                          <p:spTgt spid="21"/>
                                        </p:tgtEl>
                                        <p:attrNameLst>
                                          <p:attrName>fillcolor</p:attrName>
                                        </p:attrNameLst>
                                      </p:cBhvr>
                                      <p:to>
                                        <a:srgbClr val="B2B2B2"/>
                                      </p:to>
                                    </p:animClr>
                                    <p:set>
                                      <p:cBhvr>
                                        <p:cTn id="23" dur="500" fill="hold"/>
                                        <p:tgtEl>
                                          <p:spTgt spid="21"/>
                                        </p:tgtEl>
                                        <p:attrNameLst>
                                          <p:attrName>fill.type</p:attrName>
                                        </p:attrNameLst>
                                      </p:cBhvr>
                                      <p:to>
                                        <p:strVal val="solid"/>
                                      </p:to>
                                    </p:set>
                                    <p:set>
                                      <p:cBhvr>
                                        <p:cTn id="24" dur="500" fill="hold"/>
                                        <p:tgtEl>
                                          <p:spTgt spid="21"/>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B2B2B2"/>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2" name="Text Placeholder 1">
            <a:extLst>
              <a:ext uri="{FF2B5EF4-FFF2-40B4-BE49-F238E27FC236}">
                <a16:creationId xmlns:a16="http://schemas.microsoft.com/office/drawing/2014/main" id="{86C6F7EC-FAAB-96B6-FC63-F8E55B089F36}"/>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5015988" y="2708070"/>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5015988" y="360808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5015988" y="4509206"/>
            <a:ext cx="540006" cy="71889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9" name="Rectangle 8">
            <a:extLst>
              <a:ext uri="{FF2B5EF4-FFF2-40B4-BE49-F238E27FC236}">
                <a16:creationId xmlns:a16="http://schemas.microsoft.com/office/drawing/2014/main" id="{9C58DD83-690A-4FF0-B65B-51CAFEA08ABE}"/>
              </a:ext>
            </a:extLst>
          </p:cNvPr>
          <p:cNvSpPr/>
          <p:nvPr/>
        </p:nvSpPr>
        <p:spPr>
          <a:xfrm>
            <a:off x="5015988" y="540810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Rectangle 10">
            <a:extLst>
              <a:ext uri="{FF2B5EF4-FFF2-40B4-BE49-F238E27FC236}">
                <a16:creationId xmlns:a16="http://schemas.microsoft.com/office/drawing/2014/main" id="{0577B3B1-3352-4E6A-A64D-D0604B0C96CB}"/>
              </a:ext>
            </a:extLst>
          </p:cNvPr>
          <p:cNvSpPr/>
          <p:nvPr/>
        </p:nvSpPr>
        <p:spPr>
          <a:xfrm>
            <a:off x="5555994" y="4508090"/>
            <a:ext cx="540006"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12" name="Rectangle 11">
            <a:extLst>
              <a:ext uri="{FF2B5EF4-FFF2-40B4-BE49-F238E27FC236}">
                <a16:creationId xmlns:a16="http://schemas.microsoft.com/office/drawing/2014/main" id="{DA74268F-6B01-4535-8841-BD2FA5ED9A6D}"/>
              </a:ext>
            </a:extLst>
          </p:cNvPr>
          <p:cNvSpPr/>
          <p:nvPr/>
        </p:nvSpPr>
        <p:spPr>
          <a:xfrm>
            <a:off x="6096000" y="4508090"/>
            <a:ext cx="540006" cy="72000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13" name="Rectangle 12">
            <a:extLst>
              <a:ext uri="{FF2B5EF4-FFF2-40B4-BE49-F238E27FC236}">
                <a16:creationId xmlns:a16="http://schemas.microsoft.com/office/drawing/2014/main" id="{F3822871-28C6-47F5-B902-F3182793B74E}"/>
              </a:ext>
            </a:extLst>
          </p:cNvPr>
          <p:cNvSpPr/>
          <p:nvPr/>
        </p:nvSpPr>
        <p:spPr>
          <a:xfrm>
            <a:off x="6636006" y="4508090"/>
            <a:ext cx="540006"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5" name="Flowchart: Manual Operation 4">
            <a:extLst>
              <a:ext uri="{FF2B5EF4-FFF2-40B4-BE49-F238E27FC236}">
                <a16:creationId xmlns:a16="http://schemas.microsoft.com/office/drawing/2014/main" id="{3DFD6304-9A0B-43D9-B00F-9E0E0C0BC198}"/>
              </a:ext>
            </a:extLst>
          </p:cNvPr>
          <p:cNvSpPr/>
          <p:nvPr/>
        </p:nvSpPr>
        <p:spPr>
          <a:xfrm>
            <a:off x="4256779" y="1718981"/>
            <a:ext cx="3690041" cy="809650"/>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Thread pool</a:t>
            </a:r>
            <a:br>
              <a:rPr lang="en-GB">
                <a:solidFill>
                  <a:srgbClr val="21292F"/>
                </a:solidFill>
              </a:rPr>
            </a:br>
            <a:r>
              <a:rPr lang="en-GB">
                <a:solidFill>
                  <a:srgbClr val="21292F"/>
                </a:solidFill>
              </a:rPr>
              <a:t>(10 threads)</a:t>
            </a:r>
          </a:p>
        </p:txBody>
      </p:sp>
      <p:sp>
        <p:nvSpPr>
          <p:cNvPr id="14" name="TextBox 13">
            <a:extLst>
              <a:ext uri="{FF2B5EF4-FFF2-40B4-BE49-F238E27FC236}">
                <a16:creationId xmlns:a16="http://schemas.microsoft.com/office/drawing/2014/main" id="{70103AA4-F70E-40D9-B1A1-1B50C0C07534}"/>
              </a:ext>
            </a:extLst>
          </p:cNvPr>
          <p:cNvSpPr txBox="1"/>
          <p:nvPr/>
        </p:nvSpPr>
        <p:spPr>
          <a:xfrm>
            <a:off x="7986021" y="3968084"/>
            <a:ext cx="2567417" cy="1551194"/>
          </a:xfrm>
          <a:prstGeom prst="rect">
            <a:avLst/>
          </a:prstGeom>
          <a:noFill/>
        </p:spPr>
        <p:txBody>
          <a:bodyPr wrap="square" lIns="0" tIns="0" rIns="0" bIns="0" rtlCol="0">
            <a:spAutoFit/>
          </a:bodyPr>
          <a:lstStyle/>
          <a:p>
            <a:pPr marL="0" indent="0" defTabSz="914400" rtl="0" eaLnBrk="1" latinLnBrk="0" hangingPunct="1">
              <a:lnSpc>
                <a:spcPct val="90000"/>
              </a:lnSpc>
              <a:spcBef>
                <a:spcPts val="0"/>
              </a:spcBef>
              <a:spcAft>
                <a:spcPts val="600"/>
              </a:spcAft>
              <a:buFont typeface="Arial" panose="020B0604020202020204" pitchFamily="34" charset="0"/>
              <a:buNone/>
            </a:pPr>
            <a:r>
              <a:rPr lang="en-GB" sz="2800">
                <a:solidFill>
                  <a:schemeClr val="accent3"/>
                </a:solidFill>
                <a:latin typeface="+mj-lt"/>
                <a:ea typeface="+mn-ea"/>
              </a:rPr>
              <a:t>Execute one instruction from each thread every 10 cycles</a:t>
            </a:r>
          </a:p>
        </p:txBody>
      </p:sp>
      <p:sp>
        <p:nvSpPr>
          <p:cNvPr id="15" name="TextBox 14">
            <a:extLst>
              <a:ext uri="{FF2B5EF4-FFF2-40B4-BE49-F238E27FC236}">
                <a16:creationId xmlns:a16="http://schemas.microsoft.com/office/drawing/2014/main" id="{18B67B77-CF33-4139-8750-A552A0C25623}"/>
              </a:ext>
            </a:extLst>
          </p:cNvPr>
          <p:cNvSpPr txBox="1"/>
          <p:nvPr/>
        </p:nvSpPr>
        <p:spPr>
          <a:xfrm rot="16200000">
            <a:off x="2729798" y="4659655"/>
            <a:ext cx="2495551"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3200">
                <a:solidFill>
                  <a:schemeClr val="accent3"/>
                </a:solidFill>
                <a:latin typeface="+mj-lt"/>
                <a:ea typeface="+mn-ea"/>
              </a:rPr>
              <a:t>10 cycles</a:t>
            </a:r>
          </a:p>
        </p:txBody>
      </p:sp>
      <p:sp>
        <p:nvSpPr>
          <p:cNvPr id="6" name="Left Brace 5">
            <a:extLst>
              <a:ext uri="{FF2B5EF4-FFF2-40B4-BE49-F238E27FC236}">
                <a16:creationId xmlns:a16="http://schemas.microsoft.com/office/drawing/2014/main" id="{EC4FA406-CEEC-413D-B6BC-FD31549F4C9D}"/>
              </a:ext>
            </a:extLst>
          </p:cNvPr>
          <p:cNvSpPr/>
          <p:nvPr/>
        </p:nvSpPr>
        <p:spPr>
          <a:xfrm>
            <a:off x="4565983" y="3607158"/>
            <a:ext cx="270003" cy="2495550"/>
          </a:xfrm>
          <a:prstGeom prst="lef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bg1">
                  <a:lumMod val="75000"/>
                </a:schemeClr>
              </a:solidFill>
            </a:endParaRPr>
          </a:p>
        </p:txBody>
      </p:sp>
    </p:spTree>
    <p:extLst>
      <p:ext uri="{BB962C8B-B14F-4D97-AF65-F5344CB8AC3E}">
        <p14:creationId xmlns:p14="http://schemas.microsoft.com/office/powerpoint/2010/main" val="15455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E65B-E653-162E-DE4B-E1643FF73BF5}"/>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C1D08641-E667-72CD-EF87-4473DAE77626}"/>
              </a:ext>
            </a:extLst>
          </p:cNvPr>
          <p:cNvSpPr>
            <a:spLocks noGrp="1"/>
          </p:cNvSpPr>
          <p:nvPr>
            <p:ph type="body" idx="1"/>
          </p:nvPr>
        </p:nvSpPr>
        <p:spPr/>
        <p:txBody>
          <a:bodyPr/>
          <a:lstStyle/>
          <a:p>
            <a:r>
              <a:rPr lang="en-US" dirty="0">
                <a:ea typeface="ＭＳ Ｐゴシック"/>
              </a:rPr>
              <a:t>Arm introduction</a:t>
            </a:r>
          </a:p>
          <a:p>
            <a:r>
              <a:rPr lang="en-US" dirty="0">
                <a:ea typeface="ＭＳ Ｐゴシック"/>
              </a:rPr>
              <a:t>Hardware</a:t>
            </a:r>
          </a:p>
          <a:p>
            <a:pPr lvl="1"/>
            <a:r>
              <a:rPr lang="en-US" dirty="0">
                <a:ea typeface="ＭＳ Ｐゴシック"/>
              </a:rPr>
              <a:t>"Recap" of CPU architecture</a:t>
            </a:r>
          </a:p>
          <a:p>
            <a:pPr lvl="1"/>
            <a:r>
              <a:rPr lang="en-US" dirty="0">
                <a:ea typeface="ＭＳ Ｐゴシック"/>
              </a:rPr>
              <a:t>GPU shader core architecture</a:t>
            </a:r>
          </a:p>
          <a:p>
            <a:pPr lvl="1"/>
            <a:r>
              <a:rPr lang="en-US" dirty="0">
                <a:ea typeface="ＭＳ Ｐゴシック"/>
              </a:rPr>
              <a:t>System architecture</a:t>
            </a:r>
          </a:p>
          <a:p>
            <a:r>
              <a:rPr lang="en-US" dirty="0">
                <a:ea typeface="ＭＳ Ｐゴシック"/>
              </a:rPr>
              <a:t>Software – Vulkan Compute</a:t>
            </a:r>
          </a:p>
        </p:txBody>
      </p:sp>
      <p:sp>
        <p:nvSpPr>
          <p:cNvPr id="4" name="Text Placeholder 3">
            <a:extLst>
              <a:ext uri="{FF2B5EF4-FFF2-40B4-BE49-F238E27FC236}">
                <a16:creationId xmlns:a16="http://schemas.microsoft.com/office/drawing/2014/main" id="{66A77521-F985-E1B7-FBED-172DD84E5E0A}"/>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395520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Flowchart: Manual Operation 15">
            <a:extLst>
              <a:ext uri="{FF2B5EF4-FFF2-40B4-BE49-F238E27FC236}">
                <a16:creationId xmlns:a16="http://schemas.microsoft.com/office/drawing/2014/main" id="{72D55FC6-048C-4C63-9A73-6CE1CEF582AF}"/>
              </a:ext>
            </a:extLst>
          </p:cNvPr>
          <p:cNvSpPr/>
          <p:nvPr/>
        </p:nvSpPr>
        <p:spPr>
          <a:xfrm>
            <a:off x="4256779" y="1718981"/>
            <a:ext cx="3690041" cy="810572"/>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Thread pool</a:t>
            </a:r>
            <a:br>
              <a:rPr lang="en-GB">
                <a:solidFill>
                  <a:srgbClr val="21292F"/>
                </a:solidFill>
              </a:rPr>
            </a:br>
            <a:r>
              <a:rPr lang="en-GB">
                <a:solidFill>
                  <a:srgbClr val="21292F"/>
                </a:solidFill>
              </a:rPr>
              <a:t>(10 threads)</a:t>
            </a:r>
          </a:p>
        </p:txBody>
      </p:sp>
      <p:sp>
        <p:nvSpPr>
          <p:cNvPr id="17" name="Flowchart: Manual Operation 16">
            <a:extLst>
              <a:ext uri="{FF2B5EF4-FFF2-40B4-BE49-F238E27FC236}">
                <a16:creationId xmlns:a16="http://schemas.microsoft.com/office/drawing/2014/main" id="{56D7C0F4-0245-44E3-9E17-E28AB10A4151}"/>
              </a:ext>
            </a:extLst>
          </p:cNvPr>
          <p:cNvSpPr/>
          <p:nvPr/>
        </p:nvSpPr>
        <p:spPr>
          <a:xfrm>
            <a:off x="4256781" y="1718981"/>
            <a:ext cx="3690041" cy="810572"/>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Massive thread pool</a:t>
            </a:r>
            <a:br>
              <a:rPr lang="en-GB">
                <a:solidFill>
                  <a:srgbClr val="21292F"/>
                </a:solidFill>
              </a:rPr>
            </a:br>
            <a:r>
              <a:rPr lang="en-GB">
                <a:solidFill>
                  <a:srgbClr val="21292F"/>
                </a:solidFill>
              </a:rPr>
              <a:t>(1000 threads)</a:t>
            </a:r>
          </a:p>
        </p:txBody>
      </p:sp>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6" name="Text Placeholder 5">
            <a:extLst>
              <a:ext uri="{FF2B5EF4-FFF2-40B4-BE49-F238E27FC236}">
                <a16:creationId xmlns:a16="http://schemas.microsoft.com/office/drawing/2014/main" id="{F39CEE98-6331-7BC9-528B-2636B7D6FBCA}"/>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5015988" y="2708992"/>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5015988" y="3609002"/>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5015988" y="4510128"/>
            <a:ext cx="540006" cy="71889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9" name="Rectangle 8">
            <a:extLst>
              <a:ext uri="{FF2B5EF4-FFF2-40B4-BE49-F238E27FC236}">
                <a16:creationId xmlns:a16="http://schemas.microsoft.com/office/drawing/2014/main" id="{9C58DD83-690A-4FF0-B65B-51CAFEA08ABE}"/>
              </a:ext>
            </a:extLst>
          </p:cNvPr>
          <p:cNvSpPr/>
          <p:nvPr/>
        </p:nvSpPr>
        <p:spPr>
          <a:xfrm>
            <a:off x="5015988" y="5409022"/>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Rectangle 10">
            <a:extLst>
              <a:ext uri="{FF2B5EF4-FFF2-40B4-BE49-F238E27FC236}">
                <a16:creationId xmlns:a16="http://schemas.microsoft.com/office/drawing/2014/main" id="{0577B3B1-3352-4E6A-A64D-D0604B0C96CB}"/>
              </a:ext>
            </a:extLst>
          </p:cNvPr>
          <p:cNvSpPr/>
          <p:nvPr/>
        </p:nvSpPr>
        <p:spPr>
          <a:xfrm>
            <a:off x="5555994" y="4509012"/>
            <a:ext cx="540006"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12" name="Rectangle 11">
            <a:extLst>
              <a:ext uri="{FF2B5EF4-FFF2-40B4-BE49-F238E27FC236}">
                <a16:creationId xmlns:a16="http://schemas.microsoft.com/office/drawing/2014/main" id="{DA74268F-6B01-4535-8841-BD2FA5ED9A6D}"/>
              </a:ext>
            </a:extLst>
          </p:cNvPr>
          <p:cNvSpPr/>
          <p:nvPr/>
        </p:nvSpPr>
        <p:spPr>
          <a:xfrm>
            <a:off x="6096000" y="4509012"/>
            <a:ext cx="540006" cy="72000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13" name="Rectangle 12">
            <a:extLst>
              <a:ext uri="{FF2B5EF4-FFF2-40B4-BE49-F238E27FC236}">
                <a16:creationId xmlns:a16="http://schemas.microsoft.com/office/drawing/2014/main" id="{F3822871-28C6-47F5-B902-F3182793B74E}"/>
              </a:ext>
            </a:extLst>
          </p:cNvPr>
          <p:cNvSpPr/>
          <p:nvPr/>
        </p:nvSpPr>
        <p:spPr>
          <a:xfrm>
            <a:off x="6636006" y="4509012"/>
            <a:ext cx="540006"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10" name="TextBox 9">
            <a:extLst>
              <a:ext uri="{FF2B5EF4-FFF2-40B4-BE49-F238E27FC236}">
                <a16:creationId xmlns:a16="http://schemas.microsoft.com/office/drawing/2014/main" id="{A3C42096-B996-4A87-4161-73CE5E546B43}"/>
              </a:ext>
            </a:extLst>
          </p:cNvPr>
          <p:cNvSpPr txBox="1"/>
          <p:nvPr/>
        </p:nvSpPr>
        <p:spPr>
          <a:xfrm>
            <a:off x="7986021" y="3969006"/>
            <a:ext cx="2567417" cy="1551194"/>
          </a:xfrm>
          <a:prstGeom prst="rect">
            <a:avLst/>
          </a:prstGeom>
          <a:noFill/>
        </p:spPr>
        <p:txBody>
          <a:bodyPr wrap="square" lIns="0" tIns="0" rIns="0" bIns="0" rtlCol="0">
            <a:spAutoFit/>
          </a:bodyPr>
          <a:lstStyle/>
          <a:p>
            <a:pPr marL="0" indent="0" defTabSz="914400" rtl="0" eaLnBrk="1" latinLnBrk="0" hangingPunct="1">
              <a:lnSpc>
                <a:spcPct val="90000"/>
              </a:lnSpc>
              <a:spcBef>
                <a:spcPts val="0"/>
              </a:spcBef>
              <a:spcAft>
                <a:spcPts val="600"/>
              </a:spcAft>
              <a:buFont typeface="Arial" panose="020B0604020202020204" pitchFamily="34" charset="0"/>
              <a:buNone/>
            </a:pPr>
            <a:r>
              <a:rPr lang="en-GB" sz="2800">
                <a:solidFill>
                  <a:schemeClr val="accent3"/>
                </a:solidFill>
                <a:latin typeface="+mj-lt"/>
                <a:ea typeface="+mn-ea"/>
              </a:rPr>
              <a:t>Execute one instruction from </a:t>
            </a:r>
            <a:br>
              <a:rPr lang="en-GB" sz="2800">
                <a:solidFill>
                  <a:schemeClr val="accent3"/>
                </a:solidFill>
                <a:latin typeface="+mj-lt"/>
                <a:ea typeface="+mn-ea"/>
              </a:rPr>
            </a:br>
            <a:r>
              <a:rPr lang="en-GB" sz="2800">
                <a:solidFill>
                  <a:schemeClr val="accent3"/>
                </a:solidFill>
                <a:latin typeface="+mj-lt"/>
                <a:ea typeface="+mn-ea"/>
              </a:rPr>
              <a:t>any thread </a:t>
            </a:r>
            <a:br>
              <a:rPr lang="en-GB" sz="2800">
                <a:solidFill>
                  <a:schemeClr val="accent3"/>
                </a:solidFill>
                <a:latin typeface="+mj-lt"/>
                <a:ea typeface="+mn-ea"/>
              </a:rPr>
            </a:br>
            <a:r>
              <a:rPr lang="en-GB" sz="2800">
                <a:solidFill>
                  <a:schemeClr val="accent3"/>
                </a:solidFill>
                <a:latin typeface="+mj-lt"/>
                <a:ea typeface="+mn-ea"/>
              </a:rPr>
              <a:t>every 10 cycles</a:t>
            </a:r>
          </a:p>
        </p:txBody>
      </p:sp>
    </p:spTree>
    <p:extLst>
      <p:ext uri="{BB962C8B-B14F-4D97-AF65-F5344CB8AC3E}">
        <p14:creationId xmlns:p14="http://schemas.microsoft.com/office/powerpoint/2010/main" val="18753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7E0A02-CDFE-413D-A578-4660C1DD6990}"/>
              </a:ext>
            </a:extLst>
          </p:cNvPr>
          <p:cNvSpPr/>
          <p:nvPr/>
        </p:nvSpPr>
        <p:spPr>
          <a:xfrm>
            <a:off x="6276002" y="4057267"/>
            <a:ext cx="2160024" cy="720008"/>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data fetch</a:t>
            </a:r>
          </a:p>
        </p:txBody>
      </p:sp>
      <p:sp>
        <p:nvSpPr>
          <p:cNvPr id="22" name="Rectangle 21">
            <a:extLst>
              <a:ext uri="{FF2B5EF4-FFF2-40B4-BE49-F238E27FC236}">
                <a16:creationId xmlns:a16="http://schemas.microsoft.com/office/drawing/2014/main" id="{EA9E28D6-DEC9-48CC-845B-BE4D9633264B}"/>
              </a:ext>
            </a:extLst>
          </p:cNvPr>
          <p:cNvSpPr/>
          <p:nvPr/>
        </p:nvSpPr>
        <p:spPr>
          <a:xfrm>
            <a:off x="3755974" y="4057267"/>
            <a:ext cx="540005" cy="1078339"/>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3" name="Rectangle 22">
            <a:extLst>
              <a:ext uri="{FF2B5EF4-FFF2-40B4-BE49-F238E27FC236}">
                <a16:creationId xmlns:a16="http://schemas.microsoft.com/office/drawing/2014/main" id="{F8832827-65EC-4F79-BE9B-A577A99BB53C}"/>
              </a:ext>
            </a:extLst>
          </p:cNvPr>
          <p:cNvSpPr/>
          <p:nvPr/>
        </p:nvSpPr>
        <p:spPr>
          <a:xfrm>
            <a:off x="4295980" y="4057267"/>
            <a:ext cx="540005" cy="108001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4" name="Rectangle 23">
            <a:extLst>
              <a:ext uri="{FF2B5EF4-FFF2-40B4-BE49-F238E27FC236}">
                <a16:creationId xmlns:a16="http://schemas.microsoft.com/office/drawing/2014/main" id="{19307161-7E54-41AE-8F12-4AB0A392A144}"/>
              </a:ext>
            </a:extLst>
          </p:cNvPr>
          <p:cNvSpPr/>
          <p:nvPr/>
        </p:nvSpPr>
        <p:spPr>
          <a:xfrm>
            <a:off x="4835986" y="4057267"/>
            <a:ext cx="540005" cy="1080011"/>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25" name="Rectangle 24">
            <a:extLst>
              <a:ext uri="{FF2B5EF4-FFF2-40B4-BE49-F238E27FC236}">
                <a16:creationId xmlns:a16="http://schemas.microsoft.com/office/drawing/2014/main" id="{5FA0559C-7A75-429C-93A0-AB1E2626E578}"/>
              </a:ext>
            </a:extLst>
          </p:cNvPr>
          <p:cNvSpPr/>
          <p:nvPr/>
        </p:nvSpPr>
        <p:spPr>
          <a:xfrm>
            <a:off x="5375992" y="4057267"/>
            <a:ext cx="540005" cy="108001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a:solidFill>
                  <a:srgbClr val="21292F"/>
                </a:solidFill>
              </a:rPr>
              <a:t>ALU</a:t>
            </a:r>
          </a:p>
        </p:txBody>
      </p:sp>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2" name="Text Placeholder 1">
            <a:extLst>
              <a:ext uri="{FF2B5EF4-FFF2-40B4-BE49-F238E27FC236}">
                <a16:creationId xmlns:a16="http://schemas.microsoft.com/office/drawing/2014/main" id="{8D86658B-CDE3-C699-14BC-58B6DEDC6132}"/>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776"/>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3248794"/>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8816"/>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Rectangle 10">
            <a:extLst>
              <a:ext uri="{FF2B5EF4-FFF2-40B4-BE49-F238E27FC236}">
                <a16:creationId xmlns:a16="http://schemas.microsoft.com/office/drawing/2014/main" id="{D5FB016F-3D15-4477-9C7C-671645113DD7}"/>
              </a:ext>
            </a:extLst>
          </p:cNvPr>
          <p:cNvSpPr/>
          <p:nvPr/>
        </p:nvSpPr>
        <p:spPr>
          <a:xfrm>
            <a:off x="3755974" y="2438785"/>
            <a:ext cx="2160024" cy="720008"/>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Super-scalar</a:t>
            </a:r>
            <a:br>
              <a:rPr lang="en-GB">
                <a:solidFill>
                  <a:srgbClr val="21292F"/>
                </a:solidFill>
              </a:rPr>
            </a:br>
            <a:r>
              <a:rPr lang="en-GB">
                <a:solidFill>
                  <a:srgbClr val="21292F"/>
                </a:solidFill>
              </a:rPr>
              <a:t>issue</a:t>
            </a:r>
          </a:p>
        </p:txBody>
      </p:sp>
      <p:sp>
        <p:nvSpPr>
          <p:cNvPr id="12" name="Rectangle 11">
            <a:extLst>
              <a:ext uri="{FF2B5EF4-FFF2-40B4-BE49-F238E27FC236}">
                <a16:creationId xmlns:a16="http://schemas.microsoft.com/office/drawing/2014/main" id="{3C24816D-6475-467D-A13B-AA44E37B8F49}"/>
              </a:ext>
            </a:extLst>
          </p:cNvPr>
          <p:cNvSpPr/>
          <p:nvPr/>
        </p:nvSpPr>
        <p:spPr>
          <a:xfrm>
            <a:off x="6276002" y="1628776"/>
            <a:ext cx="2160024" cy="720008"/>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Branch predictor</a:t>
            </a:r>
          </a:p>
        </p:txBody>
      </p:sp>
      <p:sp>
        <p:nvSpPr>
          <p:cNvPr id="17" name="Rectangle 16">
            <a:extLst>
              <a:ext uri="{FF2B5EF4-FFF2-40B4-BE49-F238E27FC236}">
                <a16:creationId xmlns:a16="http://schemas.microsoft.com/office/drawing/2014/main" id="{FFF5A912-4C73-4AB6-82FF-211382B8B054}"/>
              </a:ext>
            </a:extLst>
          </p:cNvPr>
          <p:cNvSpPr/>
          <p:nvPr/>
        </p:nvSpPr>
        <p:spPr>
          <a:xfrm>
            <a:off x="6276002" y="3248794"/>
            <a:ext cx="2160024" cy="720008"/>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Speculative</a:t>
            </a:r>
            <a:br>
              <a:rPr lang="en-GB">
                <a:solidFill>
                  <a:srgbClr val="21292F"/>
                </a:solidFill>
              </a:rPr>
            </a:br>
            <a:r>
              <a:rPr lang="en-GB">
                <a:solidFill>
                  <a:srgbClr val="21292F"/>
                </a:solidFill>
              </a:rPr>
              <a:t>execution</a:t>
            </a:r>
          </a:p>
        </p:txBody>
      </p:sp>
      <p:sp>
        <p:nvSpPr>
          <p:cNvPr id="18" name="Rectangle 17">
            <a:extLst>
              <a:ext uri="{FF2B5EF4-FFF2-40B4-BE49-F238E27FC236}">
                <a16:creationId xmlns:a16="http://schemas.microsoft.com/office/drawing/2014/main" id="{79BC0222-8B3F-4958-8F5C-D107A8F254A2}"/>
              </a:ext>
            </a:extLst>
          </p:cNvPr>
          <p:cNvSpPr/>
          <p:nvPr/>
        </p:nvSpPr>
        <p:spPr>
          <a:xfrm>
            <a:off x="6276002" y="2438785"/>
            <a:ext cx="2160024" cy="720008"/>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Out-of-order</a:t>
            </a:r>
            <a:br>
              <a:rPr lang="en-GB">
                <a:solidFill>
                  <a:srgbClr val="21292F"/>
                </a:solidFill>
              </a:rPr>
            </a:br>
            <a:r>
              <a:rPr lang="en-GB">
                <a:solidFill>
                  <a:srgbClr val="21292F"/>
                </a:solidFill>
              </a:rPr>
              <a:t>execution</a:t>
            </a:r>
          </a:p>
        </p:txBody>
      </p:sp>
      <p:sp>
        <p:nvSpPr>
          <p:cNvPr id="19" name="Rectangle 18">
            <a:extLst>
              <a:ext uri="{FF2B5EF4-FFF2-40B4-BE49-F238E27FC236}">
                <a16:creationId xmlns:a16="http://schemas.microsoft.com/office/drawing/2014/main" id="{C30A9AF0-E174-419E-9B82-2A758F0C436C}"/>
              </a:ext>
            </a:extLst>
          </p:cNvPr>
          <p:cNvSpPr/>
          <p:nvPr/>
        </p:nvSpPr>
        <p:spPr>
          <a:xfrm>
            <a:off x="6276002" y="4868812"/>
            <a:ext cx="2160024" cy="1080934"/>
          </a:xfrm>
          <a:prstGeom prst="rect">
            <a:avLst/>
          </a:prstGeom>
          <a:solidFill>
            <a:srgbClr val="B2B2B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Big caches</a:t>
            </a:r>
          </a:p>
        </p:txBody>
      </p:sp>
      <p:sp>
        <p:nvSpPr>
          <p:cNvPr id="21" name="Arrow: U-Turn 20">
            <a:extLst>
              <a:ext uri="{FF2B5EF4-FFF2-40B4-BE49-F238E27FC236}">
                <a16:creationId xmlns:a16="http://schemas.microsoft.com/office/drawing/2014/main" id="{C9955293-3BB0-4656-9BA1-0B379EF367FD}"/>
              </a:ext>
            </a:extLst>
          </p:cNvPr>
          <p:cNvSpPr/>
          <p:nvPr/>
        </p:nvSpPr>
        <p:spPr>
          <a:xfrm rot="16200000">
            <a:off x="3530972" y="4232108"/>
            <a:ext cx="990011" cy="720009"/>
          </a:xfrm>
          <a:prstGeom prst="uturnArrow">
            <a:avLst>
              <a:gd name="adj1" fmla="val 16842"/>
              <a:gd name="adj2" fmla="val 18496"/>
              <a:gd name="adj3" fmla="val 25000"/>
              <a:gd name="adj4" fmla="val 43750"/>
              <a:gd name="adj5" fmla="val 100000"/>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Tree>
    <p:extLst>
      <p:ext uri="{BB962C8B-B14F-4D97-AF65-F5344CB8AC3E}">
        <p14:creationId xmlns:p14="http://schemas.microsoft.com/office/powerpoint/2010/main" val="481528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4" name="Text Placeholder 3">
            <a:extLst>
              <a:ext uri="{FF2B5EF4-FFF2-40B4-BE49-F238E27FC236}">
                <a16:creationId xmlns:a16="http://schemas.microsoft.com/office/drawing/2014/main" id="{0C3CA3DF-CBB0-8986-BE4F-C34F2068D864}"/>
              </a:ext>
            </a:extLst>
          </p:cNvPr>
          <p:cNvSpPr>
            <a:spLocks noGrp="1"/>
          </p:cNvSpPr>
          <p:nvPr>
            <p:ph type="body" idx="1"/>
          </p:nvPr>
        </p:nvSpPr>
        <p:spPr/>
        <p:txBody>
          <a:bodyPr/>
          <a:lstStyle/>
          <a:p>
            <a:endParaRPr lang="en-US"/>
          </a:p>
        </p:txBody>
      </p:sp>
      <p:sp>
        <p:nvSpPr>
          <p:cNvPr id="2" name="Rectangle 1">
            <a:extLst>
              <a:ext uri="{FF2B5EF4-FFF2-40B4-BE49-F238E27FC236}">
                <a16:creationId xmlns:a16="http://schemas.microsoft.com/office/drawing/2014/main" id="{01353543-D7C0-4859-A3CD-F2BF337F01EF}"/>
              </a:ext>
            </a:extLst>
          </p:cNvPr>
          <p:cNvSpPr/>
          <p:nvPr/>
        </p:nvSpPr>
        <p:spPr>
          <a:xfrm>
            <a:off x="4295980" y="2835302"/>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T0.A0</a:t>
            </a:r>
          </a:p>
        </p:txBody>
      </p:sp>
      <p:sp>
        <p:nvSpPr>
          <p:cNvPr id="21" name="Rectangle 20">
            <a:extLst>
              <a:ext uri="{FF2B5EF4-FFF2-40B4-BE49-F238E27FC236}">
                <a16:creationId xmlns:a16="http://schemas.microsoft.com/office/drawing/2014/main" id="{9BE460A0-CF8A-40D8-A3F5-DF2FEB34BB91}"/>
              </a:ext>
            </a:extLst>
          </p:cNvPr>
          <p:cNvSpPr/>
          <p:nvPr/>
        </p:nvSpPr>
        <p:spPr>
          <a:xfrm>
            <a:off x="8616028" y="2835302"/>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T3.A0</a:t>
            </a:r>
          </a:p>
        </p:txBody>
      </p:sp>
      <p:sp>
        <p:nvSpPr>
          <p:cNvPr id="22" name="Rectangle 21">
            <a:extLst>
              <a:ext uri="{FF2B5EF4-FFF2-40B4-BE49-F238E27FC236}">
                <a16:creationId xmlns:a16="http://schemas.microsoft.com/office/drawing/2014/main" id="{94486F95-0E4A-4AD2-9C81-853B03669F2A}"/>
              </a:ext>
            </a:extLst>
          </p:cNvPr>
          <p:cNvSpPr/>
          <p:nvPr/>
        </p:nvSpPr>
        <p:spPr>
          <a:xfrm>
            <a:off x="5735996" y="2835302"/>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T1.A0</a:t>
            </a:r>
          </a:p>
        </p:txBody>
      </p:sp>
      <p:sp>
        <p:nvSpPr>
          <p:cNvPr id="23" name="Rectangle 22">
            <a:extLst>
              <a:ext uri="{FF2B5EF4-FFF2-40B4-BE49-F238E27FC236}">
                <a16:creationId xmlns:a16="http://schemas.microsoft.com/office/drawing/2014/main" id="{262A9439-2608-4C18-A3D2-4275B45C3E8D}"/>
              </a:ext>
            </a:extLst>
          </p:cNvPr>
          <p:cNvSpPr/>
          <p:nvPr/>
        </p:nvSpPr>
        <p:spPr>
          <a:xfrm>
            <a:off x="7176012" y="2835302"/>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T2.A0</a:t>
            </a:r>
          </a:p>
        </p:txBody>
      </p:sp>
      <p:sp>
        <p:nvSpPr>
          <p:cNvPr id="24" name="Rectangle 23">
            <a:extLst>
              <a:ext uri="{FF2B5EF4-FFF2-40B4-BE49-F238E27FC236}">
                <a16:creationId xmlns:a16="http://schemas.microsoft.com/office/drawing/2014/main" id="{D89BAB5E-74A0-4670-AF82-F1136021121F}"/>
              </a:ext>
            </a:extLst>
          </p:cNvPr>
          <p:cNvSpPr/>
          <p:nvPr/>
        </p:nvSpPr>
        <p:spPr>
          <a:xfrm>
            <a:off x="4295980" y="4005315"/>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T0.B0</a:t>
            </a:r>
          </a:p>
        </p:txBody>
      </p:sp>
      <p:sp>
        <p:nvSpPr>
          <p:cNvPr id="25" name="Rectangle 24">
            <a:extLst>
              <a:ext uri="{FF2B5EF4-FFF2-40B4-BE49-F238E27FC236}">
                <a16:creationId xmlns:a16="http://schemas.microsoft.com/office/drawing/2014/main" id="{A6DB91E1-1C25-46A1-91EF-EBCBC44016B2}"/>
              </a:ext>
            </a:extLst>
          </p:cNvPr>
          <p:cNvSpPr/>
          <p:nvPr/>
        </p:nvSpPr>
        <p:spPr>
          <a:xfrm>
            <a:off x="8616028" y="4005315"/>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T3.B0</a:t>
            </a:r>
          </a:p>
        </p:txBody>
      </p:sp>
      <p:sp>
        <p:nvSpPr>
          <p:cNvPr id="26" name="Rectangle 25">
            <a:extLst>
              <a:ext uri="{FF2B5EF4-FFF2-40B4-BE49-F238E27FC236}">
                <a16:creationId xmlns:a16="http://schemas.microsoft.com/office/drawing/2014/main" id="{8FDE6583-109A-4289-8ADC-FC9A695288B4}"/>
              </a:ext>
            </a:extLst>
          </p:cNvPr>
          <p:cNvSpPr/>
          <p:nvPr/>
        </p:nvSpPr>
        <p:spPr>
          <a:xfrm>
            <a:off x="5735996" y="4005315"/>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T1.B0</a:t>
            </a:r>
          </a:p>
        </p:txBody>
      </p:sp>
      <p:sp>
        <p:nvSpPr>
          <p:cNvPr id="27" name="Rectangle 26">
            <a:extLst>
              <a:ext uri="{FF2B5EF4-FFF2-40B4-BE49-F238E27FC236}">
                <a16:creationId xmlns:a16="http://schemas.microsoft.com/office/drawing/2014/main" id="{328946E3-FECA-4002-BFA4-D5054842856C}"/>
              </a:ext>
            </a:extLst>
          </p:cNvPr>
          <p:cNvSpPr/>
          <p:nvPr/>
        </p:nvSpPr>
        <p:spPr>
          <a:xfrm>
            <a:off x="7176012" y="4005315"/>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T2.B0</a:t>
            </a:r>
          </a:p>
        </p:txBody>
      </p:sp>
      <p:sp>
        <p:nvSpPr>
          <p:cNvPr id="36" name="Rectangle 35">
            <a:extLst>
              <a:ext uri="{FF2B5EF4-FFF2-40B4-BE49-F238E27FC236}">
                <a16:creationId xmlns:a16="http://schemas.microsoft.com/office/drawing/2014/main" id="{69673C0E-34FC-4637-8771-A2EAADE0FC33}"/>
              </a:ext>
            </a:extLst>
          </p:cNvPr>
          <p:cNvSpPr/>
          <p:nvPr/>
        </p:nvSpPr>
        <p:spPr>
          <a:xfrm>
            <a:off x="4295980" y="5176250"/>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T0.(A0 + B0)</a:t>
            </a:r>
          </a:p>
        </p:txBody>
      </p:sp>
      <p:sp>
        <p:nvSpPr>
          <p:cNvPr id="37" name="Rectangle 36">
            <a:extLst>
              <a:ext uri="{FF2B5EF4-FFF2-40B4-BE49-F238E27FC236}">
                <a16:creationId xmlns:a16="http://schemas.microsoft.com/office/drawing/2014/main" id="{22A40C4A-D418-4510-A303-E61D95072A00}"/>
              </a:ext>
            </a:extLst>
          </p:cNvPr>
          <p:cNvSpPr/>
          <p:nvPr/>
        </p:nvSpPr>
        <p:spPr>
          <a:xfrm>
            <a:off x="8616028" y="5176250"/>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T3.(A0 + B0)</a:t>
            </a:r>
          </a:p>
        </p:txBody>
      </p:sp>
      <p:sp>
        <p:nvSpPr>
          <p:cNvPr id="38" name="Rectangle 37">
            <a:extLst>
              <a:ext uri="{FF2B5EF4-FFF2-40B4-BE49-F238E27FC236}">
                <a16:creationId xmlns:a16="http://schemas.microsoft.com/office/drawing/2014/main" id="{5467EB38-1730-4655-B04A-3AA2E953DB6B}"/>
              </a:ext>
            </a:extLst>
          </p:cNvPr>
          <p:cNvSpPr/>
          <p:nvPr/>
        </p:nvSpPr>
        <p:spPr>
          <a:xfrm>
            <a:off x="5735996" y="5176250"/>
            <a:ext cx="1440016"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a:solidFill>
                  <a:srgbClr val="21292F"/>
                </a:solidFill>
              </a:rPr>
              <a:t>T1.(A0 + B0)</a:t>
            </a:r>
          </a:p>
        </p:txBody>
      </p:sp>
      <p:sp>
        <p:nvSpPr>
          <p:cNvPr id="39" name="Rectangle 38">
            <a:extLst>
              <a:ext uri="{FF2B5EF4-FFF2-40B4-BE49-F238E27FC236}">
                <a16:creationId xmlns:a16="http://schemas.microsoft.com/office/drawing/2014/main" id="{878EE80D-181F-468B-9D0A-54045395AE3A}"/>
              </a:ext>
            </a:extLst>
          </p:cNvPr>
          <p:cNvSpPr/>
          <p:nvPr/>
        </p:nvSpPr>
        <p:spPr>
          <a:xfrm>
            <a:off x="7176012" y="5176250"/>
            <a:ext cx="1440016"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T2.(A0 + B0)</a:t>
            </a:r>
          </a:p>
        </p:txBody>
      </p:sp>
      <p:sp>
        <p:nvSpPr>
          <p:cNvPr id="41" name="Rectangle 40">
            <a:extLst>
              <a:ext uri="{FF2B5EF4-FFF2-40B4-BE49-F238E27FC236}">
                <a16:creationId xmlns:a16="http://schemas.microsoft.com/office/drawing/2014/main" id="{70A06B1E-2181-4A98-90DB-73B59FA1D760}"/>
              </a:ext>
            </a:extLst>
          </p:cNvPr>
          <p:cNvSpPr/>
          <p:nvPr/>
        </p:nvSpPr>
        <p:spPr>
          <a:xfrm>
            <a:off x="6456004" y="3375308"/>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75000"/>
                  </a:schemeClr>
                </a:solidFill>
                <a:latin typeface="Consolas" panose="020B0609020204030204" pitchFamily="49" charset="0"/>
              </a:rPr>
              <a:t>+</a:t>
            </a:r>
          </a:p>
        </p:txBody>
      </p:sp>
      <p:sp>
        <p:nvSpPr>
          <p:cNvPr id="42" name="Rectangle 41">
            <a:extLst>
              <a:ext uri="{FF2B5EF4-FFF2-40B4-BE49-F238E27FC236}">
                <a16:creationId xmlns:a16="http://schemas.microsoft.com/office/drawing/2014/main" id="{A6E9A79A-C3A2-49C3-8384-8FED025DDB99}"/>
              </a:ext>
            </a:extLst>
          </p:cNvPr>
          <p:cNvSpPr/>
          <p:nvPr/>
        </p:nvSpPr>
        <p:spPr>
          <a:xfrm>
            <a:off x="6456004" y="4545321"/>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bg1">
                    <a:lumMod val="75000"/>
                  </a:schemeClr>
                </a:solidFill>
                <a:latin typeface="Consolas" panose="020B0609020204030204" pitchFamily="49" charset="0"/>
              </a:rPr>
              <a:t>=</a:t>
            </a:r>
          </a:p>
        </p:txBody>
      </p:sp>
      <p:sp>
        <p:nvSpPr>
          <p:cNvPr id="44" name="Rectangle 43">
            <a:extLst>
              <a:ext uri="{FF2B5EF4-FFF2-40B4-BE49-F238E27FC236}">
                <a16:creationId xmlns:a16="http://schemas.microsoft.com/office/drawing/2014/main" id="{F33ACBD6-D6B2-45B3-8F8E-DE00F8F7175A}"/>
              </a:ext>
            </a:extLst>
          </p:cNvPr>
          <p:cNvSpPr/>
          <p:nvPr/>
        </p:nvSpPr>
        <p:spPr>
          <a:xfrm>
            <a:off x="4295980" y="2835302"/>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46" name="Rectangle 45">
            <a:extLst>
              <a:ext uri="{FF2B5EF4-FFF2-40B4-BE49-F238E27FC236}">
                <a16:creationId xmlns:a16="http://schemas.microsoft.com/office/drawing/2014/main" id="{D1CAEA67-2BB6-4FAC-9873-248F8DC4649B}"/>
              </a:ext>
            </a:extLst>
          </p:cNvPr>
          <p:cNvSpPr/>
          <p:nvPr/>
        </p:nvSpPr>
        <p:spPr>
          <a:xfrm>
            <a:off x="4295980" y="1665288"/>
            <a:ext cx="1440016" cy="6300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47" name="Rectangle 46">
            <a:extLst>
              <a:ext uri="{FF2B5EF4-FFF2-40B4-BE49-F238E27FC236}">
                <a16:creationId xmlns:a16="http://schemas.microsoft.com/office/drawing/2014/main" id="{36ADC30E-698F-46CF-98A2-5CDB5320C9A5}"/>
              </a:ext>
            </a:extLst>
          </p:cNvPr>
          <p:cNvSpPr/>
          <p:nvPr/>
        </p:nvSpPr>
        <p:spPr>
          <a:xfrm>
            <a:off x="4295980" y="4005315"/>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48" name="Rectangle 47">
            <a:extLst>
              <a:ext uri="{FF2B5EF4-FFF2-40B4-BE49-F238E27FC236}">
                <a16:creationId xmlns:a16="http://schemas.microsoft.com/office/drawing/2014/main" id="{4A42E4CD-FD55-4A81-971C-740FCEF466CA}"/>
              </a:ext>
            </a:extLst>
          </p:cNvPr>
          <p:cNvSpPr/>
          <p:nvPr/>
        </p:nvSpPr>
        <p:spPr>
          <a:xfrm>
            <a:off x="4295980" y="5175328"/>
            <a:ext cx="1440016"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1292F"/>
              </a:solidFill>
            </a:endParaRPr>
          </a:p>
        </p:txBody>
      </p:sp>
      <p:sp>
        <p:nvSpPr>
          <p:cNvPr id="29" name="Rectangle 28">
            <a:extLst>
              <a:ext uri="{FF2B5EF4-FFF2-40B4-BE49-F238E27FC236}">
                <a16:creationId xmlns:a16="http://schemas.microsoft.com/office/drawing/2014/main" id="{643C7DBB-9FF8-45AE-B6BF-8354A89865BC}"/>
              </a:ext>
            </a:extLst>
          </p:cNvPr>
          <p:cNvSpPr/>
          <p:nvPr/>
        </p:nvSpPr>
        <p:spPr>
          <a:xfrm>
            <a:off x="479425" y="1557338"/>
            <a:ext cx="2970033" cy="4538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b="1">
                <a:solidFill>
                  <a:schemeClr val="accent3"/>
                </a:solidFill>
                <a:latin typeface="Consolas" panose="020B0609020204030204" pitchFamily="49" charset="0"/>
              </a:rPr>
              <a:t>S</a:t>
            </a:r>
            <a:r>
              <a:rPr lang="en-GB" sz="4400">
                <a:solidFill>
                  <a:schemeClr val="bg1">
                    <a:lumMod val="75000"/>
                  </a:schemeClr>
                </a:solidFill>
              </a:rPr>
              <a:t>ingle</a:t>
            </a:r>
            <a:br>
              <a:rPr lang="en-GB" sz="4400">
                <a:solidFill>
                  <a:schemeClr val="bg1">
                    <a:lumMod val="75000"/>
                  </a:schemeClr>
                </a:solidFill>
              </a:rPr>
            </a:br>
            <a:r>
              <a:rPr lang="en-GB" sz="4400" b="1">
                <a:solidFill>
                  <a:schemeClr val="accent3"/>
                </a:solidFill>
                <a:latin typeface="Consolas" panose="020B0609020204030204" pitchFamily="49" charset="0"/>
              </a:rPr>
              <a:t>I</a:t>
            </a:r>
            <a:r>
              <a:rPr lang="en-GB" sz="4400">
                <a:solidFill>
                  <a:schemeClr val="bg1">
                    <a:lumMod val="75000"/>
                  </a:schemeClr>
                </a:solidFill>
              </a:rPr>
              <a:t>nstruction</a:t>
            </a:r>
            <a:br>
              <a:rPr lang="en-GB" sz="4400">
                <a:solidFill>
                  <a:schemeClr val="bg1">
                    <a:lumMod val="75000"/>
                  </a:schemeClr>
                </a:solidFill>
              </a:rPr>
            </a:br>
            <a:r>
              <a:rPr lang="en-GB" sz="4400" b="1">
                <a:solidFill>
                  <a:schemeClr val="accent3"/>
                </a:solidFill>
                <a:latin typeface="Consolas" panose="020B0609020204030204" pitchFamily="49" charset="0"/>
              </a:rPr>
              <a:t>M</a:t>
            </a:r>
            <a:r>
              <a:rPr lang="en-GB" sz="4400">
                <a:solidFill>
                  <a:schemeClr val="bg1">
                    <a:lumMod val="75000"/>
                  </a:schemeClr>
                </a:solidFill>
              </a:rPr>
              <a:t>ultiple</a:t>
            </a:r>
            <a:br>
              <a:rPr lang="en-GB" sz="4400">
                <a:solidFill>
                  <a:schemeClr val="bg1">
                    <a:lumMod val="75000"/>
                  </a:schemeClr>
                </a:solidFill>
              </a:rPr>
            </a:br>
            <a:r>
              <a:rPr lang="en-GB" sz="4400" b="1">
                <a:solidFill>
                  <a:schemeClr val="accent3"/>
                </a:solidFill>
                <a:latin typeface="Consolas" panose="020B0609020204030204" pitchFamily="49" charset="0"/>
              </a:rPr>
              <a:t>T</a:t>
            </a:r>
            <a:r>
              <a:rPr lang="en-GB" sz="4400">
                <a:solidFill>
                  <a:schemeClr val="bg1">
                    <a:lumMod val="75000"/>
                  </a:schemeClr>
                </a:solidFill>
              </a:rPr>
              <a:t>hread</a:t>
            </a:r>
          </a:p>
        </p:txBody>
      </p:sp>
      <p:grpSp>
        <p:nvGrpSpPr>
          <p:cNvPr id="8" name="Group 7">
            <a:extLst>
              <a:ext uri="{FF2B5EF4-FFF2-40B4-BE49-F238E27FC236}">
                <a16:creationId xmlns:a16="http://schemas.microsoft.com/office/drawing/2014/main" id="{CEA5307F-89DF-0F2E-F673-BEE906857AD2}"/>
              </a:ext>
            </a:extLst>
          </p:cNvPr>
          <p:cNvGrpSpPr/>
          <p:nvPr/>
        </p:nvGrpSpPr>
        <p:grpSpPr>
          <a:xfrm>
            <a:off x="10236046" y="2406341"/>
            <a:ext cx="1810180" cy="1292662"/>
            <a:chOff x="10236046" y="2406341"/>
            <a:chExt cx="1810180" cy="1292662"/>
          </a:xfrm>
        </p:grpSpPr>
        <p:sp>
          <p:nvSpPr>
            <p:cNvPr id="6" name="TextBox 5">
              <a:extLst>
                <a:ext uri="{FF2B5EF4-FFF2-40B4-BE49-F238E27FC236}">
                  <a16:creationId xmlns:a16="http://schemas.microsoft.com/office/drawing/2014/main" id="{667C11A7-7927-66A6-FA00-FAC49B84BEFA}"/>
                </a:ext>
              </a:extLst>
            </p:cNvPr>
            <p:cNvSpPr txBox="1"/>
            <p:nvPr/>
          </p:nvSpPr>
          <p:spPr>
            <a:xfrm>
              <a:off x="10516209" y="2406341"/>
              <a:ext cx="1530017" cy="1292662"/>
            </a:xfrm>
            <a:prstGeom prst="rect">
              <a:avLst/>
            </a:prstGeom>
            <a:noFill/>
          </p:spPr>
          <p:txBody>
            <a:bodyPr wrap="square" rtlCol="0">
              <a:spAutoFit/>
            </a:bodyPr>
            <a:lstStyle/>
            <a:p>
              <a:r>
                <a:rPr lang="en-US" b="1">
                  <a:solidFill>
                    <a:schemeClr val="accent3"/>
                  </a:solidFill>
                </a:rPr>
                <a:t>Warp</a:t>
              </a:r>
            </a:p>
            <a:p>
              <a:endParaRPr lang="en-US" sz="1200" b="1">
                <a:solidFill>
                  <a:schemeClr val="accent3"/>
                </a:solidFill>
              </a:endParaRPr>
            </a:p>
            <a:p>
              <a:r>
                <a:rPr lang="en-US" b="1">
                  <a:solidFill>
                    <a:schemeClr val="accent3"/>
                  </a:solidFill>
                </a:rPr>
                <a:t>Wave</a:t>
              </a:r>
            </a:p>
            <a:p>
              <a:endParaRPr lang="en-US" sz="1200" b="1">
                <a:solidFill>
                  <a:schemeClr val="accent3"/>
                </a:solidFill>
              </a:endParaRPr>
            </a:p>
            <a:p>
              <a:r>
                <a:rPr lang="en-US" b="1">
                  <a:solidFill>
                    <a:schemeClr val="accent3"/>
                  </a:solidFill>
                </a:rPr>
                <a:t>Subgroup</a:t>
              </a:r>
            </a:p>
          </p:txBody>
        </p:sp>
        <p:sp>
          <p:nvSpPr>
            <p:cNvPr id="7" name="Left Brace 6">
              <a:extLst>
                <a:ext uri="{FF2B5EF4-FFF2-40B4-BE49-F238E27FC236}">
                  <a16:creationId xmlns:a16="http://schemas.microsoft.com/office/drawing/2014/main" id="{EFA8FC8A-1A51-DDBC-A20D-0D742E308876}"/>
                </a:ext>
              </a:extLst>
            </p:cNvPr>
            <p:cNvSpPr/>
            <p:nvPr/>
          </p:nvSpPr>
          <p:spPr>
            <a:xfrm>
              <a:off x="10236046" y="2438989"/>
              <a:ext cx="270003" cy="1260014"/>
            </a:xfrm>
            <a:prstGeom prst="lef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63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4" name="Text Placeholder 3">
            <a:extLst>
              <a:ext uri="{FF2B5EF4-FFF2-40B4-BE49-F238E27FC236}">
                <a16:creationId xmlns:a16="http://schemas.microsoft.com/office/drawing/2014/main" id="{26190AC5-407E-FAE6-9801-74BF577DE280}"/>
              </a:ext>
            </a:extLst>
          </p:cNvPr>
          <p:cNvSpPr>
            <a:spLocks noGrp="1"/>
          </p:cNvSpPr>
          <p:nvPr>
            <p:ph type="body" idx="1"/>
          </p:nvPr>
        </p:nvSpPr>
        <p:spPr/>
        <p:txBody>
          <a:bodyPr/>
          <a:lstStyle/>
          <a:p>
            <a:endParaRPr lang="en-US"/>
          </a:p>
        </p:txBody>
      </p:sp>
      <p:sp>
        <p:nvSpPr>
          <p:cNvPr id="46" name="Rectangle 45">
            <a:extLst>
              <a:ext uri="{FF2B5EF4-FFF2-40B4-BE49-F238E27FC236}">
                <a16:creationId xmlns:a16="http://schemas.microsoft.com/office/drawing/2014/main" id="{D1CAEA67-2BB6-4FAC-9873-248F8DC4649B}"/>
              </a:ext>
            </a:extLst>
          </p:cNvPr>
          <p:cNvSpPr/>
          <p:nvPr/>
        </p:nvSpPr>
        <p:spPr>
          <a:xfrm>
            <a:off x="1055944" y="1665288"/>
            <a:ext cx="630007" cy="5036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01353543-D7C0-4859-A3CD-F2BF337F01EF}"/>
              </a:ext>
            </a:extLst>
          </p:cNvPr>
          <p:cNvSpPr/>
          <p:nvPr/>
        </p:nvSpPr>
        <p:spPr>
          <a:xfrm>
            <a:off x="1055944" y="2618991"/>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BE460A0-CF8A-40D8-A3F5-DF2FEB34BB91}"/>
              </a:ext>
            </a:extLst>
          </p:cNvPr>
          <p:cNvSpPr/>
          <p:nvPr/>
        </p:nvSpPr>
        <p:spPr>
          <a:xfrm>
            <a:off x="2945965" y="2618991"/>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4486F95-0E4A-4AD2-9C81-853B03669F2A}"/>
              </a:ext>
            </a:extLst>
          </p:cNvPr>
          <p:cNvSpPr/>
          <p:nvPr/>
        </p:nvSpPr>
        <p:spPr>
          <a:xfrm>
            <a:off x="1685951" y="2618991"/>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62A9439-2608-4C18-A3D2-4275B45C3E8D}"/>
              </a:ext>
            </a:extLst>
          </p:cNvPr>
          <p:cNvSpPr/>
          <p:nvPr/>
        </p:nvSpPr>
        <p:spPr>
          <a:xfrm>
            <a:off x="2315958" y="2618991"/>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9BAB5E-74A0-4670-AF82-F1136021121F}"/>
              </a:ext>
            </a:extLst>
          </p:cNvPr>
          <p:cNvSpPr/>
          <p:nvPr/>
        </p:nvSpPr>
        <p:spPr>
          <a:xfrm>
            <a:off x="1055944" y="3789003"/>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6DB91E1-1C25-46A1-91EF-EBCBC44016B2}"/>
              </a:ext>
            </a:extLst>
          </p:cNvPr>
          <p:cNvSpPr/>
          <p:nvPr/>
        </p:nvSpPr>
        <p:spPr>
          <a:xfrm>
            <a:off x="2945965" y="3789004"/>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FDE6583-109A-4289-8ADC-FC9A695288B4}"/>
              </a:ext>
            </a:extLst>
          </p:cNvPr>
          <p:cNvSpPr/>
          <p:nvPr/>
        </p:nvSpPr>
        <p:spPr>
          <a:xfrm>
            <a:off x="1685951" y="3789004"/>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28946E3-FECA-4002-BFA4-D5054842856C}"/>
              </a:ext>
            </a:extLst>
          </p:cNvPr>
          <p:cNvSpPr/>
          <p:nvPr/>
        </p:nvSpPr>
        <p:spPr>
          <a:xfrm>
            <a:off x="2315958" y="3789004"/>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9673C0E-34FC-4637-8771-A2EAADE0FC33}"/>
              </a:ext>
            </a:extLst>
          </p:cNvPr>
          <p:cNvSpPr/>
          <p:nvPr/>
        </p:nvSpPr>
        <p:spPr>
          <a:xfrm>
            <a:off x="1055944" y="4959939"/>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2A40C4A-D418-4510-A303-E61D95072A00}"/>
              </a:ext>
            </a:extLst>
          </p:cNvPr>
          <p:cNvSpPr/>
          <p:nvPr/>
        </p:nvSpPr>
        <p:spPr>
          <a:xfrm>
            <a:off x="2945965" y="4959939"/>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467EB38-1730-4655-B04A-3AA2E953DB6B}"/>
              </a:ext>
            </a:extLst>
          </p:cNvPr>
          <p:cNvSpPr/>
          <p:nvPr/>
        </p:nvSpPr>
        <p:spPr>
          <a:xfrm>
            <a:off x="1685951" y="4959939"/>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78EE80D-181F-468B-9D0A-54045395AE3A}"/>
              </a:ext>
            </a:extLst>
          </p:cNvPr>
          <p:cNvSpPr/>
          <p:nvPr/>
        </p:nvSpPr>
        <p:spPr>
          <a:xfrm>
            <a:off x="2315958" y="4959939"/>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33ACBD6-D6B2-45B3-8F8E-DE00F8F7175A}"/>
              </a:ext>
            </a:extLst>
          </p:cNvPr>
          <p:cNvSpPr/>
          <p:nvPr/>
        </p:nvSpPr>
        <p:spPr>
          <a:xfrm>
            <a:off x="1055944" y="2618991"/>
            <a:ext cx="630007"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6ADC30E-698F-46CF-98A2-5CDB5320C9A5}"/>
              </a:ext>
            </a:extLst>
          </p:cNvPr>
          <p:cNvSpPr/>
          <p:nvPr/>
        </p:nvSpPr>
        <p:spPr>
          <a:xfrm>
            <a:off x="1055944" y="3789004"/>
            <a:ext cx="630007"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4A42E4CD-FD55-4A81-971C-740FCEF466CA}"/>
              </a:ext>
            </a:extLst>
          </p:cNvPr>
          <p:cNvSpPr/>
          <p:nvPr/>
        </p:nvSpPr>
        <p:spPr>
          <a:xfrm>
            <a:off x="1055944" y="4959017"/>
            <a:ext cx="630007" cy="5400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971C97B7-BD42-FA80-4818-10CB72EC4A2E}"/>
              </a:ext>
            </a:extLst>
          </p:cNvPr>
          <p:cNvGrpSpPr/>
          <p:nvPr/>
        </p:nvGrpSpPr>
        <p:grpSpPr>
          <a:xfrm>
            <a:off x="3575972" y="2618990"/>
            <a:ext cx="2520028" cy="2880954"/>
            <a:chOff x="3575972" y="2618990"/>
            <a:chExt cx="2520028" cy="2880954"/>
          </a:xfrm>
        </p:grpSpPr>
        <p:sp>
          <p:nvSpPr>
            <p:cNvPr id="6" name="Rectangle 5">
              <a:extLst>
                <a:ext uri="{FF2B5EF4-FFF2-40B4-BE49-F238E27FC236}">
                  <a16:creationId xmlns:a16="http://schemas.microsoft.com/office/drawing/2014/main" id="{0378D9BE-18B3-9763-3F37-1196D8F06D30}"/>
                </a:ext>
              </a:extLst>
            </p:cNvPr>
            <p:cNvSpPr/>
            <p:nvPr/>
          </p:nvSpPr>
          <p:spPr>
            <a:xfrm>
              <a:off x="3575972"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9A49B4-D5DF-E323-60C7-1CCF491B859F}"/>
                </a:ext>
              </a:extLst>
            </p:cNvPr>
            <p:cNvSpPr/>
            <p:nvPr/>
          </p:nvSpPr>
          <p:spPr>
            <a:xfrm>
              <a:off x="5465993"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C44B10E-F49D-E00F-99AE-A6DBF63DEA67}"/>
                </a:ext>
              </a:extLst>
            </p:cNvPr>
            <p:cNvSpPr/>
            <p:nvPr/>
          </p:nvSpPr>
          <p:spPr>
            <a:xfrm>
              <a:off x="4205979"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DE33B4F-06F2-0FE7-07D7-031D8A496C13}"/>
                </a:ext>
              </a:extLst>
            </p:cNvPr>
            <p:cNvSpPr/>
            <p:nvPr/>
          </p:nvSpPr>
          <p:spPr>
            <a:xfrm>
              <a:off x="4835986"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285311B-773B-96DC-6282-789D9EABF9F8}"/>
                </a:ext>
              </a:extLst>
            </p:cNvPr>
            <p:cNvSpPr/>
            <p:nvPr/>
          </p:nvSpPr>
          <p:spPr>
            <a:xfrm>
              <a:off x="3575972" y="3789002"/>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B08334-05ED-5E3F-E844-3A7CE7DF61BA}"/>
                </a:ext>
              </a:extLst>
            </p:cNvPr>
            <p:cNvSpPr/>
            <p:nvPr/>
          </p:nvSpPr>
          <p:spPr>
            <a:xfrm>
              <a:off x="5465993"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CF632E4-A2E9-EB4D-9B57-5434C91BF7BC}"/>
                </a:ext>
              </a:extLst>
            </p:cNvPr>
            <p:cNvSpPr/>
            <p:nvPr/>
          </p:nvSpPr>
          <p:spPr>
            <a:xfrm>
              <a:off x="4205979"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8E6D46F-9A24-7824-B066-3F6436B79CA0}"/>
                </a:ext>
              </a:extLst>
            </p:cNvPr>
            <p:cNvSpPr/>
            <p:nvPr/>
          </p:nvSpPr>
          <p:spPr>
            <a:xfrm>
              <a:off x="4835986" y="3789003"/>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981C2A4-784F-8D54-B5C2-F53D52224F7E}"/>
                </a:ext>
              </a:extLst>
            </p:cNvPr>
            <p:cNvSpPr/>
            <p:nvPr/>
          </p:nvSpPr>
          <p:spPr>
            <a:xfrm>
              <a:off x="3575972"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8D5B6A3-D4FF-0A2E-A217-0CA5B59C525C}"/>
                </a:ext>
              </a:extLst>
            </p:cNvPr>
            <p:cNvSpPr/>
            <p:nvPr/>
          </p:nvSpPr>
          <p:spPr>
            <a:xfrm>
              <a:off x="5465993"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0A83AF-9046-92AB-9F06-57F17CEA248D}"/>
                </a:ext>
              </a:extLst>
            </p:cNvPr>
            <p:cNvSpPr/>
            <p:nvPr/>
          </p:nvSpPr>
          <p:spPr>
            <a:xfrm>
              <a:off x="4205979"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7FB0C3E-5DB4-01AF-3119-798E8221050B}"/>
                </a:ext>
              </a:extLst>
            </p:cNvPr>
            <p:cNvSpPr/>
            <p:nvPr/>
          </p:nvSpPr>
          <p:spPr>
            <a:xfrm>
              <a:off x="4835986"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D3020037-341C-FA6E-C9DA-C1F4E0329A9D}"/>
              </a:ext>
            </a:extLst>
          </p:cNvPr>
          <p:cNvGrpSpPr/>
          <p:nvPr/>
        </p:nvGrpSpPr>
        <p:grpSpPr>
          <a:xfrm>
            <a:off x="6096000" y="2618991"/>
            <a:ext cx="2520028" cy="2880954"/>
            <a:chOff x="3575972" y="2618990"/>
            <a:chExt cx="2520028" cy="2880954"/>
          </a:xfrm>
        </p:grpSpPr>
        <p:sp>
          <p:nvSpPr>
            <p:cNvPr id="19" name="Rectangle 18">
              <a:extLst>
                <a:ext uri="{FF2B5EF4-FFF2-40B4-BE49-F238E27FC236}">
                  <a16:creationId xmlns:a16="http://schemas.microsoft.com/office/drawing/2014/main" id="{0C466734-3F67-5F9D-ACFF-BC1D00DE2B0C}"/>
                </a:ext>
              </a:extLst>
            </p:cNvPr>
            <p:cNvSpPr/>
            <p:nvPr/>
          </p:nvSpPr>
          <p:spPr>
            <a:xfrm>
              <a:off x="3575972"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58E60B0-797C-CDD1-AF9B-32F134C02358}"/>
                </a:ext>
              </a:extLst>
            </p:cNvPr>
            <p:cNvSpPr/>
            <p:nvPr/>
          </p:nvSpPr>
          <p:spPr>
            <a:xfrm>
              <a:off x="5465993"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0384430-A6B5-B0D0-A367-027ACEC04C95}"/>
                </a:ext>
              </a:extLst>
            </p:cNvPr>
            <p:cNvSpPr/>
            <p:nvPr/>
          </p:nvSpPr>
          <p:spPr>
            <a:xfrm>
              <a:off x="4205979"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4DD71EE-AA93-E07D-F179-4CF090F978EF}"/>
                </a:ext>
              </a:extLst>
            </p:cNvPr>
            <p:cNvSpPr/>
            <p:nvPr/>
          </p:nvSpPr>
          <p:spPr>
            <a:xfrm>
              <a:off x="4835986"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AC7A08E-6276-6BB3-12D8-FF6C43521975}"/>
                </a:ext>
              </a:extLst>
            </p:cNvPr>
            <p:cNvSpPr/>
            <p:nvPr/>
          </p:nvSpPr>
          <p:spPr>
            <a:xfrm>
              <a:off x="3575972" y="3789002"/>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2ADF8E4-08B2-4415-9C10-231B78D8EA0D}"/>
                </a:ext>
              </a:extLst>
            </p:cNvPr>
            <p:cNvSpPr/>
            <p:nvPr/>
          </p:nvSpPr>
          <p:spPr>
            <a:xfrm>
              <a:off x="5465993"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73F9B48-9078-53A0-9CE7-1E43B6B4F881}"/>
                </a:ext>
              </a:extLst>
            </p:cNvPr>
            <p:cNvSpPr/>
            <p:nvPr/>
          </p:nvSpPr>
          <p:spPr>
            <a:xfrm>
              <a:off x="4205979"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69FF56F-2BA7-CB82-78BD-312770C757A5}"/>
                </a:ext>
              </a:extLst>
            </p:cNvPr>
            <p:cNvSpPr/>
            <p:nvPr/>
          </p:nvSpPr>
          <p:spPr>
            <a:xfrm>
              <a:off x="4835986" y="3789003"/>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BFD0C26-7912-AB20-7985-41A7C582826C}"/>
                </a:ext>
              </a:extLst>
            </p:cNvPr>
            <p:cNvSpPr/>
            <p:nvPr/>
          </p:nvSpPr>
          <p:spPr>
            <a:xfrm>
              <a:off x="3575972"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909DD92-B4BF-9289-C9F1-CBD1956E94E8}"/>
                </a:ext>
              </a:extLst>
            </p:cNvPr>
            <p:cNvSpPr/>
            <p:nvPr/>
          </p:nvSpPr>
          <p:spPr>
            <a:xfrm>
              <a:off x="5465993"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5FA6B50-C640-3E0C-7B72-3518C770EEA1}"/>
                </a:ext>
              </a:extLst>
            </p:cNvPr>
            <p:cNvSpPr/>
            <p:nvPr/>
          </p:nvSpPr>
          <p:spPr>
            <a:xfrm>
              <a:off x="4205979"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40DAB2E0-5A46-4DB6-5A6B-99AD6839937E}"/>
                </a:ext>
              </a:extLst>
            </p:cNvPr>
            <p:cNvSpPr/>
            <p:nvPr/>
          </p:nvSpPr>
          <p:spPr>
            <a:xfrm>
              <a:off x="4835986"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71F351C1-9BCF-A7A2-01E4-83F4BB32F165}"/>
              </a:ext>
            </a:extLst>
          </p:cNvPr>
          <p:cNvGrpSpPr/>
          <p:nvPr/>
        </p:nvGrpSpPr>
        <p:grpSpPr>
          <a:xfrm>
            <a:off x="8616028" y="2618991"/>
            <a:ext cx="2520028" cy="2880954"/>
            <a:chOff x="3575972" y="2618990"/>
            <a:chExt cx="2520028" cy="2880954"/>
          </a:xfrm>
        </p:grpSpPr>
        <p:sp>
          <p:nvSpPr>
            <p:cNvPr id="49" name="Rectangle 48">
              <a:extLst>
                <a:ext uri="{FF2B5EF4-FFF2-40B4-BE49-F238E27FC236}">
                  <a16:creationId xmlns:a16="http://schemas.microsoft.com/office/drawing/2014/main" id="{2816713A-C89B-5200-653D-3BF7E4E3203F}"/>
                </a:ext>
              </a:extLst>
            </p:cNvPr>
            <p:cNvSpPr/>
            <p:nvPr/>
          </p:nvSpPr>
          <p:spPr>
            <a:xfrm>
              <a:off x="3575972"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93D48E4-1C8D-4712-7F16-7D8752C56A7F}"/>
                </a:ext>
              </a:extLst>
            </p:cNvPr>
            <p:cNvSpPr/>
            <p:nvPr/>
          </p:nvSpPr>
          <p:spPr>
            <a:xfrm>
              <a:off x="5465993"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837DB9BA-CCA4-F9A2-32B7-AF23CD25C79C}"/>
                </a:ext>
              </a:extLst>
            </p:cNvPr>
            <p:cNvSpPr/>
            <p:nvPr/>
          </p:nvSpPr>
          <p:spPr>
            <a:xfrm>
              <a:off x="4205979" y="2618990"/>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AA802F1C-0ABD-EF82-E0C3-BA7D914EA771}"/>
                </a:ext>
              </a:extLst>
            </p:cNvPr>
            <p:cNvSpPr/>
            <p:nvPr/>
          </p:nvSpPr>
          <p:spPr>
            <a:xfrm>
              <a:off x="4835986" y="2618990"/>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70BA33D-AFF0-96D9-606F-1C562BFCE1D1}"/>
                </a:ext>
              </a:extLst>
            </p:cNvPr>
            <p:cNvSpPr/>
            <p:nvPr/>
          </p:nvSpPr>
          <p:spPr>
            <a:xfrm>
              <a:off x="3575972" y="3789002"/>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72F3339-0AEA-EFE2-E543-9991B3BFED3B}"/>
                </a:ext>
              </a:extLst>
            </p:cNvPr>
            <p:cNvSpPr/>
            <p:nvPr/>
          </p:nvSpPr>
          <p:spPr>
            <a:xfrm>
              <a:off x="5465993"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113F810-9845-0FEF-333A-D24FAAA92041}"/>
                </a:ext>
              </a:extLst>
            </p:cNvPr>
            <p:cNvSpPr/>
            <p:nvPr/>
          </p:nvSpPr>
          <p:spPr>
            <a:xfrm>
              <a:off x="4205979" y="3789003"/>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A0FB0F35-2247-ADB7-3B9E-0D153084DB6C}"/>
                </a:ext>
              </a:extLst>
            </p:cNvPr>
            <p:cNvSpPr/>
            <p:nvPr/>
          </p:nvSpPr>
          <p:spPr>
            <a:xfrm>
              <a:off x="4835986" y="3789003"/>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F440797-B174-2375-1EC7-7D50A43F1CC7}"/>
                </a:ext>
              </a:extLst>
            </p:cNvPr>
            <p:cNvSpPr/>
            <p:nvPr/>
          </p:nvSpPr>
          <p:spPr>
            <a:xfrm>
              <a:off x="3575972"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A76EC96-EA87-AA0F-5AB9-AF487A3A43E8}"/>
                </a:ext>
              </a:extLst>
            </p:cNvPr>
            <p:cNvSpPr/>
            <p:nvPr/>
          </p:nvSpPr>
          <p:spPr>
            <a:xfrm>
              <a:off x="5465993"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969CD6FE-8717-23AE-9185-70CE069BA2B9}"/>
                </a:ext>
              </a:extLst>
            </p:cNvPr>
            <p:cNvSpPr/>
            <p:nvPr/>
          </p:nvSpPr>
          <p:spPr>
            <a:xfrm>
              <a:off x="4205979" y="4959938"/>
              <a:ext cx="630007" cy="540006"/>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4FC3CF95-90FA-09F3-87B7-5DDA3523DE44}"/>
                </a:ext>
              </a:extLst>
            </p:cNvPr>
            <p:cNvSpPr/>
            <p:nvPr/>
          </p:nvSpPr>
          <p:spPr>
            <a:xfrm>
              <a:off x="4835986" y="4959938"/>
              <a:ext cx="630007" cy="54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13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SPMT branch divergence</a:t>
            </a:r>
          </a:p>
        </p:txBody>
      </p:sp>
      <p:sp>
        <p:nvSpPr>
          <p:cNvPr id="2" name="Text Placeholder 1">
            <a:extLst>
              <a:ext uri="{FF2B5EF4-FFF2-40B4-BE49-F238E27FC236}">
                <a16:creationId xmlns:a16="http://schemas.microsoft.com/office/drawing/2014/main" id="{9AEE62E1-02B0-FA28-EC64-5FC4B6E242D4}"/>
              </a:ext>
            </a:extLst>
          </p:cNvPr>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49B5F16D-98C2-400C-9BC9-3A257FBDDF88}"/>
              </a:ext>
            </a:extLst>
          </p:cNvPr>
          <p:cNvSpPr txBox="1"/>
          <p:nvPr/>
        </p:nvSpPr>
        <p:spPr>
          <a:xfrm>
            <a:off x="1415948" y="2258987"/>
            <a:ext cx="2970033" cy="3176254"/>
          </a:xfrm>
          <a:prstGeom prst="rect">
            <a:avLst/>
          </a:prstGeom>
          <a:noFill/>
        </p:spPr>
        <p:txBody>
          <a:bodyPr wrap="square" lIns="0" tIns="0" rIns="0" bIns="0" rtlCol="0" anchor="t">
            <a:spAutoFit/>
          </a:bodyPr>
          <a:lstStyle/>
          <a:p>
            <a:pPr eaLnBrk="1" hangingPunct="1">
              <a:lnSpc>
                <a:spcPct val="90000"/>
              </a:lnSpc>
              <a:spcBef>
                <a:spcPts val="0"/>
              </a:spcBef>
              <a:spcAft>
                <a:spcPts val="600"/>
              </a:spcAft>
            </a:pPr>
            <a:r>
              <a:rPr lang="en-GB" sz="2800" b="1">
                <a:solidFill>
                  <a:schemeClr val="tx2"/>
                </a:solidFill>
                <a:latin typeface="Consolas"/>
                <a:ea typeface="ＭＳ Ｐゴシック"/>
              </a:rPr>
              <a:t>vec2</a:t>
            </a:r>
            <a:r>
              <a:rPr lang="en-GB" sz="2800">
                <a:solidFill>
                  <a:schemeClr val="tx2"/>
                </a:solidFill>
                <a:latin typeface="Consolas"/>
                <a:ea typeface="ＭＳ Ｐゴシック"/>
              </a:rPr>
              <a:t> C;</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800" b="1">
                <a:solidFill>
                  <a:schemeClr val="bg1">
                    <a:lumMod val="85000"/>
                  </a:schemeClr>
                </a:solidFill>
                <a:latin typeface="Consolas"/>
                <a:ea typeface="+mn-ea"/>
              </a:rPr>
              <a:t>if</a:t>
            </a:r>
            <a:r>
              <a:rPr lang="en-GB" sz="2800">
                <a:solidFill>
                  <a:schemeClr val="bg1">
                    <a:lumMod val="85000"/>
                  </a:schemeClr>
                </a:solidFill>
                <a:latin typeface="Consolas"/>
                <a:ea typeface="+mn-ea"/>
              </a:rPr>
              <a:t> (</a:t>
            </a:r>
            <a:r>
              <a:rPr lang="en-GB" sz="2800" err="1">
                <a:solidFill>
                  <a:schemeClr val="bg1">
                    <a:lumMod val="85000"/>
                  </a:schemeClr>
                </a:solidFill>
                <a:latin typeface="Consolas"/>
                <a:ea typeface="+mn-ea"/>
              </a:rPr>
              <a:t>cond</a:t>
            </a:r>
            <a:r>
              <a:rPr lang="en-GB" sz="2800">
                <a:solidFill>
                  <a:schemeClr val="bg1">
                    <a:lumMod val="85000"/>
                  </a:schemeClr>
                </a:solidFill>
                <a:latin typeface="Consolas"/>
                <a:ea typeface="+mn-ea"/>
              </a:rPr>
              <a:t>) {</a:t>
            </a:r>
          </a:p>
          <a:p>
            <a:pPr eaLnBrk="1" hangingPunct="1">
              <a:lnSpc>
                <a:spcPct val="90000"/>
              </a:lnSpc>
              <a:spcBef>
                <a:spcPts val="0"/>
              </a:spcBef>
              <a:spcAft>
                <a:spcPts val="600"/>
              </a:spcAft>
            </a:pPr>
            <a:r>
              <a:rPr lang="en-GB" sz="2800">
                <a:solidFill>
                  <a:schemeClr val="accent1"/>
                </a:solidFill>
                <a:latin typeface="Consolas"/>
                <a:ea typeface="+mn-ea"/>
              </a:rPr>
              <a:t>   C = A + B;</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800" kern="1200">
                <a:solidFill>
                  <a:schemeClr val="bg1">
                    <a:lumMod val="85000"/>
                  </a:schemeClr>
                </a:solidFill>
                <a:latin typeface="Consolas"/>
                <a:ea typeface="+mn-ea"/>
              </a:rPr>
              <a:t>} </a:t>
            </a:r>
            <a:r>
              <a:rPr lang="en-GB" sz="2800" b="1" kern="1200">
                <a:solidFill>
                  <a:schemeClr val="bg1">
                    <a:lumMod val="85000"/>
                  </a:schemeClr>
                </a:solidFill>
                <a:latin typeface="Consolas"/>
                <a:ea typeface="+mn-ea"/>
              </a:rPr>
              <a:t>else</a:t>
            </a:r>
            <a:r>
              <a:rPr lang="en-GB" sz="2800" kern="1200">
                <a:solidFill>
                  <a:schemeClr val="bg1">
                    <a:lumMod val="85000"/>
                  </a:schemeClr>
                </a:solidFill>
                <a:latin typeface="Consolas"/>
                <a:ea typeface="+mn-ea"/>
              </a:rPr>
              <a:t> {</a:t>
            </a:r>
          </a:p>
          <a:p>
            <a:pPr eaLnBrk="1" hangingPunct="1">
              <a:lnSpc>
                <a:spcPct val="90000"/>
              </a:lnSpc>
              <a:spcBef>
                <a:spcPts val="0"/>
              </a:spcBef>
              <a:spcAft>
                <a:spcPts val="600"/>
              </a:spcAft>
            </a:pPr>
            <a:r>
              <a:rPr lang="en-GB" sz="2800">
                <a:solidFill>
                  <a:schemeClr val="tx2"/>
                </a:solidFill>
                <a:latin typeface="Consolas"/>
                <a:ea typeface="+mn-ea"/>
              </a:rPr>
              <a:t>  </a:t>
            </a:r>
            <a:r>
              <a:rPr lang="en-GB" sz="2800" kern="1200">
                <a:solidFill>
                  <a:schemeClr val="tx2"/>
                </a:solidFill>
                <a:latin typeface="Consolas"/>
                <a:ea typeface="+mn-ea"/>
              </a:rPr>
              <a:t> </a:t>
            </a:r>
            <a:r>
              <a:rPr lang="en-GB" sz="2800" kern="1200">
                <a:solidFill>
                  <a:schemeClr val="accent4"/>
                </a:solidFill>
                <a:latin typeface="Consolas"/>
                <a:ea typeface="+mn-ea"/>
              </a:rPr>
              <a:t>C = A – B;</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800">
                <a:solidFill>
                  <a:schemeClr val="bg1">
                    <a:lumMod val="85000"/>
                  </a:schemeClr>
                </a:solidFill>
                <a:latin typeface="Consolas"/>
                <a:ea typeface="+mn-ea"/>
              </a:rPr>
              <a:t>}</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800" kern="1200">
              <a:solidFill>
                <a:schemeClr val="tx2"/>
              </a:solidFill>
              <a:latin typeface="Consolas" panose="020B0609020204030204" pitchFamily="49" charset="0"/>
              <a:ea typeface="+mn-ea"/>
            </a:endParaRPr>
          </a:p>
        </p:txBody>
      </p:sp>
      <p:grpSp>
        <p:nvGrpSpPr>
          <p:cNvPr id="19" name="Group 18">
            <a:extLst>
              <a:ext uri="{FF2B5EF4-FFF2-40B4-BE49-F238E27FC236}">
                <a16:creationId xmlns:a16="http://schemas.microsoft.com/office/drawing/2014/main" id="{53F482AF-D9DF-7692-776D-210E0EDE7863}"/>
              </a:ext>
            </a:extLst>
          </p:cNvPr>
          <p:cNvGrpSpPr/>
          <p:nvPr/>
        </p:nvGrpSpPr>
        <p:grpSpPr>
          <a:xfrm>
            <a:off x="5375992" y="1988984"/>
            <a:ext cx="6030067" cy="1620018"/>
            <a:chOff x="5375992" y="1988984"/>
            <a:chExt cx="6030067" cy="1620018"/>
          </a:xfrm>
        </p:grpSpPr>
        <p:sp>
          <p:nvSpPr>
            <p:cNvPr id="28" name="Rectangle 27">
              <a:extLst>
                <a:ext uri="{FF2B5EF4-FFF2-40B4-BE49-F238E27FC236}">
                  <a16:creationId xmlns:a16="http://schemas.microsoft.com/office/drawing/2014/main" id="{220024D0-0579-48EE-A49E-E1874420B260}"/>
                </a:ext>
              </a:extLst>
            </p:cNvPr>
            <p:cNvSpPr/>
            <p:nvPr/>
          </p:nvSpPr>
          <p:spPr>
            <a:xfrm>
              <a:off x="5375992" y="1988984"/>
              <a:ext cx="720008" cy="720008"/>
            </a:xfrm>
            <a:prstGeom prst="rect">
              <a:avLst/>
            </a:prstGeom>
            <a:solidFill>
              <a:schemeClr val="accent1"/>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9" name="Rectangle 28">
              <a:extLst>
                <a:ext uri="{FF2B5EF4-FFF2-40B4-BE49-F238E27FC236}">
                  <a16:creationId xmlns:a16="http://schemas.microsoft.com/office/drawing/2014/main" id="{2FC79804-9AD7-4443-B5A1-BD9186E64D19}"/>
                </a:ext>
              </a:extLst>
            </p:cNvPr>
            <p:cNvSpPr/>
            <p:nvPr/>
          </p:nvSpPr>
          <p:spPr>
            <a:xfrm>
              <a:off x="7536016" y="1988984"/>
              <a:ext cx="720008" cy="720008"/>
            </a:xfrm>
            <a:prstGeom prst="rect">
              <a:avLst/>
            </a:prstGeom>
            <a:solidFill>
              <a:schemeClr val="tx1">
                <a:lumMod val="75000"/>
                <a:lumOff val="25000"/>
              </a:schemeClr>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0" name="Rectangle 29">
              <a:extLst>
                <a:ext uri="{FF2B5EF4-FFF2-40B4-BE49-F238E27FC236}">
                  <a16:creationId xmlns:a16="http://schemas.microsoft.com/office/drawing/2014/main" id="{51F35B61-5E79-4E8B-B6D6-35925D43191F}"/>
                </a:ext>
              </a:extLst>
            </p:cNvPr>
            <p:cNvSpPr/>
            <p:nvPr/>
          </p:nvSpPr>
          <p:spPr>
            <a:xfrm>
              <a:off x="6096000" y="1988984"/>
              <a:ext cx="720008" cy="720008"/>
            </a:xfrm>
            <a:prstGeom prst="rect">
              <a:avLst/>
            </a:prstGeom>
            <a:solidFill>
              <a:schemeClr val="accent1"/>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31" name="Rectangle 30">
              <a:extLst>
                <a:ext uri="{FF2B5EF4-FFF2-40B4-BE49-F238E27FC236}">
                  <a16:creationId xmlns:a16="http://schemas.microsoft.com/office/drawing/2014/main" id="{1CB9505E-59CC-4606-A778-28925F0C11A8}"/>
                </a:ext>
              </a:extLst>
            </p:cNvPr>
            <p:cNvSpPr/>
            <p:nvPr/>
          </p:nvSpPr>
          <p:spPr>
            <a:xfrm>
              <a:off x="6816008" y="1988984"/>
              <a:ext cx="720008" cy="720008"/>
            </a:xfrm>
            <a:prstGeom prst="rect">
              <a:avLst/>
            </a:prstGeom>
            <a:solidFill>
              <a:schemeClr val="tx1">
                <a:lumMod val="75000"/>
                <a:lumOff val="25000"/>
              </a:schemeClr>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7" name="Rectangle 6">
              <a:extLst>
                <a:ext uri="{FF2B5EF4-FFF2-40B4-BE49-F238E27FC236}">
                  <a16:creationId xmlns:a16="http://schemas.microsoft.com/office/drawing/2014/main" id="{17464C08-77FD-42F1-981C-5C835C49A5A1}"/>
                </a:ext>
              </a:extLst>
            </p:cNvPr>
            <p:cNvSpPr/>
            <p:nvPr/>
          </p:nvSpPr>
          <p:spPr>
            <a:xfrm>
              <a:off x="8436026" y="1988984"/>
              <a:ext cx="2970033" cy="720008"/>
            </a:xfrm>
            <a:prstGeom prst="rect">
              <a:avLst/>
            </a:prstGeom>
            <a:noFill/>
            <a:ln>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GB" sz="2400" err="1">
                  <a:solidFill>
                    <a:schemeClr val="accent1"/>
                  </a:solidFill>
                  <a:latin typeface="Consolas" panose="020B0609020204030204" pitchFamily="49" charset="0"/>
                </a:rPr>
                <a:t>C.x</a:t>
              </a:r>
              <a:r>
                <a:rPr lang="en-GB" sz="2400">
                  <a:solidFill>
                    <a:schemeClr val="accent1"/>
                  </a:solidFill>
                  <a:latin typeface="Consolas" panose="020B0609020204030204" pitchFamily="49" charset="0"/>
                </a:rPr>
                <a:t> = </a:t>
              </a:r>
              <a:r>
                <a:rPr lang="en-GB" sz="2400" err="1">
                  <a:solidFill>
                    <a:schemeClr val="accent1"/>
                  </a:solidFill>
                  <a:latin typeface="Consolas" panose="020B0609020204030204" pitchFamily="49" charset="0"/>
                </a:rPr>
                <a:t>A.x</a:t>
              </a:r>
              <a:r>
                <a:rPr lang="en-GB" sz="2400">
                  <a:solidFill>
                    <a:schemeClr val="accent1"/>
                  </a:solidFill>
                  <a:latin typeface="Consolas" panose="020B0609020204030204" pitchFamily="49" charset="0"/>
                </a:rPr>
                <a:t> + </a:t>
              </a:r>
              <a:r>
                <a:rPr lang="en-GB" sz="2400" err="1">
                  <a:solidFill>
                    <a:schemeClr val="accent1"/>
                  </a:solidFill>
                  <a:latin typeface="Consolas" panose="020B0609020204030204" pitchFamily="49" charset="0"/>
                </a:rPr>
                <a:t>B.x</a:t>
              </a:r>
              <a:endParaRPr lang="en-GB" sz="2400">
                <a:solidFill>
                  <a:schemeClr val="accent1"/>
                </a:solidFill>
                <a:latin typeface="Consolas" panose="020B0609020204030204" pitchFamily="49" charset="0"/>
              </a:endParaRPr>
            </a:p>
          </p:txBody>
        </p:sp>
        <p:sp>
          <p:nvSpPr>
            <p:cNvPr id="40" name="Rectangle 39">
              <a:extLst>
                <a:ext uri="{FF2B5EF4-FFF2-40B4-BE49-F238E27FC236}">
                  <a16:creationId xmlns:a16="http://schemas.microsoft.com/office/drawing/2014/main" id="{5FBF6C52-A85F-4D6F-91D3-9CA9EC717323}"/>
                </a:ext>
              </a:extLst>
            </p:cNvPr>
            <p:cNvSpPr/>
            <p:nvPr/>
          </p:nvSpPr>
          <p:spPr>
            <a:xfrm>
              <a:off x="5375992" y="2888994"/>
              <a:ext cx="720008" cy="720008"/>
            </a:xfrm>
            <a:prstGeom prst="rect">
              <a:avLst/>
            </a:prstGeom>
            <a:solidFill>
              <a:schemeClr val="accent1"/>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43" name="Rectangle 42">
              <a:extLst>
                <a:ext uri="{FF2B5EF4-FFF2-40B4-BE49-F238E27FC236}">
                  <a16:creationId xmlns:a16="http://schemas.microsoft.com/office/drawing/2014/main" id="{94DB362F-1A6E-4F82-8358-AA385A6ED0BB}"/>
                </a:ext>
              </a:extLst>
            </p:cNvPr>
            <p:cNvSpPr/>
            <p:nvPr/>
          </p:nvSpPr>
          <p:spPr>
            <a:xfrm>
              <a:off x="7536016" y="2888994"/>
              <a:ext cx="720008" cy="720008"/>
            </a:xfrm>
            <a:prstGeom prst="rect">
              <a:avLst/>
            </a:prstGeom>
            <a:solidFill>
              <a:schemeClr val="tx1">
                <a:lumMod val="75000"/>
                <a:lumOff val="25000"/>
              </a:schemeClr>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5" name="Rectangle 44">
              <a:extLst>
                <a:ext uri="{FF2B5EF4-FFF2-40B4-BE49-F238E27FC236}">
                  <a16:creationId xmlns:a16="http://schemas.microsoft.com/office/drawing/2014/main" id="{B0459000-34CF-40AA-8318-AAD3305CBFE6}"/>
                </a:ext>
              </a:extLst>
            </p:cNvPr>
            <p:cNvSpPr/>
            <p:nvPr/>
          </p:nvSpPr>
          <p:spPr>
            <a:xfrm>
              <a:off x="6096000" y="2888994"/>
              <a:ext cx="720008" cy="720008"/>
            </a:xfrm>
            <a:prstGeom prst="rect">
              <a:avLst/>
            </a:prstGeom>
            <a:solidFill>
              <a:schemeClr val="accent1"/>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49" name="Rectangle 48">
              <a:extLst>
                <a:ext uri="{FF2B5EF4-FFF2-40B4-BE49-F238E27FC236}">
                  <a16:creationId xmlns:a16="http://schemas.microsoft.com/office/drawing/2014/main" id="{11F453F0-0342-4AF8-9FA7-427D6D20EB0D}"/>
                </a:ext>
              </a:extLst>
            </p:cNvPr>
            <p:cNvSpPr/>
            <p:nvPr/>
          </p:nvSpPr>
          <p:spPr>
            <a:xfrm>
              <a:off x="6816008" y="2888994"/>
              <a:ext cx="720008" cy="720008"/>
            </a:xfrm>
            <a:prstGeom prst="rect">
              <a:avLst/>
            </a:prstGeom>
            <a:solidFill>
              <a:schemeClr val="tx1">
                <a:lumMod val="75000"/>
                <a:lumOff val="25000"/>
              </a:schemeClr>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58" name="Rectangle 57">
              <a:extLst>
                <a:ext uri="{FF2B5EF4-FFF2-40B4-BE49-F238E27FC236}">
                  <a16:creationId xmlns:a16="http://schemas.microsoft.com/office/drawing/2014/main" id="{3BD3343E-9265-47CE-B084-2B771F5C791B}"/>
                </a:ext>
              </a:extLst>
            </p:cNvPr>
            <p:cNvSpPr/>
            <p:nvPr/>
          </p:nvSpPr>
          <p:spPr>
            <a:xfrm>
              <a:off x="8436026" y="2888995"/>
              <a:ext cx="2970033" cy="720007"/>
            </a:xfrm>
            <a:prstGeom prst="rect">
              <a:avLst/>
            </a:prstGeom>
            <a:noFill/>
            <a:ln>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GB" sz="2400" err="1">
                  <a:solidFill>
                    <a:schemeClr val="accent1"/>
                  </a:solidFill>
                  <a:latin typeface="Consolas" panose="020B0609020204030204" pitchFamily="49" charset="0"/>
                </a:rPr>
                <a:t>C.y</a:t>
              </a:r>
              <a:r>
                <a:rPr lang="en-GB" sz="2400">
                  <a:solidFill>
                    <a:schemeClr val="accent1"/>
                  </a:solidFill>
                  <a:latin typeface="Consolas" panose="020B0609020204030204" pitchFamily="49" charset="0"/>
                </a:rPr>
                <a:t> = </a:t>
              </a:r>
              <a:r>
                <a:rPr lang="en-GB" sz="2400" err="1">
                  <a:solidFill>
                    <a:schemeClr val="accent1"/>
                  </a:solidFill>
                  <a:latin typeface="Consolas" panose="020B0609020204030204" pitchFamily="49" charset="0"/>
                </a:rPr>
                <a:t>A.y</a:t>
              </a:r>
              <a:r>
                <a:rPr lang="en-GB" sz="2400">
                  <a:solidFill>
                    <a:schemeClr val="accent1"/>
                  </a:solidFill>
                  <a:latin typeface="Consolas" panose="020B0609020204030204" pitchFamily="49" charset="0"/>
                </a:rPr>
                <a:t> + </a:t>
              </a:r>
              <a:r>
                <a:rPr lang="en-GB" sz="2400" err="1">
                  <a:solidFill>
                    <a:schemeClr val="accent1"/>
                  </a:solidFill>
                  <a:latin typeface="Consolas" panose="020B0609020204030204" pitchFamily="49" charset="0"/>
                </a:rPr>
                <a:t>B.y</a:t>
              </a:r>
              <a:endParaRPr lang="en-GB" sz="2400">
                <a:solidFill>
                  <a:schemeClr val="accent1"/>
                </a:solidFill>
                <a:latin typeface="Consolas" panose="020B0609020204030204" pitchFamily="49" charset="0"/>
              </a:endParaRPr>
            </a:p>
          </p:txBody>
        </p:sp>
      </p:grpSp>
      <p:grpSp>
        <p:nvGrpSpPr>
          <p:cNvPr id="20" name="Group 19">
            <a:extLst>
              <a:ext uri="{FF2B5EF4-FFF2-40B4-BE49-F238E27FC236}">
                <a16:creationId xmlns:a16="http://schemas.microsoft.com/office/drawing/2014/main" id="{8C515457-9032-ECB1-F4BE-FF51C8C3F901}"/>
              </a:ext>
            </a:extLst>
          </p:cNvPr>
          <p:cNvGrpSpPr/>
          <p:nvPr/>
        </p:nvGrpSpPr>
        <p:grpSpPr>
          <a:xfrm>
            <a:off x="5375992" y="3789004"/>
            <a:ext cx="6030067" cy="1620018"/>
            <a:chOff x="5375992" y="3789004"/>
            <a:chExt cx="6030067" cy="1620018"/>
          </a:xfrm>
        </p:grpSpPr>
        <p:sp>
          <p:nvSpPr>
            <p:cNvPr id="61" name="Rectangle 60">
              <a:extLst>
                <a:ext uri="{FF2B5EF4-FFF2-40B4-BE49-F238E27FC236}">
                  <a16:creationId xmlns:a16="http://schemas.microsoft.com/office/drawing/2014/main" id="{4FC87BF9-ACCC-40EC-A05C-38B8A2D82116}"/>
                </a:ext>
              </a:extLst>
            </p:cNvPr>
            <p:cNvSpPr/>
            <p:nvPr/>
          </p:nvSpPr>
          <p:spPr>
            <a:xfrm>
              <a:off x="8436026" y="3789004"/>
              <a:ext cx="2970033" cy="720008"/>
            </a:xfrm>
            <a:prstGeom prst="rect">
              <a:avLst/>
            </a:prstGeom>
            <a:noFill/>
            <a:ln>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GB" sz="2400" err="1">
                  <a:solidFill>
                    <a:schemeClr val="accent4"/>
                  </a:solidFill>
                  <a:latin typeface="Consolas" panose="020B0609020204030204" pitchFamily="49" charset="0"/>
                </a:rPr>
                <a:t>C.x</a:t>
              </a:r>
              <a:r>
                <a:rPr lang="en-GB" sz="2400">
                  <a:solidFill>
                    <a:schemeClr val="accent4"/>
                  </a:solidFill>
                  <a:latin typeface="Consolas" panose="020B0609020204030204" pitchFamily="49" charset="0"/>
                </a:rPr>
                <a:t> = </a:t>
              </a:r>
              <a:r>
                <a:rPr lang="en-GB" sz="2400" err="1">
                  <a:solidFill>
                    <a:schemeClr val="accent4"/>
                  </a:solidFill>
                  <a:latin typeface="Consolas" panose="020B0609020204030204" pitchFamily="49" charset="0"/>
                </a:rPr>
                <a:t>A.x</a:t>
              </a:r>
              <a:r>
                <a:rPr lang="en-GB" sz="2400">
                  <a:solidFill>
                    <a:schemeClr val="accent4"/>
                  </a:solidFill>
                  <a:latin typeface="Consolas" panose="020B0609020204030204" pitchFamily="49" charset="0"/>
                </a:rPr>
                <a:t> - </a:t>
              </a:r>
              <a:r>
                <a:rPr lang="en-GB" sz="2400" err="1">
                  <a:solidFill>
                    <a:schemeClr val="accent4"/>
                  </a:solidFill>
                  <a:latin typeface="Consolas" panose="020B0609020204030204" pitchFamily="49" charset="0"/>
                </a:rPr>
                <a:t>B.x</a:t>
              </a:r>
              <a:endParaRPr lang="en-GB" sz="2400">
                <a:solidFill>
                  <a:schemeClr val="accent4"/>
                </a:solidFill>
                <a:latin typeface="Consolas" panose="020B0609020204030204" pitchFamily="49" charset="0"/>
              </a:endParaRPr>
            </a:p>
          </p:txBody>
        </p:sp>
        <p:sp>
          <p:nvSpPr>
            <p:cNvPr id="62" name="Rectangle 61">
              <a:extLst>
                <a:ext uri="{FF2B5EF4-FFF2-40B4-BE49-F238E27FC236}">
                  <a16:creationId xmlns:a16="http://schemas.microsoft.com/office/drawing/2014/main" id="{CFC14FE1-9231-4B6F-9BFB-3B0199B70E7B}"/>
                </a:ext>
              </a:extLst>
            </p:cNvPr>
            <p:cNvSpPr/>
            <p:nvPr/>
          </p:nvSpPr>
          <p:spPr>
            <a:xfrm>
              <a:off x="8436026" y="4689015"/>
              <a:ext cx="2970033" cy="720007"/>
            </a:xfrm>
            <a:prstGeom prst="rect">
              <a:avLst/>
            </a:prstGeom>
            <a:noFill/>
            <a:ln>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GB" sz="2400" err="1">
                  <a:solidFill>
                    <a:schemeClr val="accent4"/>
                  </a:solidFill>
                  <a:latin typeface="Consolas" panose="020B0609020204030204" pitchFamily="49" charset="0"/>
                </a:rPr>
                <a:t>C.y</a:t>
              </a:r>
              <a:r>
                <a:rPr lang="en-GB" sz="2400">
                  <a:solidFill>
                    <a:schemeClr val="accent4"/>
                  </a:solidFill>
                  <a:latin typeface="Consolas" panose="020B0609020204030204" pitchFamily="49" charset="0"/>
                </a:rPr>
                <a:t> = </a:t>
              </a:r>
              <a:r>
                <a:rPr lang="en-GB" sz="2400" err="1">
                  <a:solidFill>
                    <a:schemeClr val="accent4"/>
                  </a:solidFill>
                  <a:latin typeface="Consolas" panose="020B0609020204030204" pitchFamily="49" charset="0"/>
                </a:rPr>
                <a:t>A.y</a:t>
              </a:r>
              <a:r>
                <a:rPr lang="en-GB" sz="2400">
                  <a:solidFill>
                    <a:schemeClr val="accent4"/>
                  </a:solidFill>
                  <a:latin typeface="Consolas" panose="020B0609020204030204" pitchFamily="49" charset="0"/>
                </a:rPr>
                <a:t> - </a:t>
              </a:r>
              <a:r>
                <a:rPr lang="en-GB" sz="2400" err="1">
                  <a:solidFill>
                    <a:schemeClr val="accent4"/>
                  </a:solidFill>
                  <a:latin typeface="Consolas" panose="020B0609020204030204" pitchFamily="49" charset="0"/>
                </a:rPr>
                <a:t>B.y</a:t>
              </a:r>
              <a:endParaRPr lang="en-GB" sz="2400">
                <a:solidFill>
                  <a:schemeClr val="accent4"/>
                </a:solidFill>
                <a:latin typeface="Consolas" panose="020B0609020204030204" pitchFamily="49" charset="0"/>
              </a:endParaRPr>
            </a:p>
          </p:txBody>
        </p:sp>
        <p:sp>
          <p:nvSpPr>
            <p:cNvPr id="6" name="Rectangle 5">
              <a:extLst>
                <a:ext uri="{FF2B5EF4-FFF2-40B4-BE49-F238E27FC236}">
                  <a16:creationId xmlns:a16="http://schemas.microsoft.com/office/drawing/2014/main" id="{38336EB0-067B-F596-CDA1-E39DCD527A04}"/>
                </a:ext>
              </a:extLst>
            </p:cNvPr>
            <p:cNvSpPr/>
            <p:nvPr/>
          </p:nvSpPr>
          <p:spPr>
            <a:xfrm>
              <a:off x="5375992" y="3789004"/>
              <a:ext cx="720008" cy="720008"/>
            </a:xfrm>
            <a:prstGeom prst="rect">
              <a:avLst/>
            </a:prstGeom>
            <a:solidFill>
              <a:schemeClr val="tx1">
                <a:lumMod val="75000"/>
                <a:lumOff val="25000"/>
              </a:schemeClr>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Rectangle 11">
              <a:extLst>
                <a:ext uri="{FF2B5EF4-FFF2-40B4-BE49-F238E27FC236}">
                  <a16:creationId xmlns:a16="http://schemas.microsoft.com/office/drawing/2014/main" id="{E6866DD6-2B94-8B28-4D75-7F7174D9023D}"/>
                </a:ext>
              </a:extLst>
            </p:cNvPr>
            <p:cNvSpPr/>
            <p:nvPr/>
          </p:nvSpPr>
          <p:spPr>
            <a:xfrm>
              <a:off x="7536016" y="3789004"/>
              <a:ext cx="720008" cy="720008"/>
            </a:xfrm>
            <a:prstGeom prst="rect">
              <a:avLst/>
            </a:prstGeom>
            <a:solidFill>
              <a:schemeClr val="accent4"/>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3" name="Rectangle 12">
              <a:extLst>
                <a:ext uri="{FF2B5EF4-FFF2-40B4-BE49-F238E27FC236}">
                  <a16:creationId xmlns:a16="http://schemas.microsoft.com/office/drawing/2014/main" id="{7092BA12-056A-C873-E6A5-D2F9F5C25380}"/>
                </a:ext>
              </a:extLst>
            </p:cNvPr>
            <p:cNvSpPr/>
            <p:nvPr/>
          </p:nvSpPr>
          <p:spPr>
            <a:xfrm>
              <a:off x="6096000" y="3789004"/>
              <a:ext cx="720008" cy="720008"/>
            </a:xfrm>
            <a:prstGeom prst="rect">
              <a:avLst/>
            </a:prstGeom>
            <a:solidFill>
              <a:schemeClr val="tx1">
                <a:lumMod val="75000"/>
                <a:lumOff val="25000"/>
              </a:schemeClr>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4" name="Rectangle 13">
              <a:extLst>
                <a:ext uri="{FF2B5EF4-FFF2-40B4-BE49-F238E27FC236}">
                  <a16:creationId xmlns:a16="http://schemas.microsoft.com/office/drawing/2014/main" id="{2163FEAD-4366-A0BC-4A5E-8984436A8EB1}"/>
                </a:ext>
              </a:extLst>
            </p:cNvPr>
            <p:cNvSpPr/>
            <p:nvPr/>
          </p:nvSpPr>
          <p:spPr>
            <a:xfrm>
              <a:off x="6816008" y="3789004"/>
              <a:ext cx="720008" cy="720008"/>
            </a:xfrm>
            <a:prstGeom prst="rect">
              <a:avLst/>
            </a:prstGeom>
            <a:solidFill>
              <a:schemeClr val="accent4"/>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5" name="Rectangle 14">
              <a:extLst>
                <a:ext uri="{FF2B5EF4-FFF2-40B4-BE49-F238E27FC236}">
                  <a16:creationId xmlns:a16="http://schemas.microsoft.com/office/drawing/2014/main" id="{1106454B-A148-248C-A04A-1C002112A492}"/>
                </a:ext>
              </a:extLst>
            </p:cNvPr>
            <p:cNvSpPr/>
            <p:nvPr/>
          </p:nvSpPr>
          <p:spPr>
            <a:xfrm>
              <a:off x="5375992" y="4689014"/>
              <a:ext cx="720008" cy="720008"/>
            </a:xfrm>
            <a:prstGeom prst="rect">
              <a:avLst/>
            </a:prstGeom>
            <a:solidFill>
              <a:schemeClr val="tx1">
                <a:lumMod val="75000"/>
                <a:lumOff val="25000"/>
              </a:schemeClr>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6" name="Rectangle 15">
              <a:extLst>
                <a:ext uri="{FF2B5EF4-FFF2-40B4-BE49-F238E27FC236}">
                  <a16:creationId xmlns:a16="http://schemas.microsoft.com/office/drawing/2014/main" id="{17005396-A6B3-824C-C3AD-255004718FD9}"/>
                </a:ext>
              </a:extLst>
            </p:cNvPr>
            <p:cNvSpPr/>
            <p:nvPr/>
          </p:nvSpPr>
          <p:spPr>
            <a:xfrm>
              <a:off x="7536016" y="4689014"/>
              <a:ext cx="720008" cy="720008"/>
            </a:xfrm>
            <a:prstGeom prst="rect">
              <a:avLst/>
            </a:prstGeom>
            <a:solidFill>
              <a:schemeClr val="accent4"/>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7" name="Rectangle 16">
              <a:extLst>
                <a:ext uri="{FF2B5EF4-FFF2-40B4-BE49-F238E27FC236}">
                  <a16:creationId xmlns:a16="http://schemas.microsoft.com/office/drawing/2014/main" id="{B613F8D1-D15E-1976-2C1F-B18E80F22921}"/>
                </a:ext>
              </a:extLst>
            </p:cNvPr>
            <p:cNvSpPr/>
            <p:nvPr/>
          </p:nvSpPr>
          <p:spPr>
            <a:xfrm>
              <a:off x="6096000" y="4689014"/>
              <a:ext cx="720008" cy="720008"/>
            </a:xfrm>
            <a:prstGeom prst="rect">
              <a:avLst/>
            </a:prstGeom>
            <a:solidFill>
              <a:schemeClr val="tx1">
                <a:lumMod val="75000"/>
                <a:lumOff val="25000"/>
              </a:schemeClr>
            </a:solidFill>
            <a:ln w="38100">
              <a:solidFill>
                <a:srgbClr val="21292F"/>
              </a:solidFill>
            </a:ln>
          </p:spPr>
          <p:style>
            <a:lnRef idx="0">
              <a:scrgbClr r="0" g="0" b="0"/>
            </a:lnRef>
            <a:fillRef idx="0">
              <a:scrgbClr r="0" g="0" b="0"/>
            </a:fillRef>
            <a:effectRef idx="0">
              <a:scrgbClr r="0" g="0" b="0"/>
            </a:effectRef>
            <a:fontRef idx="minor">
              <a:schemeClr val="lt1"/>
            </a:fontRef>
          </p:style>
          <p:txBody>
            <a:bodyPr rtlCol="0" anchor="ctr"/>
            <a:lstStyle/>
            <a:p>
              <a:endParaRPr lang="en-GB"/>
            </a:p>
          </p:txBody>
        </p:sp>
        <p:sp>
          <p:nvSpPr>
            <p:cNvPr id="18" name="Rectangle 17">
              <a:extLst>
                <a:ext uri="{FF2B5EF4-FFF2-40B4-BE49-F238E27FC236}">
                  <a16:creationId xmlns:a16="http://schemas.microsoft.com/office/drawing/2014/main" id="{C37B7589-9BA0-9C72-7A35-625B550FDCC6}"/>
                </a:ext>
              </a:extLst>
            </p:cNvPr>
            <p:cNvSpPr/>
            <p:nvPr/>
          </p:nvSpPr>
          <p:spPr>
            <a:xfrm>
              <a:off x="6816008" y="4689014"/>
              <a:ext cx="720008" cy="720008"/>
            </a:xfrm>
            <a:prstGeom prst="rect">
              <a:avLst/>
            </a:prstGeom>
            <a:solidFill>
              <a:schemeClr val="accent4"/>
            </a:solidFill>
            <a:ln w="38100">
              <a:solidFill>
                <a:srgbClr val="21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Tree>
    <p:extLst>
      <p:ext uri="{BB962C8B-B14F-4D97-AF65-F5344CB8AC3E}">
        <p14:creationId xmlns:p14="http://schemas.microsoft.com/office/powerpoint/2010/main" val="33148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Shader core essentials</a:t>
            </a:r>
          </a:p>
        </p:txBody>
      </p:sp>
      <p:sp>
        <p:nvSpPr>
          <p:cNvPr id="2" name="Text Placeholder 1">
            <a:extLst>
              <a:ext uri="{FF2B5EF4-FFF2-40B4-BE49-F238E27FC236}">
                <a16:creationId xmlns:a16="http://schemas.microsoft.com/office/drawing/2014/main" id="{A7B65729-CB14-B1E1-B7D2-62A8B680AD74}"/>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2405959" y="2528990"/>
            <a:ext cx="4680052"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2405959" y="3429000"/>
            <a:ext cx="4680052"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2405959" y="4330126"/>
            <a:ext cx="180002" cy="71889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9" name="Rectangle 8">
            <a:extLst>
              <a:ext uri="{FF2B5EF4-FFF2-40B4-BE49-F238E27FC236}">
                <a16:creationId xmlns:a16="http://schemas.microsoft.com/office/drawing/2014/main" id="{9C58DD83-690A-4FF0-B65B-51CAFEA08ABE}"/>
              </a:ext>
            </a:extLst>
          </p:cNvPr>
          <p:cNvSpPr/>
          <p:nvPr/>
        </p:nvSpPr>
        <p:spPr>
          <a:xfrm>
            <a:off x="2405959" y="5229020"/>
            <a:ext cx="4680052"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Rectangle 10">
            <a:extLst>
              <a:ext uri="{FF2B5EF4-FFF2-40B4-BE49-F238E27FC236}">
                <a16:creationId xmlns:a16="http://schemas.microsoft.com/office/drawing/2014/main" id="{0577B3B1-3352-4E6A-A64D-D0604B0C96CB}"/>
              </a:ext>
            </a:extLst>
          </p:cNvPr>
          <p:cNvSpPr/>
          <p:nvPr/>
        </p:nvSpPr>
        <p:spPr>
          <a:xfrm>
            <a:off x="2585961"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2" name="Rectangle 11">
            <a:extLst>
              <a:ext uri="{FF2B5EF4-FFF2-40B4-BE49-F238E27FC236}">
                <a16:creationId xmlns:a16="http://schemas.microsoft.com/office/drawing/2014/main" id="{DA74268F-6B01-4535-8841-BD2FA5ED9A6D}"/>
              </a:ext>
            </a:extLst>
          </p:cNvPr>
          <p:cNvSpPr/>
          <p:nvPr/>
        </p:nvSpPr>
        <p:spPr>
          <a:xfrm>
            <a:off x="2765963" y="4329011"/>
            <a:ext cx="180002" cy="72000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3" name="Rectangle 12">
            <a:extLst>
              <a:ext uri="{FF2B5EF4-FFF2-40B4-BE49-F238E27FC236}">
                <a16:creationId xmlns:a16="http://schemas.microsoft.com/office/drawing/2014/main" id="{F3822871-28C6-47F5-B902-F3182793B74E}"/>
              </a:ext>
            </a:extLst>
          </p:cNvPr>
          <p:cNvSpPr/>
          <p:nvPr/>
        </p:nvSpPr>
        <p:spPr>
          <a:xfrm>
            <a:off x="2945965"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6" name="Rectangle 15">
            <a:extLst>
              <a:ext uri="{FF2B5EF4-FFF2-40B4-BE49-F238E27FC236}">
                <a16:creationId xmlns:a16="http://schemas.microsoft.com/office/drawing/2014/main" id="{7E5B9B7A-2CE6-481A-AC48-4987AE61CDF9}"/>
              </a:ext>
            </a:extLst>
          </p:cNvPr>
          <p:cNvSpPr/>
          <p:nvPr/>
        </p:nvSpPr>
        <p:spPr>
          <a:xfrm>
            <a:off x="3125967" y="4330126"/>
            <a:ext cx="180002" cy="71889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7" name="Rectangle 16">
            <a:extLst>
              <a:ext uri="{FF2B5EF4-FFF2-40B4-BE49-F238E27FC236}">
                <a16:creationId xmlns:a16="http://schemas.microsoft.com/office/drawing/2014/main" id="{8E472825-895F-4BC1-85DC-10E97EE38490}"/>
              </a:ext>
            </a:extLst>
          </p:cNvPr>
          <p:cNvSpPr/>
          <p:nvPr/>
        </p:nvSpPr>
        <p:spPr>
          <a:xfrm>
            <a:off x="3305969"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8" name="Rectangle 17">
            <a:extLst>
              <a:ext uri="{FF2B5EF4-FFF2-40B4-BE49-F238E27FC236}">
                <a16:creationId xmlns:a16="http://schemas.microsoft.com/office/drawing/2014/main" id="{F1307579-FEBF-4B36-8732-6CA058F8FBED}"/>
              </a:ext>
            </a:extLst>
          </p:cNvPr>
          <p:cNvSpPr/>
          <p:nvPr/>
        </p:nvSpPr>
        <p:spPr>
          <a:xfrm>
            <a:off x="3485971" y="4329011"/>
            <a:ext cx="180002" cy="72000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19" name="Rectangle 18">
            <a:extLst>
              <a:ext uri="{FF2B5EF4-FFF2-40B4-BE49-F238E27FC236}">
                <a16:creationId xmlns:a16="http://schemas.microsoft.com/office/drawing/2014/main" id="{BBB905EE-7B85-4BDB-B77A-28123B8DB00A}"/>
              </a:ext>
            </a:extLst>
          </p:cNvPr>
          <p:cNvSpPr/>
          <p:nvPr/>
        </p:nvSpPr>
        <p:spPr>
          <a:xfrm>
            <a:off x="3665973"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20" name="Rectangle 19">
            <a:extLst>
              <a:ext uri="{FF2B5EF4-FFF2-40B4-BE49-F238E27FC236}">
                <a16:creationId xmlns:a16="http://schemas.microsoft.com/office/drawing/2014/main" id="{4F29B357-2E4B-4D13-B4F3-1C9ECB9FD3E1}"/>
              </a:ext>
            </a:extLst>
          </p:cNvPr>
          <p:cNvSpPr/>
          <p:nvPr/>
        </p:nvSpPr>
        <p:spPr>
          <a:xfrm>
            <a:off x="3845975" y="4330126"/>
            <a:ext cx="180002" cy="718892"/>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21" name="Rectangle 20">
            <a:extLst>
              <a:ext uri="{FF2B5EF4-FFF2-40B4-BE49-F238E27FC236}">
                <a16:creationId xmlns:a16="http://schemas.microsoft.com/office/drawing/2014/main" id="{AC06DCE4-E375-4FBF-B4B9-C7176DFD66BC}"/>
              </a:ext>
            </a:extLst>
          </p:cNvPr>
          <p:cNvSpPr/>
          <p:nvPr/>
        </p:nvSpPr>
        <p:spPr>
          <a:xfrm>
            <a:off x="4025977"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22" name="Rectangle 21">
            <a:extLst>
              <a:ext uri="{FF2B5EF4-FFF2-40B4-BE49-F238E27FC236}">
                <a16:creationId xmlns:a16="http://schemas.microsoft.com/office/drawing/2014/main" id="{19BE7D35-B214-463D-AFF7-9FF485E94559}"/>
              </a:ext>
            </a:extLst>
          </p:cNvPr>
          <p:cNvSpPr/>
          <p:nvPr/>
        </p:nvSpPr>
        <p:spPr>
          <a:xfrm>
            <a:off x="4205979" y="4329011"/>
            <a:ext cx="180002" cy="72000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23" name="Rectangle 22">
            <a:extLst>
              <a:ext uri="{FF2B5EF4-FFF2-40B4-BE49-F238E27FC236}">
                <a16:creationId xmlns:a16="http://schemas.microsoft.com/office/drawing/2014/main" id="{0511DB94-756E-4DE5-B242-F7AFDFA3AD00}"/>
              </a:ext>
            </a:extLst>
          </p:cNvPr>
          <p:cNvSpPr/>
          <p:nvPr/>
        </p:nvSpPr>
        <p:spPr>
          <a:xfrm>
            <a:off x="4385981" y="4329011"/>
            <a:ext cx="180002" cy="720007"/>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600">
              <a:solidFill>
                <a:srgbClr val="21292F"/>
              </a:solidFill>
            </a:endParaRPr>
          </a:p>
        </p:txBody>
      </p:sp>
      <p:sp>
        <p:nvSpPr>
          <p:cNvPr id="25" name="Rectangle 24">
            <a:extLst>
              <a:ext uri="{FF2B5EF4-FFF2-40B4-BE49-F238E27FC236}">
                <a16:creationId xmlns:a16="http://schemas.microsoft.com/office/drawing/2014/main" id="{E0822B67-019C-4AEA-B0BE-90EC3C7D1893}"/>
              </a:ext>
            </a:extLst>
          </p:cNvPr>
          <p:cNvSpPr/>
          <p:nvPr/>
        </p:nvSpPr>
        <p:spPr>
          <a:xfrm>
            <a:off x="2405959" y="1665289"/>
            <a:ext cx="4680052" cy="720008"/>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Thread pool</a:t>
            </a:r>
          </a:p>
        </p:txBody>
      </p:sp>
      <p:cxnSp>
        <p:nvCxnSpPr>
          <p:cNvPr id="10" name="Straight Connector 9">
            <a:extLst>
              <a:ext uri="{FF2B5EF4-FFF2-40B4-BE49-F238E27FC236}">
                <a16:creationId xmlns:a16="http://schemas.microsoft.com/office/drawing/2014/main" id="{ADB99108-B4F5-44F7-ABF0-55D2FB1C17B9}"/>
              </a:ext>
            </a:extLst>
          </p:cNvPr>
          <p:cNvCxnSpPr>
            <a:cxnSpLocks/>
          </p:cNvCxnSpPr>
          <p:nvPr/>
        </p:nvCxnSpPr>
        <p:spPr>
          <a:xfrm flipV="1">
            <a:off x="7086011" y="2078985"/>
            <a:ext cx="540006" cy="2250025"/>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36DC31-4674-4CD9-ACCB-8FB7E5602320}"/>
              </a:ext>
            </a:extLst>
          </p:cNvPr>
          <p:cNvCxnSpPr>
            <a:cxnSpLocks/>
          </p:cNvCxnSpPr>
          <p:nvPr/>
        </p:nvCxnSpPr>
        <p:spPr>
          <a:xfrm>
            <a:off x="7086011" y="5049018"/>
            <a:ext cx="540006" cy="450005"/>
          </a:xfrm>
          <a:prstGeom prst="line">
            <a:avLst/>
          </a:prstGeom>
          <a:ln w="127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6AD909D-AB94-4BA6-8CC3-80EA4BF336F5}"/>
              </a:ext>
            </a:extLst>
          </p:cNvPr>
          <p:cNvSpPr/>
          <p:nvPr/>
        </p:nvSpPr>
        <p:spPr>
          <a:xfrm>
            <a:off x="7626017" y="2078985"/>
            <a:ext cx="2160024" cy="720008"/>
          </a:xfrm>
          <a:prstGeom prst="rect">
            <a:avLst/>
          </a:prstGeom>
          <a:solidFill>
            <a:schemeClr val="accent3"/>
          </a:solidFill>
          <a:ln>
            <a:solidFill>
              <a:srgbClr val="21292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Vertex</a:t>
            </a:r>
            <a:br>
              <a:rPr lang="en-GB">
                <a:solidFill>
                  <a:srgbClr val="21292F"/>
                </a:solidFill>
              </a:rPr>
            </a:br>
            <a:r>
              <a:rPr lang="en-GB">
                <a:solidFill>
                  <a:srgbClr val="21292F"/>
                </a:solidFill>
              </a:rPr>
              <a:t>interpolation</a:t>
            </a:r>
          </a:p>
        </p:txBody>
      </p:sp>
      <p:sp>
        <p:nvSpPr>
          <p:cNvPr id="27" name="Rectangle 26">
            <a:extLst>
              <a:ext uri="{FF2B5EF4-FFF2-40B4-BE49-F238E27FC236}">
                <a16:creationId xmlns:a16="http://schemas.microsoft.com/office/drawing/2014/main" id="{DEC561BC-E93B-4DEC-B330-BD36735198C7}"/>
              </a:ext>
            </a:extLst>
          </p:cNvPr>
          <p:cNvSpPr/>
          <p:nvPr/>
        </p:nvSpPr>
        <p:spPr>
          <a:xfrm>
            <a:off x="7626017" y="2978995"/>
            <a:ext cx="2160024" cy="720008"/>
          </a:xfrm>
          <a:prstGeom prst="rect">
            <a:avLst/>
          </a:prstGeom>
          <a:solidFill>
            <a:schemeClr val="accent3"/>
          </a:solidFill>
          <a:ln>
            <a:solidFill>
              <a:srgbClr val="21292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Texture</a:t>
            </a:r>
            <a:br>
              <a:rPr lang="en-GB">
                <a:solidFill>
                  <a:srgbClr val="21292F"/>
                </a:solidFill>
              </a:rPr>
            </a:br>
            <a:r>
              <a:rPr lang="en-GB">
                <a:solidFill>
                  <a:srgbClr val="21292F"/>
                </a:solidFill>
              </a:rPr>
              <a:t>decompression</a:t>
            </a:r>
          </a:p>
        </p:txBody>
      </p:sp>
      <p:sp>
        <p:nvSpPr>
          <p:cNvPr id="28" name="Rectangle 27">
            <a:extLst>
              <a:ext uri="{FF2B5EF4-FFF2-40B4-BE49-F238E27FC236}">
                <a16:creationId xmlns:a16="http://schemas.microsoft.com/office/drawing/2014/main" id="{1FFAFDB1-19CE-4C0A-95AB-FFD0E2AF0107}"/>
              </a:ext>
            </a:extLst>
          </p:cNvPr>
          <p:cNvSpPr/>
          <p:nvPr/>
        </p:nvSpPr>
        <p:spPr>
          <a:xfrm>
            <a:off x="7626017" y="3879005"/>
            <a:ext cx="2160024" cy="720008"/>
          </a:xfrm>
          <a:prstGeom prst="rect">
            <a:avLst/>
          </a:prstGeom>
          <a:solidFill>
            <a:schemeClr val="accent3"/>
          </a:solidFill>
          <a:ln>
            <a:solidFill>
              <a:srgbClr val="21292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Texture</a:t>
            </a:r>
            <a:br>
              <a:rPr lang="en-GB">
                <a:solidFill>
                  <a:srgbClr val="21292F"/>
                </a:solidFill>
              </a:rPr>
            </a:br>
            <a:r>
              <a:rPr lang="en-GB">
                <a:solidFill>
                  <a:srgbClr val="21292F"/>
                </a:solidFill>
              </a:rPr>
              <a:t>filtering</a:t>
            </a:r>
          </a:p>
        </p:txBody>
      </p:sp>
      <p:sp>
        <p:nvSpPr>
          <p:cNvPr id="29" name="Rectangle 28">
            <a:extLst>
              <a:ext uri="{FF2B5EF4-FFF2-40B4-BE49-F238E27FC236}">
                <a16:creationId xmlns:a16="http://schemas.microsoft.com/office/drawing/2014/main" id="{2C256F08-8F36-486C-B251-8DA704CCEC79}"/>
              </a:ext>
            </a:extLst>
          </p:cNvPr>
          <p:cNvSpPr/>
          <p:nvPr/>
        </p:nvSpPr>
        <p:spPr>
          <a:xfrm>
            <a:off x="7626017" y="4779015"/>
            <a:ext cx="2160024" cy="720008"/>
          </a:xfrm>
          <a:prstGeom prst="rect">
            <a:avLst/>
          </a:prstGeom>
          <a:solidFill>
            <a:schemeClr val="accent3"/>
          </a:solidFill>
          <a:ln>
            <a:solidFill>
              <a:srgbClr val="21292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Fragment</a:t>
            </a:r>
            <a:br>
              <a:rPr lang="en-GB">
                <a:solidFill>
                  <a:srgbClr val="21292F"/>
                </a:solidFill>
              </a:rPr>
            </a:br>
            <a:r>
              <a:rPr lang="en-GB">
                <a:solidFill>
                  <a:srgbClr val="21292F"/>
                </a:solidFill>
              </a:rPr>
              <a:t>blending</a:t>
            </a:r>
          </a:p>
        </p:txBody>
      </p:sp>
      <p:sp>
        <p:nvSpPr>
          <p:cNvPr id="24" name="Rectangle 23">
            <a:extLst>
              <a:ext uri="{FF2B5EF4-FFF2-40B4-BE49-F238E27FC236}">
                <a16:creationId xmlns:a16="http://schemas.microsoft.com/office/drawing/2014/main" id="{D8E3BCE1-AF93-4DF3-8936-DCD5B76E1EFB}"/>
              </a:ext>
            </a:extLst>
          </p:cNvPr>
          <p:cNvSpPr/>
          <p:nvPr/>
        </p:nvSpPr>
        <p:spPr>
          <a:xfrm>
            <a:off x="4745985" y="4329011"/>
            <a:ext cx="2340026" cy="720008"/>
          </a:xfrm>
          <a:prstGeom prst="rect">
            <a:avLst/>
          </a:prstGeom>
          <a:solidFill>
            <a:schemeClr val="accent3"/>
          </a:solidFill>
          <a:ln>
            <a:solidFill>
              <a:srgbClr val="21292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Fixed-function</a:t>
            </a:r>
            <a:br>
              <a:rPr lang="en-GB">
                <a:solidFill>
                  <a:srgbClr val="21292F"/>
                </a:solidFill>
              </a:rPr>
            </a:br>
            <a:r>
              <a:rPr lang="en-GB">
                <a:solidFill>
                  <a:srgbClr val="21292F"/>
                </a:solidFill>
              </a:rPr>
              <a:t>accelerators</a:t>
            </a:r>
          </a:p>
        </p:txBody>
      </p:sp>
    </p:spTree>
    <p:extLst>
      <p:ext uri="{BB962C8B-B14F-4D97-AF65-F5344CB8AC3E}">
        <p14:creationId xmlns:p14="http://schemas.microsoft.com/office/powerpoint/2010/main" val="241859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GB"/>
              <a:t>More cores!</a:t>
            </a:r>
          </a:p>
        </p:txBody>
      </p:sp>
      <p:sp>
        <p:nvSpPr>
          <p:cNvPr id="6" name="Text Placeholder 5">
            <a:extLst>
              <a:ext uri="{FF2B5EF4-FFF2-40B4-BE49-F238E27FC236}">
                <a16:creationId xmlns:a16="http://schemas.microsoft.com/office/drawing/2014/main" id="{3DE4D6F9-DADA-674B-F84D-6087DB71C99D}"/>
              </a:ext>
            </a:extLst>
          </p:cNvPr>
          <p:cNvSpPr>
            <a:spLocks noGrp="1"/>
          </p:cNvSpPr>
          <p:nvPr>
            <p:ph type="body" idx="1"/>
          </p:nvPr>
        </p:nvSpPr>
        <p:spPr/>
        <p:txBody>
          <a:bodyPr/>
          <a:lstStyle/>
          <a:p>
            <a:endParaRPr lang="en-US"/>
          </a:p>
        </p:txBody>
      </p:sp>
      <p:sp>
        <p:nvSpPr>
          <p:cNvPr id="29" name="TextBox 28"/>
          <p:cNvSpPr txBox="1"/>
          <p:nvPr/>
        </p:nvSpPr>
        <p:spPr>
          <a:xfrm>
            <a:off x="2696384" y="5672297"/>
            <a:ext cx="5328592" cy="307777"/>
          </a:xfrm>
          <a:prstGeom prst="rect">
            <a:avLst/>
          </a:prstGeom>
          <a:noFill/>
        </p:spPr>
        <p:txBody>
          <a:bodyPr wrap="square" rtlCol="0">
            <a:spAutoFit/>
          </a:bodyPr>
          <a:lstStyle/>
          <a:p>
            <a:r>
              <a:rPr lang="en-GB" sz="1400">
                <a:solidFill>
                  <a:schemeClr val="bg1">
                    <a:lumMod val="75000"/>
                  </a:schemeClr>
                </a:solidFill>
                <a:latin typeface="+mn-lt"/>
              </a:rPr>
              <a:t>1K of threads, 10K of threads, 100K threads ...</a:t>
            </a:r>
          </a:p>
        </p:txBody>
      </p:sp>
      <p:grpSp>
        <p:nvGrpSpPr>
          <p:cNvPr id="43" name="Group 42"/>
          <p:cNvGrpSpPr/>
          <p:nvPr/>
        </p:nvGrpSpPr>
        <p:grpSpPr>
          <a:xfrm>
            <a:off x="2783633" y="1700808"/>
            <a:ext cx="882401" cy="1732120"/>
            <a:chOff x="755577" y="1988840"/>
            <a:chExt cx="1944216" cy="3816424"/>
          </a:xfrm>
        </p:grpSpPr>
        <p:sp>
          <p:nvSpPr>
            <p:cNvPr id="31" name="Rectangle 30"/>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34" name="Rectangle 33"/>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5" name="Rectangle 34"/>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6" name="Rectangle 35"/>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7" name="Rectangle 36"/>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8" name="Rectangle 37"/>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9" name="Rectangle 38"/>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40" name="Rectangle 39"/>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41" name="Rectangle 40"/>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 name="Group 41"/>
            <p:cNvGrpSpPr/>
            <p:nvPr/>
          </p:nvGrpSpPr>
          <p:grpSpPr>
            <a:xfrm>
              <a:off x="899592" y="4149080"/>
              <a:ext cx="1656184" cy="1512168"/>
              <a:chOff x="3131840" y="3429000"/>
              <a:chExt cx="1656184" cy="1512168"/>
            </a:xfrm>
          </p:grpSpPr>
          <p:sp>
            <p:nvSpPr>
              <p:cNvPr id="51" name="Rectangle 50"/>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3" name="Rectangle 52"/>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5" name="Rectangle 54"/>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6" name="Rectangle 55"/>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7" name="Rectangle 56"/>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8" name="Rectangle 57"/>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59" name="Rectangle 58"/>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60" name="Rectangle 59"/>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61" name="Rectangle 60"/>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91" name="Group 90"/>
          <p:cNvGrpSpPr/>
          <p:nvPr/>
        </p:nvGrpSpPr>
        <p:grpSpPr>
          <a:xfrm>
            <a:off x="3745922" y="1700808"/>
            <a:ext cx="882401" cy="1732120"/>
            <a:chOff x="755577" y="1988840"/>
            <a:chExt cx="1944216" cy="3816424"/>
          </a:xfrm>
        </p:grpSpPr>
        <p:sp>
          <p:nvSpPr>
            <p:cNvPr id="92" name="Rectangle 91"/>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3" name="Rectangle 92"/>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94" name="Rectangle 93"/>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95" name="Rectangle 94"/>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96" name="Rectangle 95"/>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97" name="Rectangle 96"/>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98" name="Rectangle 97"/>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99" name="Rectangle 98"/>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00" name="Rectangle 99"/>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01" name="Rectangle 100"/>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102" name="Group 41"/>
            <p:cNvGrpSpPr/>
            <p:nvPr/>
          </p:nvGrpSpPr>
          <p:grpSpPr>
            <a:xfrm>
              <a:off x="899592" y="4149080"/>
              <a:ext cx="1656184" cy="1512168"/>
              <a:chOff x="3131840" y="3429000"/>
              <a:chExt cx="1656184" cy="1512168"/>
            </a:xfrm>
          </p:grpSpPr>
          <p:sp>
            <p:nvSpPr>
              <p:cNvPr id="103" name="Rectangle 102"/>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4" name="Rectangle 103"/>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5" name="Rectangle 104"/>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6" name="Rectangle 105"/>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7" name="Rectangle 106"/>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8" name="Rectangle 107"/>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09" name="Rectangle 108"/>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10" name="Rectangle 109"/>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11" name="Rectangle 110"/>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3" name="Group 2"/>
          <p:cNvGrpSpPr/>
          <p:nvPr/>
        </p:nvGrpSpPr>
        <p:grpSpPr>
          <a:xfrm>
            <a:off x="2783632" y="3497080"/>
            <a:ext cx="1844690" cy="1732120"/>
            <a:chOff x="1259632" y="3497080"/>
            <a:chExt cx="1844690" cy="1732120"/>
          </a:xfrm>
        </p:grpSpPr>
        <p:grpSp>
          <p:nvGrpSpPr>
            <p:cNvPr id="44" name="Group 43"/>
            <p:cNvGrpSpPr/>
            <p:nvPr/>
          </p:nvGrpSpPr>
          <p:grpSpPr>
            <a:xfrm>
              <a:off x="1259632" y="3497080"/>
              <a:ext cx="882401" cy="1732120"/>
              <a:chOff x="755577" y="1988840"/>
              <a:chExt cx="1944216" cy="3816424"/>
            </a:xfrm>
          </p:grpSpPr>
          <p:sp>
            <p:nvSpPr>
              <p:cNvPr id="45" name="Rectangle 44"/>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Rectangle 45"/>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47" name="Rectangle 46"/>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63" name="Rectangle 62"/>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64" name="Rectangle 63"/>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65" name="Rectangle 64"/>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66" name="Rectangle 65"/>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78" name="Rectangle 77"/>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79" name="Rectangle 78"/>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80" name="Rectangle 79"/>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81" name="Group 41"/>
              <p:cNvGrpSpPr/>
              <p:nvPr/>
            </p:nvGrpSpPr>
            <p:grpSpPr>
              <a:xfrm>
                <a:off x="899592" y="4149080"/>
                <a:ext cx="1656184" cy="1512168"/>
                <a:chOff x="3131840" y="3429000"/>
                <a:chExt cx="1656184" cy="1512168"/>
              </a:xfrm>
            </p:grpSpPr>
            <p:sp>
              <p:nvSpPr>
                <p:cNvPr id="82" name="Rectangle 81"/>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3" name="Rectangle 82"/>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4" name="Rectangle 83"/>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5" name="Rectangle 84"/>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6" name="Rectangle 85"/>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7" name="Rectangle 86"/>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8" name="Rectangle 87"/>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89" name="Rectangle 88"/>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90" name="Rectangle 89"/>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112" name="Group 111"/>
            <p:cNvGrpSpPr/>
            <p:nvPr/>
          </p:nvGrpSpPr>
          <p:grpSpPr>
            <a:xfrm>
              <a:off x="2221921" y="3497080"/>
              <a:ext cx="882401" cy="1732120"/>
              <a:chOff x="755577" y="1988840"/>
              <a:chExt cx="1944216" cy="3816424"/>
            </a:xfrm>
          </p:grpSpPr>
          <p:sp>
            <p:nvSpPr>
              <p:cNvPr id="113" name="Rectangle 112"/>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Rectangle 113"/>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15" name="Rectangle 114"/>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16" name="Rectangle 115"/>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17" name="Rectangle 116"/>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18" name="Rectangle 117"/>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19" name="Rectangle 118"/>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20" name="Rectangle 119"/>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21" name="Rectangle 120"/>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22" name="Rectangle 121"/>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123" name="Group 122"/>
              <p:cNvGrpSpPr/>
              <p:nvPr/>
            </p:nvGrpSpPr>
            <p:grpSpPr>
              <a:xfrm>
                <a:off x="899592" y="4149080"/>
                <a:ext cx="1656184" cy="1512168"/>
                <a:chOff x="3131840" y="3429000"/>
                <a:chExt cx="1656184" cy="1512168"/>
              </a:xfrm>
            </p:grpSpPr>
            <p:sp>
              <p:nvSpPr>
                <p:cNvPr id="124" name="Rectangle 123"/>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25" name="Rectangle 124"/>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26" name="Rectangle 125"/>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27" name="Rectangle 126"/>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28" name="Rectangle 127"/>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29" name="Rectangle 128"/>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30" name="Rectangle 129"/>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31" name="Rectangle 130"/>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32" name="Rectangle 131"/>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grpSp>
        <p:nvGrpSpPr>
          <p:cNvPr id="4" name="Group 3"/>
          <p:cNvGrpSpPr/>
          <p:nvPr/>
        </p:nvGrpSpPr>
        <p:grpSpPr>
          <a:xfrm>
            <a:off x="4708209" y="1700808"/>
            <a:ext cx="1844690" cy="3528392"/>
            <a:chOff x="3184209" y="1700808"/>
            <a:chExt cx="1844690" cy="3528392"/>
          </a:xfrm>
        </p:grpSpPr>
        <p:grpSp>
          <p:nvGrpSpPr>
            <p:cNvPr id="133" name="Group 132"/>
            <p:cNvGrpSpPr/>
            <p:nvPr/>
          </p:nvGrpSpPr>
          <p:grpSpPr>
            <a:xfrm>
              <a:off x="3184209" y="1700808"/>
              <a:ext cx="882401" cy="1732120"/>
              <a:chOff x="755577" y="1988840"/>
              <a:chExt cx="1944216" cy="3816424"/>
            </a:xfrm>
          </p:grpSpPr>
          <p:sp>
            <p:nvSpPr>
              <p:cNvPr id="134" name="Rectangle 133"/>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5" name="Rectangle 134"/>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36" name="Rectangle 135"/>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37" name="Rectangle 136"/>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38" name="Rectangle 137"/>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39" name="Rectangle 138"/>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40" name="Rectangle 139"/>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41" name="Rectangle 140"/>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42" name="Rectangle 141"/>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43" name="Rectangle 142"/>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144" name="Group 41"/>
              <p:cNvGrpSpPr/>
              <p:nvPr/>
            </p:nvGrpSpPr>
            <p:grpSpPr>
              <a:xfrm>
                <a:off x="899592" y="4149080"/>
                <a:ext cx="1656184" cy="1512168"/>
                <a:chOff x="3131840" y="3429000"/>
                <a:chExt cx="1656184" cy="1512168"/>
              </a:xfrm>
            </p:grpSpPr>
            <p:sp>
              <p:nvSpPr>
                <p:cNvPr id="145" name="Rectangle 144"/>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46" name="Rectangle 145"/>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47" name="Rectangle 146"/>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48" name="Rectangle 147"/>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49" name="Rectangle 148"/>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50" name="Rectangle 149"/>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51" name="Rectangle 150"/>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52" name="Rectangle 151"/>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53" name="Rectangle 152"/>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154" name="Group 153"/>
            <p:cNvGrpSpPr/>
            <p:nvPr/>
          </p:nvGrpSpPr>
          <p:grpSpPr>
            <a:xfrm>
              <a:off x="3184209" y="3497080"/>
              <a:ext cx="882401" cy="1732120"/>
              <a:chOff x="755577" y="1988840"/>
              <a:chExt cx="1944216" cy="3816424"/>
            </a:xfrm>
          </p:grpSpPr>
          <p:sp>
            <p:nvSpPr>
              <p:cNvPr id="155" name="Rectangle 154"/>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6" name="Rectangle 155"/>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57" name="Rectangle 156"/>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58" name="Rectangle 157"/>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59" name="Rectangle 158"/>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60" name="Rectangle 159"/>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61" name="Rectangle 160"/>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62" name="Rectangle 161"/>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63" name="Rectangle 162"/>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64" name="Rectangle 163"/>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165" name="Group 164"/>
              <p:cNvGrpSpPr/>
              <p:nvPr/>
            </p:nvGrpSpPr>
            <p:grpSpPr>
              <a:xfrm>
                <a:off x="899592" y="4149080"/>
                <a:ext cx="1656184" cy="1512168"/>
                <a:chOff x="3131840" y="3429000"/>
                <a:chExt cx="1656184" cy="1512168"/>
              </a:xfrm>
            </p:grpSpPr>
            <p:sp>
              <p:nvSpPr>
                <p:cNvPr id="166" name="Rectangle 165"/>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67" name="Rectangle 166"/>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68" name="Rectangle 167"/>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69" name="Rectangle 168"/>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70" name="Rectangle 169"/>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71" name="Rectangle 170"/>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72" name="Rectangle 171"/>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73" name="Rectangle 172"/>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74" name="Rectangle 173"/>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217" name="Group 216"/>
            <p:cNvGrpSpPr/>
            <p:nvPr/>
          </p:nvGrpSpPr>
          <p:grpSpPr>
            <a:xfrm>
              <a:off x="4146498" y="1700808"/>
              <a:ext cx="882401" cy="1732120"/>
              <a:chOff x="755577" y="1988840"/>
              <a:chExt cx="1944216" cy="3816424"/>
            </a:xfrm>
          </p:grpSpPr>
          <p:sp>
            <p:nvSpPr>
              <p:cNvPr id="218" name="Rectangle 217"/>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9" name="Rectangle 218"/>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220" name="Rectangle 219"/>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1" name="Rectangle 220"/>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2" name="Rectangle 221"/>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3" name="Rectangle 222"/>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4" name="Rectangle 223"/>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5" name="Rectangle 224"/>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6" name="Rectangle 225"/>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27" name="Rectangle 226"/>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28" name="Group 41"/>
              <p:cNvGrpSpPr/>
              <p:nvPr/>
            </p:nvGrpSpPr>
            <p:grpSpPr>
              <a:xfrm>
                <a:off x="899592" y="4149080"/>
                <a:ext cx="1656184" cy="1512168"/>
                <a:chOff x="3131840" y="3429000"/>
                <a:chExt cx="1656184" cy="1512168"/>
              </a:xfrm>
            </p:grpSpPr>
            <p:sp>
              <p:nvSpPr>
                <p:cNvPr id="229" name="Rectangle 228"/>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0" name="Rectangle 229"/>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1" name="Rectangle 230"/>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2" name="Rectangle 231"/>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3" name="Rectangle 232"/>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4" name="Rectangle 233"/>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5" name="Rectangle 234"/>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6" name="Rectangle 235"/>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37" name="Rectangle 236"/>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238" name="Group 237"/>
            <p:cNvGrpSpPr/>
            <p:nvPr/>
          </p:nvGrpSpPr>
          <p:grpSpPr>
            <a:xfrm>
              <a:off x="4146498" y="3497080"/>
              <a:ext cx="882401" cy="1732120"/>
              <a:chOff x="755577" y="1988840"/>
              <a:chExt cx="1944216" cy="3816424"/>
            </a:xfrm>
          </p:grpSpPr>
          <p:sp>
            <p:nvSpPr>
              <p:cNvPr id="239" name="Rectangle 238"/>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0" name="Rectangle 239"/>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241" name="Rectangle 240"/>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2" name="Rectangle 241"/>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3" name="Rectangle 242"/>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4" name="Rectangle 243"/>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5" name="Rectangle 244"/>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6" name="Rectangle 245"/>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7" name="Rectangle 246"/>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48" name="Rectangle 247"/>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49" name="Group 248"/>
              <p:cNvGrpSpPr/>
              <p:nvPr/>
            </p:nvGrpSpPr>
            <p:grpSpPr>
              <a:xfrm>
                <a:off x="899592" y="4149080"/>
                <a:ext cx="1656184" cy="1512168"/>
                <a:chOff x="3131840" y="3429000"/>
                <a:chExt cx="1656184" cy="1512168"/>
              </a:xfrm>
            </p:grpSpPr>
            <p:sp>
              <p:nvSpPr>
                <p:cNvPr id="250" name="Rectangle 249"/>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1" name="Rectangle 250"/>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2" name="Rectangle 251"/>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3" name="Rectangle 252"/>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4" name="Rectangle 253"/>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5" name="Rectangle 254"/>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6" name="Rectangle 255"/>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7" name="Rectangle 256"/>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58" name="Rectangle 257"/>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grpSp>
        <p:nvGrpSpPr>
          <p:cNvPr id="5" name="Group 4"/>
          <p:cNvGrpSpPr/>
          <p:nvPr/>
        </p:nvGrpSpPr>
        <p:grpSpPr>
          <a:xfrm>
            <a:off x="6632787" y="1700808"/>
            <a:ext cx="2806978" cy="3528392"/>
            <a:chOff x="5108787" y="1700808"/>
            <a:chExt cx="2806978" cy="3528392"/>
          </a:xfrm>
        </p:grpSpPr>
        <p:grpSp>
          <p:nvGrpSpPr>
            <p:cNvPr id="175" name="Group 174"/>
            <p:cNvGrpSpPr/>
            <p:nvPr/>
          </p:nvGrpSpPr>
          <p:grpSpPr>
            <a:xfrm>
              <a:off x="5108787" y="1700808"/>
              <a:ext cx="882401" cy="1732120"/>
              <a:chOff x="755577" y="1988840"/>
              <a:chExt cx="1944216" cy="3816424"/>
            </a:xfrm>
          </p:grpSpPr>
          <p:sp>
            <p:nvSpPr>
              <p:cNvPr id="176" name="Rectangle 175"/>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7" name="Rectangle 176"/>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78" name="Rectangle 177"/>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79" name="Rectangle 178"/>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0" name="Rectangle 179"/>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1" name="Rectangle 180"/>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2" name="Rectangle 181"/>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3" name="Rectangle 182"/>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4" name="Rectangle 183"/>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185" name="Rectangle 184"/>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186" name="Group 41"/>
              <p:cNvGrpSpPr/>
              <p:nvPr/>
            </p:nvGrpSpPr>
            <p:grpSpPr>
              <a:xfrm>
                <a:off x="899592" y="4149080"/>
                <a:ext cx="1656184" cy="1512168"/>
                <a:chOff x="3131840" y="3429000"/>
                <a:chExt cx="1656184" cy="1512168"/>
              </a:xfrm>
            </p:grpSpPr>
            <p:sp>
              <p:nvSpPr>
                <p:cNvPr id="187" name="Rectangle 186"/>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88" name="Rectangle 187"/>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89" name="Rectangle 188"/>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0" name="Rectangle 189"/>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1" name="Rectangle 190"/>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2" name="Rectangle 191"/>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3" name="Rectangle 192"/>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4" name="Rectangle 193"/>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195" name="Rectangle 194"/>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196" name="Group 195"/>
            <p:cNvGrpSpPr/>
            <p:nvPr/>
          </p:nvGrpSpPr>
          <p:grpSpPr>
            <a:xfrm>
              <a:off x="5108787" y="3497080"/>
              <a:ext cx="882401" cy="1732120"/>
              <a:chOff x="755577" y="1988840"/>
              <a:chExt cx="1944216" cy="3816424"/>
            </a:xfrm>
          </p:grpSpPr>
          <p:sp>
            <p:nvSpPr>
              <p:cNvPr id="197" name="Rectangle 196"/>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8" name="Rectangle 197"/>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99" name="Rectangle 198"/>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0" name="Rectangle 199"/>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1" name="Rectangle 200"/>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2" name="Rectangle 201"/>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3" name="Rectangle 202"/>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4" name="Rectangle 203"/>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5" name="Rectangle 204"/>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06" name="Rectangle 205"/>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07" name="Group 206"/>
              <p:cNvGrpSpPr/>
              <p:nvPr/>
            </p:nvGrpSpPr>
            <p:grpSpPr>
              <a:xfrm>
                <a:off x="899592" y="4149080"/>
                <a:ext cx="1656184" cy="1512168"/>
                <a:chOff x="3131840" y="3429000"/>
                <a:chExt cx="1656184" cy="1512168"/>
              </a:xfrm>
            </p:grpSpPr>
            <p:sp>
              <p:nvSpPr>
                <p:cNvPr id="208" name="Rectangle 207"/>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09" name="Rectangle 208"/>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0" name="Rectangle 209"/>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1" name="Rectangle 210"/>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2" name="Rectangle 211"/>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3" name="Rectangle 212"/>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4" name="Rectangle 213"/>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5" name="Rectangle 214"/>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16" name="Rectangle 215"/>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259" name="Group 258"/>
            <p:cNvGrpSpPr/>
            <p:nvPr/>
          </p:nvGrpSpPr>
          <p:grpSpPr>
            <a:xfrm>
              <a:off x="7033364" y="1700808"/>
              <a:ext cx="882401" cy="1732120"/>
              <a:chOff x="755577" y="1988840"/>
              <a:chExt cx="1944216" cy="3816424"/>
            </a:xfrm>
          </p:grpSpPr>
          <p:sp>
            <p:nvSpPr>
              <p:cNvPr id="260" name="Rectangle 259"/>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1" name="Rectangle 260"/>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262" name="Rectangle 261"/>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3" name="Rectangle 262"/>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4" name="Rectangle 263"/>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5" name="Rectangle 264"/>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6" name="Rectangle 265"/>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7" name="Rectangle 266"/>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8" name="Rectangle 267"/>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69" name="Rectangle 268"/>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70" name="Group 41"/>
              <p:cNvGrpSpPr/>
              <p:nvPr/>
            </p:nvGrpSpPr>
            <p:grpSpPr>
              <a:xfrm>
                <a:off x="899592" y="4149080"/>
                <a:ext cx="1656184" cy="1512168"/>
                <a:chOff x="3131840" y="3429000"/>
                <a:chExt cx="1656184" cy="1512168"/>
              </a:xfrm>
            </p:grpSpPr>
            <p:sp>
              <p:nvSpPr>
                <p:cNvPr id="271" name="Rectangle 270"/>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2" name="Rectangle 271"/>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3" name="Rectangle 272"/>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4" name="Rectangle 273"/>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5" name="Rectangle 274"/>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6" name="Rectangle 275"/>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7" name="Rectangle 276"/>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8" name="Rectangle 277"/>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79" name="Rectangle 278"/>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280" name="Group 279"/>
            <p:cNvGrpSpPr/>
            <p:nvPr/>
          </p:nvGrpSpPr>
          <p:grpSpPr>
            <a:xfrm>
              <a:off x="7033364" y="3497080"/>
              <a:ext cx="882401" cy="1732120"/>
              <a:chOff x="755577" y="1988840"/>
              <a:chExt cx="1944216" cy="3816424"/>
            </a:xfrm>
          </p:grpSpPr>
          <p:sp>
            <p:nvSpPr>
              <p:cNvPr id="281" name="Rectangle 280"/>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2" name="Rectangle 281"/>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283" name="Rectangle 282"/>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4" name="Rectangle 283"/>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5" name="Rectangle 284"/>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6" name="Rectangle 285"/>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7" name="Rectangle 286"/>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8" name="Rectangle 287"/>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89" name="Rectangle 288"/>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290" name="Rectangle 289"/>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291" name="Group 206"/>
              <p:cNvGrpSpPr/>
              <p:nvPr/>
            </p:nvGrpSpPr>
            <p:grpSpPr>
              <a:xfrm>
                <a:off x="899592" y="4149080"/>
                <a:ext cx="1656184" cy="1512168"/>
                <a:chOff x="3131840" y="3429000"/>
                <a:chExt cx="1656184" cy="1512168"/>
              </a:xfrm>
            </p:grpSpPr>
            <p:sp>
              <p:nvSpPr>
                <p:cNvPr id="292" name="Rectangle 291"/>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3" name="Rectangle 292"/>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4" name="Rectangle 293"/>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5" name="Rectangle 294"/>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6" name="Rectangle 295"/>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7" name="Rectangle 296"/>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8" name="Rectangle 297"/>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299" name="Rectangle 298"/>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00" name="Rectangle 299"/>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301" name="Group 300"/>
            <p:cNvGrpSpPr/>
            <p:nvPr/>
          </p:nvGrpSpPr>
          <p:grpSpPr>
            <a:xfrm>
              <a:off x="6071075" y="1700808"/>
              <a:ext cx="882401" cy="1732120"/>
              <a:chOff x="755577" y="1988840"/>
              <a:chExt cx="1944216" cy="3816424"/>
            </a:xfrm>
          </p:grpSpPr>
          <p:sp>
            <p:nvSpPr>
              <p:cNvPr id="302" name="Rectangle 301"/>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3" name="Rectangle 302"/>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304" name="Rectangle 303"/>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05" name="Rectangle 304"/>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06" name="Rectangle 305"/>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07" name="Rectangle 306"/>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08" name="Rectangle 307"/>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09" name="Rectangle 308"/>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10" name="Rectangle 309"/>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11" name="Rectangle 310"/>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312" name="Group 41"/>
              <p:cNvGrpSpPr/>
              <p:nvPr/>
            </p:nvGrpSpPr>
            <p:grpSpPr>
              <a:xfrm>
                <a:off x="899592" y="4149080"/>
                <a:ext cx="1656184" cy="1512168"/>
                <a:chOff x="3131840" y="3429000"/>
                <a:chExt cx="1656184" cy="1512168"/>
              </a:xfrm>
            </p:grpSpPr>
            <p:sp>
              <p:nvSpPr>
                <p:cNvPr id="313" name="Rectangle 312"/>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4" name="Rectangle 313"/>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5" name="Rectangle 314"/>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6" name="Rectangle 315"/>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7" name="Rectangle 316"/>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8" name="Rectangle 317"/>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19" name="Rectangle 318"/>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20" name="Rectangle 319"/>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21" name="Rectangle 320"/>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nvGrpSpPr>
            <p:cNvPr id="322" name="Group 321"/>
            <p:cNvGrpSpPr/>
            <p:nvPr/>
          </p:nvGrpSpPr>
          <p:grpSpPr>
            <a:xfrm>
              <a:off x="6071075" y="3497080"/>
              <a:ext cx="882401" cy="1732120"/>
              <a:chOff x="755577" y="1988840"/>
              <a:chExt cx="1944216" cy="3816424"/>
            </a:xfrm>
          </p:grpSpPr>
          <p:sp>
            <p:nvSpPr>
              <p:cNvPr id="323" name="Rectangle 322"/>
              <p:cNvSpPr/>
              <p:nvPr/>
            </p:nvSpPr>
            <p:spPr>
              <a:xfrm>
                <a:off x="755577" y="1988840"/>
                <a:ext cx="1944216" cy="3816424"/>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4" name="Rectangle 323"/>
              <p:cNvSpPr/>
              <p:nvPr/>
            </p:nvSpPr>
            <p:spPr>
              <a:xfrm>
                <a:off x="899593" y="2132856"/>
                <a:ext cx="1656184" cy="79208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325" name="Rectangle 324"/>
              <p:cNvSpPr/>
              <p:nvPr/>
            </p:nvSpPr>
            <p:spPr>
              <a:xfrm>
                <a:off x="899592"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26" name="Rectangle 325"/>
              <p:cNvSpPr/>
              <p:nvPr/>
            </p:nvSpPr>
            <p:spPr>
              <a:xfrm>
                <a:off x="1331640"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27" name="Rectangle 326"/>
              <p:cNvSpPr/>
              <p:nvPr/>
            </p:nvSpPr>
            <p:spPr>
              <a:xfrm>
                <a:off x="1763688"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28" name="Rectangle 327"/>
              <p:cNvSpPr/>
              <p:nvPr/>
            </p:nvSpPr>
            <p:spPr>
              <a:xfrm>
                <a:off x="2195736" y="3140968"/>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29" name="Rectangle 328"/>
              <p:cNvSpPr/>
              <p:nvPr/>
            </p:nvSpPr>
            <p:spPr>
              <a:xfrm>
                <a:off x="899592"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30" name="Rectangle 329"/>
              <p:cNvSpPr/>
              <p:nvPr/>
            </p:nvSpPr>
            <p:spPr>
              <a:xfrm>
                <a:off x="1331640"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31" name="Rectangle 330"/>
              <p:cNvSpPr/>
              <p:nvPr/>
            </p:nvSpPr>
            <p:spPr>
              <a:xfrm>
                <a:off x="1763688"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sp>
            <p:nvSpPr>
              <p:cNvPr id="332" name="Rectangle 331"/>
              <p:cNvSpPr/>
              <p:nvPr/>
            </p:nvSpPr>
            <p:spPr>
              <a:xfrm>
                <a:off x="2195736" y="3573016"/>
                <a:ext cx="360040" cy="36004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36000" rIns="36000" rtlCol="0" anchor="ctr"/>
              <a:lstStyle/>
              <a:p>
                <a:pPr algn="ctr"/>
                <a:endParaRPr lang="en-GB" sz="900"/>
              </a:p>
            </p:txBody>
          </p:sp>
          <p:grpSp>
            <p:nvGrpSpPr>
              <p:cNvPr id="333" name="Group 248"/>
              <p:cNvGrpSpPr/>
              <p:nvPr/>
            </p:nvGrpSpPr>
            <p:grpSpPr>
              <a:xfrm>
                <a:off x="899592" y="4149080"/>
                <a:ext cx="1656184" cy="1512168"/>
                <a:chOff x="3131840" y="3429000"/>
                <a:chExt cx="1656184" cy="1512168"/>
              </a:xfrm>
            </p:grpSpPr>
            <p:sp>
              <p:nvSpPr>
                <p:cNvPr id="334" name="Rectangle 333"/>
                <p:cNvSpPr/>
                <p:nvPr/>
              </p:nvSpPr>
              <p:spPr>
                <a:xfrm>
                  <a:off x="3131840"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35" name="Rectangle 334"/>
                <p:cNvSpPr/>
                <p:nvPr/>
              </p:nvSpPr>
              <p:spPr>
                <a:xfrm>
                  <a:off x="3563888"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36" name="Rectangle 335"/>
                <p:cNvSpPr/>
                <p:nvPr/>
              </p:nvSpPr>
              <p:spPr>
                <a:xfrm>
                  <a:off x="3995936"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37" name="Rectangle 336"/>
                <p:cNvSpPr/>
                <p:nvPr/>
              </p:nvSpPr>
              <p:spPr>
                <a:xfrm>
                  <a:off x="4427984" y="3429000"/>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38" name="Rectangle 337"/>
                <p:cNvSpPr/>
                <p:nvPr/>
              </p:nvSpPr>
              <p:spPr>
                <a:xfrm>
                  <a:off x="3131840"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39" name="Rectangle 338"/>
                <p:cNvSpPr/>
                <p:nvPr/>
              </p:nvSpPr>
              <p:spPr>
                <a:xfrm>
                  <a:off x="3563888"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40" name="Rectangle 339"/>
                <p:cNvSpPr/>
                <p:nvPr/>
              </p:nvSpPr>
              <p:spPr>
                <a:xfrm>
                  <a:off x="3995936"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41" name="Rectangle 340"/>
                <p:cNvSpPr/>
                <p:nvPr/>
              </p:nvSpPr>
              <p:spPr>
                <a:xfrm>
                  <a:off x="4427984" y="3861048"/>
                  <a:ext cx="360040"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900"/>
                </a:p>
              </p:txBody>
            </p:sp>
            <p:sp>
              <p:nvSpPr>
                <p:cNvPr id="342" name="Rectangle 341"/>
                <p:cNvSpPr/>
                <p:nvPr/>
              </p:nvSpPr>
              <p:spPr>
                <a:xfrm>
                  <a:off x="3131840" y="4293096"/>
                  <a:ext cx="1656184"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lang="en-GB" sz="1200"/>
                </a:p>
              </p:txBody>
            </p:sp>
          </p:grpSp>
        </p:grpSp>
      </p:grpSp>
      <p:sp>
        <p:nvSpPr>
          <p:cNvPr id="344" name="Rectangle 343"/>
          <p:cNvSpPr/>
          <p:nvPr/>
        </p:nvSpPr>
        <p:spPr bwMode="auto">
          <a:xfrm>
            <a:off x="2783632" y="5301208"/>
            <a:ext cx="6660619" cy="36004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1600">
                <a:solidFill>
                  <a:srgbClr val="21292F"/>
                </a:solidFill>
                <a:latin typeface="Arial" pitchFamily="28" charset="0"/>
                <a:ea typeface="ＭＳ Ｐゴシック" pitchFamily="28" charset="-128"/>
                <a:cs typeface="ＭＳ Ｐゴシック" pitchFamily="28" charset="-128"/>
              </a:rPr>
              <a:t>Shared L2 cache</a:t>
            </a:r>
          </a:p>
        </p:txBody>
      </p:sp>
    </p:spTree>
    <p:extLst>
      <p:ext uri="{BB962C8B-B14F-4D97-AF65-F5344CB8AC3E}">
        <p14:creationId xmlns:p14="http://schemas.microsoft.com/office/powerpoint/2010/main" val="40104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AF42-CB62-2590-F695-0E7BC226E125}"/>
              </a:ext>
            </a:extLst>
          </p:cNvPr>
          <p:cNvSpPr>
            <a:spLocks noGrp="1"/>
          </p:cNvSpPr>
          <p:nvPr>
            <p:ph type="title"/>
          </p:nvPr>
        </p:nvSpPr>
        <p:spPr/>
        <p:txBody>
          <a:bodyPr/>
          <a:lstStyle/>
          <a:p>
            <a:r>
              <a:rPr lang="en-US">
                <a:ea typeface="ＭＳ Ｐゴシック"/>
              </a:rPr>
              <a:t>GPU and system architecture</a:t>
            </a:r>
            <a:endParaRPr lang="en-US"/>
          </a:p>
        </p:txBody>
      </p:sp>
      <p:sp>
        <p:nvSpPr>
          <p:cNvPr id="5" name="Subtitle 4">
            <a:extLst>
              <a:ext uri="{FF2B5EF4-FFF2-40B4-BE49-F238E27FC236}">
                <a16:creationId xmlns:a16="http://schemas.microsoft.com/office/drawing/2014/main" id="{87AAFEE0-7281-67A0-5AFE-3F10C9AB586D}"/>
              </a:ext>
            </a:extLst>
          </p:cNvPr>
          <p:cNvSpPr>
            <a:spLocks noGrp="1"/>
          </p:cNvSpPr>
          <p:nvPr>
            <p:ph type="subTitle" idx="1"/>
          </p:nvPr>
        </p:nvSpPr>
        <p:spPr/>
        <p:txBody>
          <a:bodyPr/>
          <a:lstStyle/>
          <a:p>
            <a:r>
              <a:rPr lang="en-US"/>
              <a:t>More than just a shader core…</a:t>
            </a:r>
          </a:p>
        </p:txBody>
      </p:sp>
    </p:spTree>
    <p:extLst>
      <p:ext uri="{BB962C8B-B14F-4D97-AF65-F5344CB8AC3E}">
        <p14:creationId xmlns:p14="http://schemas.microsoft.com/office/powerpoint/2010/main" val="127591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675DB1-84F5-4B4C-8145-05976AF368DB}"/>
              </a:ext>
            </a:extLst>
          </p:cNvPr>
          <p:cNvGrpSpPr/>
          <p:nvPr/>
        </p:nvGrpSpPr>
        <p:grpSpPr>
          <a:xfrm>
            <a:off x="3379577" y="1432522"/>
            <a:ext cx="1766907" cy="1766906"/>
            <a:chOff x="605938" y="2708993"/>
            <a:chExt cx="2160025" cy="2160025"/>
          </a:xfrm>
        </p:grpSpPr>
        <p:pic>
          <p:nvPicPr>
            <p:cNvPr id="5" name="Graphic 4" descr="Processor">
              <a:extLst>
                <a:ext uri="{FF2B5EF4-FFF2-40B4-BE49-F238E27FC236}">
                  <a16:creationId xmlns:a16="http://schemas.microsoft.com/office/drawing/2014/main" id="{992F27D0-AB3E-4D63-B91E-59F21A6634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938" y="2708993"/>
              <a:ext cx="2160025" cy="2160025"/>
            </a:xfrm>
            <a:prstGeom prst="rect">
              <a:avLst/>
            </a:prstGeom>
          </p:spPr>
        </p:pic>
        <p:sp>
          <p:nvSpPr>
            <p:cNvPr id="6" name="Rectangle 5">
              <a:extLst>
                <a:ext uri="{FF2B5EF4-FFF2-40B4-BE49-F238E27FC236}">
                  <a16:creationId xmlns:a16="http://schemas.microsoft.com/office/drawing/2014/main" id="{3F99AEC7-11E1-40F4-873D-A22A415396CF}"/>
                </a:ext>
              </a:extLst>
            </p:cNvPr>
            <p:cNvSpPr/>
            <p:nvPr/>
          </p:nvSpPr>
          <p:spPr>
            <a:xfrm>
              <a:off x="1126695" y="3229748"/>
              <a:ext cx="1116530" cy="110690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800" b="1">
                  <a:solidFill>
                    <a:srgbClr val="21292F"/>
                  </a:solidFill>
                </a:rPr>
                <a:t>CPU</a:t>
              </a:r>
              <a:endParaRPr lang="en-US" sz="2800" b="1">
                <a:solidFill>
                  <a:srgbClr val="21292F"/>
                </a:solidFill>
              </a:endParaRPr>
            </a:p>
          </p:txBody>
        </p:sp>
      </p:grpSp>
      <p:grpSp>
        <p:nvGrpSpPr>
          <p:cNvPr id="19" name="Group 18">
            <a:extLst>
              <a:ext uri="{FF2B5EF4-FFF2-40B4-BE49-F238E27FC236}">
                <a16:creationId xmlns:a16="http://schemas.microsoft.com/office/drawing/2014/main" id="{3A649E19-59AB-4EFF-875D-F1746FD131A4}"/>
              </a:ext>
            </a:extLst>
          </p:cNvPr>
          <p:cNvGrpSpPr/>
          <p:nvPr/>
        </p:nvGrpSpPr>
        <p:grpSpPr>
          <a:xfrm>
            <a:off x="5052066" y="2188978"/>
            <a:ext cx="946773" cy="946772"/>
            <a:chOff x="605938" y="2708992"/>
            <a:chExt cx="2160026" cy="2160024"/>
          </a:xfrm>
        </p:grpSpPr>
        <p:pic>
          <p:nvPicPr>
            <p:cNvPr id="20" name="Graphic 19" descr="Processor">
              <a:extLst>
                <a:ext uri="{FF2B5EF4-FFF2-40B4-BE49-F238E27FC236}">
                  <a16:creationId xmlns:a16="http://schemas.microsoft.com/office/drawing/2014/main" id="{4D27A9AD-8446-4DED-9FBB-C33A160AA59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05938" y="2708992"/>
              <a:ext cx="2160026" cy="2160024"/>
            </a:xfrm>
            <a:prstGeom prst="rect">
              <a:avLst/>
            </a:prstGeom>
          </p:spPr>
        </p:pic>
        <p:sp>
          <p:nvSpPr>
            <p:cNvPr id="21" name="Rectangle 20">
              <a:extLst>
                <a:ext uri="{FF2B5EF4-FFF2-40B4-BE49-F238E27FC236}">
                  <a16:creationId xmlns:a16="http://schemas.microsoft.com/office/drawing/2014/main" id="{07BB01B0-6B8C-4E3C-89CA-9C2F809CB3EA}"/>
                </a:ext>
              </a:extLst>
            </p:cNvPr>
            <p:cNvSpPr/>
            <p:nvPr/>
          </p:nvSpPr>
          <p:spPr>
            <a:xfrm>
              <a:off x="1126696" y="3229748"/>
              <a:ext cx="1116531" cy="110690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b="1">
                  <a:solidFill>
                    <a:srgbClr val="21292F"/>
                  </a:solidFill>
                </a:rPr>
                <a:t>CPU</a:t>
              </a:r>
              <a:endParaRPr lang="en-US" sz="1600" b="1">
                <a:solidFill>
                  <a:srgbClr val="21292F"/>
                </a:solidFill>
              </a:endParaRPr>
            </a:p>
          </p:txBody>
        </p:sp>
      </p:grpSp>
      <p:sp>
        <p:nvSpPr>
          <p:cNvPr id="38" name="Rectangle 37">
            <a:extLst>
              <a:ext uri="{FF2B5EF4-FFF2-40B4-BE49-F238E27FC236}">
                <a16:creationId xmlns:a16="http://schemas.microsoft.com/office/drawing/2014/main" id="{BBC2601A-6C6E-4ED1-AE10-7BBD7D6BCAD2}"/>
              </a:ext>
            </a:extLst>
          </p:cNvPr>
          <p:cNvSpPr/>
          <p:nvPr/>
        </p:nvSpPr>
        <p:spPr>
          <a:xfrm>
            <a:off x="3334577" y="3644837"/>
            <a:ext cx="5490000"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ectangle 39">
            <a:extLst>
              <a:ext uri="{FF2B5EF4-FFF2-40B4-BE49-F238E27FC236}">
                <a16:creationId xmlns:a16="http://schemas.microsoft.com/office/drawing/2014/main" id="{2E808C1E-78AD-4AD4-9825-028081346109}"/>
              </a:ext>
            </a:extLst>
          </p:cNvPr>
          <p:cNvSpPr/>
          <p:nvPr/>
        </p:nvSpPr>
        <p:spPr>
          <a:xfrm>
            <a:off x="3424577" y="3734837"/>
            <a:ext cx="5490000"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607CF52A-ABDE-4A32-9C15-A2A2B190BD5E}"/>
              </a:ext>
            </a:extLst>
          </p:cNvPr>
          <p:cNvSpPr/>
          <p:nvPr/>
        </p:nvSpPr>
        <p:spPr>
          <a:xfrm>
            <a:off x="3514577" y="3824837"/>
            <a:ext cx="5490000"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ectangle 51">
            <a:extLst>
              <a:ext uri="{FF2B5EF4-FFF2-40B4-BE49-F238E27FC236}">
                <a16:creationId xmlns:a16="http://schemas.microsoft.com/office/drawing/2014/main" id="{8D2E0EFD-B0D3-480C-A774-70F057BE1C62}"/>
              </a:ext>
            </a:extLst>
          </p:cNvPr>
          <p:cNvSpPr/>
          <p:nvPr/>
        </p:nvSpPr>
        <p:spPr>
          <a:xfrm>
            <a:off x="3289577" y="3599836"/>
            <a:ext cx="549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3C1E404C-41F5-45CB-A469-96CC2C8EEE0F}"/>
              </a:ext>
            </a:extLst>
          </p:cNvPr>
          <p:cNvSpPr/>
          <p:nvPr/>
        </p:nvSpPr>
        <p:spPr>
          <a:xfrm>
            <a:off x="3379577" y="3689837"/>
            <a:ext cx="549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a:extLst>
              <a:ext uri="{FF2B5EF4-FFF2-40B4-BE49-F238E27FC236}">
                <a16:creationId xmlns:a16="http://schemas.microsoft.com/office/drawing/2014/main" id="{5899410B-8042-46DE-A3A7-732D0FF47C76}"/>
              </a:ext>
            </a:extLst>
          </p:cNvPr>
          <p:cNvSpPr/>
          <p:nvPr/>
        </p:nvSpPr>
        <p:spPr>
          <a:xfrm>
            <a:off x="3468965" y="3779837"/>
            <a:ext cx="549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8" name="Rectangle 57">
            <a:extLst>
              <a:ext uri="{FF2B5EF4-FFF2-40B4-BE49-F238E27FC236}">
                <a16:creationId xmlns:a16="http://schemas.microsoft.com/office/drawing/2014/main" id="{5C2D30BC-6D72-4DB4-BA68-0000042C99D9}"/>
              </a:ext>
            </a:extLst>
          </p:cNvPr>
          <p:cNvSpPr/>
          <p:nvPr/>
        </p:nvSpPr>
        <p:spPr>
          <a:xfrm>
            <a:off x="3559577" y="3869837"/>
            <a:ext cx="5490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Rounded Corners 6">
            <a:extLst>
              <a:ext uri="{FF2B5EF4-FFF2-40B4-BE49-F238E27FC236}">
                <a16:creationId xmlns:a16="http://schemas.microsoft.com/office/drawing/2014/main" id="{4F503B75-DDBE-415C-9768-9446CDCB185F}"/>
              </a:ext>
            </a:extLst>
          </p:cNvPr>
          <p:cNvSpPr/>
          <p:nvPr/>
        </p:nvSpPr>
        <p:spPr>
          <a:xfrm>
            <a:off x="3747678" y="3133978"/>
            <a:ext cx="2070000" cy="331291"/>
          </a:xfrm>
          <a:prstGeom prst="roundRect">
            <a:avLst/>
          </a:prstGeom>
          <a:solidFill>
            <a:schemeClr val="accent1"/>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a:solidFill>
                  <a:srgbClr val="21292F"/>
                </a:solidFill>
              </a:rPr>
              <a:t>Shared L3 cache</a:t>
            </a:r>
            <a:endParaRPr lang="en-US" sz="1400">
              <a:solidFill>
                <a:srgbClr val="21292F"/>
              </a:solidFill>
            </a:endParaRPr>
          </a:p>
        </p:txBody>
      </p:sp>
      <p:sp>
        <p:nvSpPr>
          <p:cNvPr id="63" name="Rectangle: Rounded Corners 62">
            <a:extLst>
              <a:ext uri="{FF2B5EF4-FFF2-40B4-BE49-F238E27FC236}">
                <a16:creationId xmlns:a16="http://schemas.microsoft.com/office/drawing/2014/main" id="{6C469022-ADA4-4491-83EC-B33F9B915D07}"/>
              </a:ext>
            </a:extLst>
          </p:cNvPr>
          <p:cNvSpPr/>
          <p:nvPr/>
        </p:nvSpPr>
        <p:spPr>
          <a:xfrm>
            <a:off x="3905485" y="4054043"/>
            <a:ext cx="1722595" cy="331291"/>
          </a:xfrm>
          <a:prstGeom prst="roundRect">
            <a:avLst/>
          </a:prstGeom>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a:solidFill>
                  <a:srgbClr val="21292F"/>
                </a:solidFill>
              </a:rPr>
              <a:t>System cache</a:t>
            </a:r>
            <a:endParaRPr lang="en-US" sz="1400">
              <a:solidFill>
                <a:srgbClr val="21292F"/>
              </a:solidFill>
            </a:endParaRPr>
          </a:p>
        </p:txBody>
      </p:sp>
      <p:grpSp>
        <p:nvGrpSpPr>
          <p:cNvPr id="203" name="Group 202">
            <a:extLst>
              <a:ext uri="{FF2B5EF4-FFF2-40B4-BE49-F238E27FC236}">
                <a16:creationId xmlns:a16="http://schemas.microsoft.com/office/drawing/2014/main" id="{1C1C2F38-A523-49FC-92F4-115A11CFA7A1}"/>
              </a:ext>
            </a:extLst>
          </p:cNvPr>
          <p:cNvGrpSpPr/>
          <p:nvPr/>
        </p:nvGrpSpPr>
        <p:grpSpPr>
          <a:xfrm>
            <a:off x="4316777" y="4509012"/>
            <a:ext cx="900010" cy="885817"/>
            <a:chOff x="3377115" y="4496628"/>
            <a:chExt cx="629397" cy="885817"/>
          </a:xfrm>
          <a:solidFill>
            <a:schemeClr val="bg1">
              <a:lumMod val="85000"/>
            </a:schemeClr>
          </a:solidFill>
        </p:grpSpPr>
        <p:sp>
          <p:nvSpPr>
            <p:cNvPr id="77" name="Freeform: Shape 76">
              <a:extLst>
                <a:ext uri="{FF2B5EF4-FFF2-40B4-BE49-F238E27FC236}">
                  <a16:creationId xmlns:a16="http://schemas.microsoft.com/office/drawing/2014/main" id="{1674ACBE-4E90-4DF5-8E8B-A3CF40574BDB}"/>
                </a:ext>
              </a:extLst>
            </p:cNvPr>
            <p:cNvSpPr/>
            <p:nvPr/>
          </p:nvSpPr>
          <p:spPr>
            <a:xfrm>
              <a:off x="3715126"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78" name="Freeform: Shape 77">
              <a:extLst>
                <a:ext uri="{FF2B5EF4-FFF2-40B4-BE49-F238E27FC236}">
                  <a16:creationId xmlns:a16="http://schemas.microsoft.com/office/drawing/2014/main" id="{36716829-6AB7-448B-8E52-F4B6C0BFB593}"/>
                </a:ext>
              </a:extLst>
            </p:cNvPr>
            <p:cNvSpPr/>
            <p:nvPr/>
          </p:nvSpPr>
          <p:spPr>
            <a:xfrm>
              <a:off x="3901614"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79" name="Freeform: Shape 78">
              <a:extLst>
                <a:ext uri="{FF2B5EF4-FFF2-40B4-BE49-F238E27FC236}">
                  <a16:creationId xmlns:a16="http://schemas.microsoft.com/office/drawing/2014/main" id="{CAF6A8D2-7ACD-44D5-8949-5A112C5194AD}"/>
                </a:ext>
              </a:extLst>
            </p:cNvPr>
            <p:cNvSpPr/>
            <p:nvPr/>
          </p:nvSpPr>
          <p:spPr>
            <a:xfrm>
              <a:off x="3808370"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0" name="Freeform: Shape 79">
              <a:extLst>
                <a:ext uri="{FF2B5EF4-FFF2-40B4-BE49-F238E27FC236}">
                  <a16:creationId xmlns:a16="http://schemas.microsoft.com/office/drawing/2014/main" id="{9D2D5105-D307-4C2E-9066-1DEB17105249}"/>
                </a:ext>
              </a:extLst>
            </p:cNvPr>
            <p:cNvSpPr/>
            <p:nvPr/>
          </p:nvSpPr>
          <p:spPr>
            <a:xfrm>
              <a:off x="3621881"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1" name="Freeform: Shape 80">
              <a:extLst>
                <a:ext uri="{FF2B5EF4-FFF2-40B4-BE49-F238E27FC236}">
                  <a16:creationId xmlns:a16="http://schemas.microsoft.com/office/drawing/2014/main" id="{9E85C918-0612-43DC-9A0B-65F1F6E835E8}"/>
                </a:ext>
              </a:extLst>
            </p:cNvPr>
            <p:cNvSpPr/>
            <p:nvPr/>
          </p:nvSpPr>
          <p:spPr>
            <a:xfrm>
              <a:off x="3435393"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2" name="Freeform: Shape 81">
              <a:extLst>
                <a:ext uri="{FF2B5EF4-FFF2-40B4-BE49-F238E27FC236}">
                  <a16:creationId xmlns:a16="http://schemas.microsoft.com/office/drawing/2014/main" id="{CB9CB303-6FBF-4CC5-B484-EF0500713D5B}"/>
                </a:ext>
              </a:extLst>
            </p:cNvPr>
            <p:cNvSpPr/>
            <p:nvPr/>
          </p:nvSpPr>
          <p:spPr>
            <a:xfrm>
              <a:off x="3528637" y="4496628"/>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3" name="Freeform: Shape 82">
              <a:extLst>
                <a:ext uri="{FF2B5EF4-FFF2-40B4-BE49-F238E27FC236}">
                  <a16:creationId xmlns:a16="http://schemas.microsoft.com/office/drawing/2014/main" id="{C6B2DDAA-1A30-49A3-8684-004F45F78684}"/>
                </a:ext>
              </a:extLst>
            </p:cNvPr>
            <p:cNvSpPr/>
            <p:nvPr/>
          </p:nvSpPr>
          <p:spPr>
            <a:xfrm>
              <a:off x="3528637"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4" name="Freeform: Shape 83">
              <a:extLst>
                <a:ext uri="{FF2B5EF4-FFF2-40B4-BE49-F238E27FC236}">
                  <a16:creationId xmlns:a16="http://schemas.microsoft.com/office/drawing/2014/main" id="{D953CAE5-019A-46A7-9140-72A73E7960CB}"/>
                </a:ext>
              </a:extLst>
            </p:cNvPr>
            <p:cNvSpPr/>
            <p:nvPr/>
          </p:nvSpPr>
          <p:spPr>
            <a:xfrm>
              <a:off x="3435393"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5" name="Freeform: Shape 84">
              <a:extLst>
                <a:ext uri="{FF2B5EF4-FFF2-40B4-BE49-F238E27FC236}">
                  <a16:creationId xmlns:a16="http://schemas.microsoft.com/office/drawing/2014/main" id="{FB706635-F697-40BA-A9D9-53A9182F656C}"/>
                </a:ext>
              </a:extLst>
            </p:cNvPr>
            <p:cNvSpPr/>
            <p:nvPr/>
          </p:nvSpPr>
          <p:spPr>
            <a:xfrm>
              <a:off x="3621881"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6" name="Freeform: Shape 85">
              <a:extLst>
                <a:ext uri="{FF2B5EF4-FFF2-40B4-BE49-F238E27FC236}">
                  <a16:creationId xmlns:a16="http://schemas.microsoft.com/office/drawing/2014/main" id="{BB62AC8F-1B16-405E-9584-3371274E6588}"/>
                </a:ext>
              </a:extLst>
            </p:cNvPr>
            <p:cNvSpPr/>
            <p:nvPr/>
          </p:nvSpPr>
          <p:spPr>
            <a:xfrm>
              <a:off x="3715126"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7" name="Freeform: Shape 86">
              <a:extLst>
                <a:ext uri="{FF2B5EF4-FFF2-40B4-BE49-F238E27FC236}">
                  <a16:creationId xmlns:a16="http://schemas.microsoft.com/office/drawing/2014/main" id="{CD052943-6F5A-497D-9672-BD2A4E81598E}"/>
                </a:ext>
              </a:extLst>
            </p:cNvPr>
            <p:cNvSpPr/>
            <p:nvPr/>
          </p:nvSpPr>
          <p:spPr>
            <a:xfrm>
              <a:off x="3808370"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88" name="Freeform: Shape 87">
              <a:extLst>
                <a:ext uri="{FF2B5EF4-FFF2-40B4-BE49-F238E27FC236}">
                  <a16:creationId xmlns:a16="http://schemas.microsoft.com/office/drawing/2014/main" id="{22B30401-91EA-4553-8DDC-4E58BA83D66F}"/>
                </a:ext>
              </a:extLst>
            </p:cNvPr>
            <p:cNvSpPr/>
            <p:nvPr/>
          </p:nvSpPr>
          <p:spPr>
            <a:xfrm>
              <a:off x="3901614" y="5300857"/>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90" name="Freeform: Shape 89">
              <a:extLst>
                <a:ext uri="{FF2B5EF4-FFF2-40B4-BE49-F238E27FC236}">
                  <a16:creationId xmlns:a16="http://schemas.microsoft.com/office/drawing/2014/main" id="{951C6A91-A715-45F1-8FF2-0064073B2243}"/>
                </a:ext>
              </a:extLst>
            </p:cNvPr>
            <p:cNvSpPr/>
            <p:nvPr/>
          </p:nvSpPr>
          <p:spPr>
            <a:xfrm>
              <a:off x="3377115" y="4624839"/>
              <a:ext cx="629397" cy="629396"/>
            </a:xfrm>
            <a:custGeom>
              <a:avLst/>
              <a:gdLst>
                <a:gd name="connsiteX0" fmla="*/ 1125013 w 1215014"/>
                <a:gd name="connsiteY0" fmla="*/ 0 h 1215013"/>
                <a:gd name="connsiteX1" fmla="*/ 90001 w 1215014"/>
                <a:gd name="connsiteY1" fmla="*/ 0 h 1215013"/>
                <a:gd name="connsiteX2" fmla="*/ 0 w 1215014"/>
                <a:gd name="connsiteY2" fmla="*/ 90001 h 1215013"/>
                <a:gd name="connsiteX3" fmla="*/ 0 w 1215014"/>
                <a:gd name="connsiteY3" fmla="*/ 1125013 h 1215013"/>
                <a:gd name="connsiteX4" fmla="*/ 90001 w 1215014"/>
                <a:gd name="connsiteY4" fmla="*/ 1215014 h 1215013"/>
                <a:gd name="connsiteX5" fmla="*/ 1125013 w 1215014"/>
                <a:gd name="connsiteY5" fmla="*/ 1215014 h 1215013"/>
                <a:gd name="connsiteX6" fmla="*/ 1215014 w 1215014"/>
                <a:gd name="connsiteY6" fmla="*/ 1125013 h 1215013"/>
                <a:gd name="connsiteX7" fmla="*/ 1215014 w 1215014"/>
                <a:gd name="connsiteY7" fmla="*/ 90001 h 1215013"/>
                <a:gd name="connsiteX8" fmla="*/ 1125013 w 1215014"/>
                <a:gd name="connsiteY8" fmla="*/ 0 h 1215013"/>
                <a:gd name="connsiteX9" fmla="*/ 990011 w 1215014"/>
                <a:gd name="connsiteY9" fmla="*/ 990011 h 1215013"/>
                <a:gd name="connsiteX10" fmla="*/ 225003 w 1215014"/>
                <a:gd name="connsiteY10" fmla="*/ 990011 h 1215013"/>
                <a:gd name="connsiteX11" fmla="*/ 225003 w 1215014"/>
                <a:gd name="connsiteY11" fmla="*/ 225003 h 1215013"/>
                <a:gd name="connsiteX12" fmla="*/ 990011 w 1215014"/>
                <a:gd name="connsiteY12" fmla="*/ 225003 h 121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014" h="1215013">
                  <a:moveTo>
                    <a:pt x="1125013" y="0"/>
                  </a:moveTo>
                  <a:lnTo>
                    <a:pt x="90001" y="0"/>
                  </a:lnTo>
                  <a:cubicBezTo>
                    <a:pt x="40296" y="0"/>
                    <a:pt x="0" y="40296"/>
                    <a:pt x="0" y="90001"/>
                  </a:cubicBezTo>
                  <a:lnTo>
                    <a:pt x="0" y="1125013"/>
                  </a:lnTo>
                  <a:cubicBezTo>
                    <a:pt x="0" y="1174718"/>
                    <a:pt x="40296" y="1215014"/>
                    <a:pt x="90001" y="1215014"/>
                  </a:cubicBezTo>
                  <a:lnTo>
                    <a:pt x="1125013" y="1215014"/>
                  </a:lnTo>
                  <a:cubicBezTo>
                    <a:pt x="1174718" y="1215014"/>
                    <a:pt x="1215014" y="1174718"/>
                    <a:pt x="1215014" y="1125013"/>
                  </a:cubicBezTo>
                  <a:lnTo>
                    <a:pt x="1215014" y="90001"/>
                  </a:lnTo>
                  <a:cubicBezTo>
                    <a:pt x="1215014" y="40296"/>
                    <a:pt x="1174718" y="0"/>
                    <a:pt x="1125013" y="0"/>
                  </a:cubicBezTo>
                  <a:close/>
                  <a:moveTo>
                    <a:pt x="990011" y="990011"/>
                  </a:moveTo>
                  <a:lnTo>
                    <a:pt x="225003" y="990011"/>
                  </a:lnTo>
                  <a:lnTo>
                    <a:pt x="225003" y="225003"/>
                  </a:lnTo>
                  <a:lnTo>
                    <a:pt x="990011" y="225003"/>
                  </a:lnTo>
                  <a:close/>
                </a:path>
              </a:pathLst>
            </a:cu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a:solidFill>
                  <a:schemeClr val="tx1">
                    <a:lumMod val="75000"/>
                    <a:lumOff val="25000"/>
                  </a:schemeClr>
                </a:solidFill>
              </a:endParaRPr>
            </a:p>
          </p:txBody>
        </p:sp>
        <p:sp>
          <p:nvSpPr>
            <p:cNvPr id="67" name="Rectangle 66">
              <a:extLst>
                <a:ext uri="{FF2B5EF4-FFF2-40B4-BE49-F238E27FC236}">
                  <a16:creationId xmlns:a16="http://schemas.microsoft.com/office/drawing/2014/main" id="{F39332B1-86C3-44E0-BC3C-EF2B82B76AA9}"/>
                </a:ext>
              </a:extLst>
            </p:cNvPr>
            <p:cNvSpPr/>
            <p:nvPr/>
          </p:nvSpPr>
          <p:spPr>
            <a:xfrm>
              <a:off x="3402111" y="4649833"/>
              <a:ext cx="578381" cy="573395"/>
            </a:xfrm>
            <a:prstGeom prst="rect">
              <a:avLst/>
            </a:prstGeom>
            <a:grpFill/>
            <a:ln w="12700">
              <a:no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400" b="1">
                  <a:solidFill>
                    <a:srgbClr val="21292F"/>
                  </a:solidFill>
                </a:rPr>
                <a:t>Memory</a:t>
              </a:r>
              <a:br>
                <a:rPr lang="en-GB" sz="1400" b="1">
                  <a:solidFill>
                    <a:srgbClr val="21292F"/>
                  </a:solidFill>
                </a:rPr>
              </a:br>
              <a:r>
                <a:rPr lang="en-GB" sz="1400" b="1">
                  <a:solidFill>
                    <a:srgbClr val="21292F"/>
                  </a:solidFill>
                </a:rPr>
                <a:t>Controller</a:t>
              </a:r>
              <a:endParaRPr lang="en-US" sz="1400" b="1">
                <a:solidFill>
                  <a:srgbClr val="21292F"/>
                </a:solidFill>
              </a:endParaRPr>
            </a:p>
          </p:txBody>
        </p:sp>
      </p:grpSp>
      <p:sp>
        <p:nvSpPr>
          <p:cNvPr id="205" name="Arrow: Down 204">
            <a:extLst>
              <a:ext uri="{FF2B5EF4-FFF2-40B4-BE49-F238E27FC236}">
                <a16:creationId xmlns:a16="http://schemas.microsoft.com/office/drawing/2014/main" id="{2CE3714A-0365-4648-BEBD-28752E0A401C}"/>
              </a:ext>
            </a:extLst>
          </p:cNvPr>
          <p:cNvSpPr/>
          <p:nvPr/>
        </p:nvSpPr>
        <p:spPr>
          <a:xfrm>
            <a:off x="4609282" y="5541864"/>
            <a:ext cx="315000" cy="179488"/>
          </a:xfrm>
          <a:prstGeom prst="downArrow">
            <a:avLst>
              <a:gd name="adj1" fmla="val 50000"/>
              <a:gd name="adj2" fmla="val 70243"/>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3F9B86B7-CD93-4EAF-8172-F08EE96C99C9}"/>
              </a:ext>
            </a:extLst>
          </p:cNvPr>
          <p:cNvSpPr txBox="1"/>
          <p:nvPr/>
        </p:nvSpPr>
        <p:spPr>
          <a:xfrm>
            <a:off x="4496782" y="5764540"/>
            <a:ext cx="540000" cy="15234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1100" i="1" kern="1200">
                <a:solidFill>
                  <a:schemeClr val="tx2">
                    <a:lumMod val="60000"/>
                    <a:lumOff val="40000"/>
                  </a:schemeClr>
                </a:solidFill>
                <a:latin typeface="+mj-lt"/>
                <a:ea typeface="+mn-ea"/>
                <a:cs typeface="+mn-cs"/>
              </a:rPr>
              <a:t>To DRAM</a:t>
            </a:r>
            <a:endParaRPr lang="en-US" sz="1100" i="1" kern="1200" err="1">
              <a:solidFill>
                <a:schemeClr val="tx2">
                  <a:lumMod val="60000"/>
                  <a:lumOff val="40000"/>
                </a:schemeClr>
              </a:solidFill>
              <a:latin typeface="+mj-lt"/>
              <a:ea typeface="+mn-ea"/>
              <a:cs typeface="+mn-cs"/>
            </a:endParaRPr>
          </a:p>
        </p:txBody>
      </p:sp>
      <p:sp>
        <p:nvSpPr>
          <p:cNvPr id="123" name="TextBox 122">
            <a:extLst>
              <a:ext uri="{FF2B5EF4-FFF2-40B4-BE49-F238E27FC236}">
                <a16:creationId xmlns:a16="http://schemas.microsoft.com/office/drawing/2014/main" id="{93271336-C1E2-47F4-BB1D-0A01FC49115E}"/>
              </a:ext>
            </a:extLst>
          </p:cNvPr>
          <p:cNvSpPr txBox="1"/>
          <p:nvPr/>
        </p:nvSpPr>
        <p:spPr>
          <a:xfrm>
            <a:off x="3035967" y="734936"/>
            <a:ext cx="1856448" cy="714042"/>
          </a:xfrm>
          <a:prstGeom prst="rect">
            <a:avLst/>
          </a:prstGeom>
          <a:noFill/>
        </p:spPr>
        <p:txBody>
          <a:bodyPr wrap="square" lIns="0" tIns="0" rIns="0" bIns="0" rtlCol="0">
            <a:spAutoFit/>
          </a:bodyPr>
          <a:lstStyle/>
          <a:p>
            <a:pPr marL="0" indent="0" algn="r" defTabSz="914400" rtl="0" eaLnBrk="1" latinLnBrk="0" hangingPunct="1">
              <a:lnSpc>
                <a:spcPct val="90000"/>
              </a:lnSpc>
              <a:spcBef>
                <a:spcPts val="0"/>
              </a:spcBef>
              <a:spcAft>
                <a:spcPts val="600"/>
              </a:spcAft>
              <a:buFont typeface="Arial" panose="020B0604020202020204" pitchFamily="34" charset="0"/>
              <a:buNone/>
            </a:pPr>
            <a:r>
              <a:rPr lang="en-GB" kern="1200">
                <a:solidFill>
                  <a:schemeClr val="accent1"/>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rPr>
              <a:t>“big” </a:t>
            </a:r>
            <a:r>
              <a:rPr lang="en-GB">
                <a:solidFill>
                  <a:schemeClr val="accent1"/>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rPr>
              <a:t>CPUs</a:t>
            </a:r>
          </a:p>
          <a:p>
            <a:pPr marL="0" indent="0" algn="r" defTabSz="914400" rtl="0" eaLnBrk="1" latinLnBrk="0" hangingPunct="1">
              <a:lnSpc>
                <a:spcPct val="90000"/>
              </a:lnSpc>
              <a:spcBef>
                <a:spcPts val="0"/>
              </a:spcBef>
              <a:spcAft>
                <a:spcPts val="600"/>
              </a:spcAft>
              <a:buFont typeface="Arial" panose="020B0604020202020204" pitchFamily="34" charset="0"/>
              <a:buNone/>
            </a:pPr>
            <a:r>
              <a:rPr lang="en-GB" sz="1400">
                <a:solidFill>
                  <a:schemeClr val="accent1"/>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rPr>
              <a:t>Best performance</a:t>
            </a:r>
            <a:br>
              <a:rPr lang="en-GB" sz="1400">
                <a:solidFill>
                  <a:schemeClr val="accent1"/>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rPr>
            </a:br>
            <a:r>
              <a:rPr lang="en-GB" sz="1400">
                <a:solidFill>
                  <a:schemeClr val="accent5"/>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rPr>
              <a:t>… but less efficient</a:t>
            </a:r>
            <a:endParaRPr lang="en-GB" sz="1600" kern="1200">
              <a:solidFill>
                <a:schemeClr val="accent5"/>
              </a:solidFill>
              <a:latin typeface="Avenir Next LT Pro Light" panose="020B0304020202020204" pitchFamily="34" charset="0"/>
              <a:ea typeface="Microsoft GothicNeo Light" panose="020B0300000101010101" pitchFamily="34" charset="-127"/>
              <a:cs typeface="Microsoft GothicNeo Light" panose="020B0300000101010101" pitchFamily="34" charset="-127"/>
            </a:endParaRPr>
          </a:p>
        </p:txBody>
      </p:sp>
      <p:sp>
        <p:nvSpPr>
          <p:cNvPr id="126" name="TextBox 125">
            <a:extLst>
              <a:ext uri="{FF2B5EF4-FFF2-40B4-BE49-F238E27FC236}">
                <a16:creationId xmlns:a16="http://schemas.microsoft.com/office/drawing/2014/main" id="{F0482E54-EC13-4E83-8FAC-424B86504AB2}"/>
              </a:ext>
            </a:extLst>
          </p:cNvPr>
          <p:cNvSpPr txBox="1"/>
          <p:nvPr/>
        </p:nvSpPr>
        <p:spPr>
          <a:xfrm>
            <a:off x="1717758" y="4563229"/>
            <a:ext cx="2346455" cy="769441"/>
          </a:xfrm>
          <a:prstGeom prst="rect">
            <a:avLst/>
          </a:prstGeom>
          <a:noFill/>
        </p:spPr>
        <p:txBody>
          <a:bodyPr wrap="square" lIns="0" tIns="0" rIns="0" bIns="0" rtlCol="0">
            <a:spAutoFit/>
          </a:bodyPr>
          <a:lstStyle/>
          <a:p>
            <a:pPr marL="0" indent="0" algn="r" defTabSz="914400" rtl="0" eaLnBrk="1" latinLnBrk="0" hangingPunct="1">
              <a:lnSpc>
                <a:spcPct val="90000"/>
              </a:lnSpc>
              <a:spcBef>
                <a:spcPts val="0"/>
              </a:spcBef>
              <a:spcAft>
                <a:spcPts val="600"/>
              </a:spcAft>
              <a:buFont typeface="Arial" panose="020B0604020202020204" pitchFamily="34" charset="0"/>
              <a:buNone/>
            </a:pPr>
            <a:r>
              <a:rPr lang="en-GB">
                <a:solidFill>
                  <a:schemeClr val="bg1">
                    <a:lumMod val="85000"/>
                  </a:schemeClr>
                </a:solidFill>
                <a:latin typeface="Avenir Next LT Pro Light" panose="020B0304020202020204" pitchFamily="34" charset="0"/>
                <a:ea typeface="+mn-ea"/>
              </a:rPr>
              <a:t>DRAM accesses </a:t>
            </a:r>
            <a:br>
              <a:rPr lang="en-GB">
                <a:solidFill>
                  <a:schemeClr val="bg1">
                    <a:lumMod val="85000"/>
                  </a:schemeClr>
                </a:solidFill>
                <a:latin typeface="Avenir Next LT Pro Light" panose="020B0304020202020204" pitchFamily="34" charset="0"/>
                <a:ea typeface="+mn-ea"/>
              </a:rPr>
            </a:br>
            <a:r>
              <a:rPr lang="en-GB">
                <a:solidFill>
                  <a:schemeClr val="bg1">
                    <a:lumMod val="85000"/>
                  </a:schemeClr>
                </a:solidFill>
                <a:latin typeface="Avenir Next LT Pro Light" panose="020B0304020202020204" pitchFamily="34" charset="0"/>
                <a:ea typeface="+mn-ea"/>
              </a:rPr>
              <a:t>are expensive</a:t>
            </a:r>
          </a:p>
          <a:p>
            <a:pPr marL="0" indent="0" algn="r" defTabSz="914400" rtl="0" eaLnBrk="1" latinLnBrk="0" hangingPunct="1">
              <a:lnSpc>
                <a:spcPct val="90000"/>
              </a:lnSpc>
              <a:spcBef>
                <a:spcPts val="0"/>
              </a:spcBef>
              <a:spcAft>
                <a:spcPts val="600"/>
              </a:spcAft>
              <a:buFont typeface="Arial" panose="020B0604020202020204" pitchFamily="34" charset="0"/>
              <a:buNone/>
            </a:pPr>
            <a:r>
              <a:rPr lang="en-GB" sz="1400">
                <a:solidFill>
                  <a:schemeClr val="accent5"/>
                </a:solidFill>
                <a:latin typeface="Avenir Next LT Pro Light" panose="020B0304020202020204" pitchFamily="34" charset="0"/>
                <a:ea typeface="+mn-ea"/>
              </a:rPr>
              <a:t>~80mW/GB/s</a:t>
            </a:r>
            <a:endParaRPr lang="en-GB" sz="1400" kern="1200">
              <a:solidFill>
                <a:schemeClr val="accent5"/>
              </a:solidFill>
              <a:latin typeface="Avenir Next LT Pro Light" panose="020B0304020202020204" pitchFamily="34" charset="0"/>
              <a:ea typeface="+mn-ea"/>
            </a:endParaRPr>
          </a:p>
        </p:txBody>
      </p:sp>
      <p:sp>
        <p:nvSpPr>
          <p:cNvPr id="91" name="TextBox 90">
            <a:extLst>
              <a:ext uri="{FF2B5EF4-FFF2-40B4-BE49-F238E27FC236}">
                <a16:creationId xmlns:a16="http://schemas.microsoft.com/office/drawing/2014/main" id="{3C9570F6-5EE0-4030-A826-C9180231CEDD}"/>
              </a:ext>
            </a:extLst>
          </p:cNvPr>
          <p:cNvSpPr txBox="1"/>
          <p:nvPr/>
        </p:nvSpPr>
        <p:spPr>
          <a:xfrm>
            <a:off x="5175262" y="734936"/>
            <a:ext cx="1847141" cy="714042"/>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a:solidFill>
                  <a:schemeClr val="accent1"/>
                </a:solidFill>
                <a:latin typeface="Avenir Next LT Pro Light" panose="020B0304020202020204" pitchFamily="34" charset="0"/>
                <a:ea typeface="+mn-ea"/>
              </a:rPr>
              <a:t>“LITTLE” </a:t>
            </a:r>
            <a:r>
              <a:rPr lang="en-GB">
                <a:solidFill>
                  <a:schemeClr val="accent1"/>
                </a:solidFill>
                <a:latin typeface="Avenir Next LT Pro Light" panose="020B0304020202020204" pitchFamily="34" charset="0"/>
                <a:ea typeface="+mn-ea"/>
              </a:rPr>
              <a:t>CPUs</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1400">
                <a:solidFill>
                  <a:schemeClr val="accent1"/>
                </a:solidFill>
                <a:latin typeface="Avenir Next LT Pro Light" panose="020B0304020202020204" pitchFamily="34" charset="0"/>
                <a:ea typeface="+mn-ea"/>
              </a:rPr>
              <a:t>Most efficient</a:t>
            </a:r>
            <a:br>
              <a:rPr lang="en-GB" sz="1400">
                <a:solidFill>
                  <a:schemeClr val="accent1"/>
                </a:solidFill>
                <a:latin typeface="Avenir Next LT Pro Light" panose="020B0304020202020204" pitchFamily="34" charset="0"/>
                <a:ea typeface="+mn-ea"/>
              </a:rPr>
            </a:br>
            <a:r>
              <a:rPr lang="en-GB" sz="1400">
                <a:solidFill>
                  <a:schemeClr val="accent5"/>
                </a:solidFill>
                <a:latin typeface="Avenir Next LT Pro Light" panose="020B0304020202020204" pitchFamily="34" charset="0"/>
                <a:ea typeface="+mn-ea"/>
              </a:rPr>
              <a:t>… but slower</a:t>
            </a:r>
            <a:endParaRPr lang="en-GB" sz="1600" kern="1200">
              <a:solidFill>
                <a:schemeClr val="accent5"/>
              </a:solidFill>
              <a:latin typeface="Avenir Next LT Pro Light" panose="020B0304020202020204" pitchFamily="34" charset="0"/>
              <a:ea typeface="+mn-ea"/>
            </a:endParaRPr>
          </a:p>
        </p:txBody>
      </p:sp>
      <p:grpSp>
        <p:nvGrpSpPr>
          <p:cNvPr id="2" name="Group 1">
            <a:extLst>
              <a:ext uri="{FF2B5EF4-FFF2-40B4-BE49-F238E27FC236}">
                <a16:creationId xmlns:a16="http://schemas.microsoft.com/office/drawing/2014/main" id="{3C91EAF3-2184-03DE-3337-763BEBFD0194}"/>
              </a:ext>
            </a:extLst>
          </p:cNvPr>
          <p:cNvGrpSpPr/>
          <p:nvPr/>
        </p:nvGrpSpPr>
        <p:grpSpPr>
          <a:xfrm>
            <a:off x="6447678" y="1404000"/>
            <a:ext cx="2295000" cy="2294999"/>
            <a:chOff x="5015988" y="2434927"/>
            <a:chExt cx="2160025" cy="2160025"/>
          </a:xfrm>
        </p:grpSpPr>
        <p:pic>
          <p:nvPicPr>
            <p:cNvPr id="3" name="Graphic 2" descr="Processor">
              <a:extLst>
                <a:ext uri="{FF2B5EF4-FFF2-40B4-BE49-F238E27FC236}">
                  <a16:creationId xmlns:a16="http://schemas.microsoft.com/office/drawing/2014/main" id="{44DA4411-2E3E-964F-C2EC-9DA877A6E6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5988" y="2434927"/>
              <a:ext cx="2160025" cy="2160025"/>
            </a:xfrm>
            <a:prstGeom prst="rect">
              <a:avLst/>
            </a:prstGeom>
          </p:spPr>
        </p:pic>
        <p:sp>
          <p:nvSpPr>
            <p:cNvPr id="8" name="Rectangle 7">
              <a:extLst>
                <a:ext uri="{FF2B5EF4-FFF2-40B4-BE49-F238E27FC236}">
                  <a16:creationId xmlns:a16="http://schemas.microsoft.com/office/drawing/2014/main" id="{C9E91293-317A-9A8B-0014-837A7F93CBC1}"/>
                </a:ext>
              </a:extLst>
            </p:cNvPr>
            <p:cNvSpPr/>
            <p:nvPr/>
          </p:nvSpPr>
          <p:spPr>
            <a:xfrm>
              <a:off x="5536745" y="2955682"/>
              <a:ext cx="1116530" cy="1106906"/>
            </a:xfrm>
            <a:prstGeom prst="rect">
              <a:avLst/>
            </a:prstGeom>
            <a:ln w="12700">
              <a:noFill/>
            </a:ln>
          </p:spPr>
          <p:style>
            <a:lnRef idx="2">
              <a:schemeClr val="accent4">
                <a:shade val="50000"/>
              </a:schemeClr>
            </a:lnRef>
            <a:fillRef idx="1">
              <a:schemeClr val="accent4"/>
            </a:fillRef>
            <a:effectRef idx="0">
              <a:schemeClr val="accent4"/>
            </a:effectRef>
            <a:fontRef idx="minor">
              <a:schemeClr val="lt1"/>
            </a:fontRef>
          </p:style>
          <p:txBody>
            <a:bodyPr lIns="36000" rIns="36000" rtlCol="0" anchor="ctr"/>
            <a:lstStyle/>
            <a:p>
              <a:pPr algn="ctr"/>
              <a:r>
                <a:rPr lang="en-GB" sz="2800" b="1">
                  <a:solidFill>
                    <a:srgbClr val="21292F"/>
                  </a:solidFill>
                </a:rPr>
                <a:t>GPU</a:t>
              </a:r>
              <a:endParaRPr lang="en-US" sz="2800" b="1">
                <a:solidFill>
                  <a:srgbClr val="21292F"/>
                </a:solidFill>
              </a:endParaRPr>
            </a:p>
          </p:txBody>
        </p:sp>
      </p:grpSp>
      <p:grpSp>
        <p:nvGrpSpPr>
          <p:cNvPr id="31" name="Group 30">
            <a:extLst>
              <a:ext uri="{FF2B5EF4-FFF2-40B4-BE49-F238E27FC236}">
                <a16:creationId xmlns:a16="http://schemas.microsoft.com/office/drawing/2014/main" id="{AFB39693-80BE-29E0-13F1-EED22A2AAC32}"/>
              </a:ext>
            </a:extLst>
          </p:cNvPr>
          <p:cNvGrpSpPr/>
          <p:nvPr/>
        </p:nvGrpSpPr>
        <p:grpSpPr>
          <a:xfrm>
            <a:off x="7244428" y="4056533"/>
            <a:ext cx="720000" cy="1789625"/>
            <a:chOff x="7244428" y="4056533"/>
            <a:chExt cx="720000" cy="1789625"/>
          </a:xfrm>
        </p:grpSpPr>
        <p:sp>
          <p:nvSpPr>
            <p:cNvPr id="9" name="Freeform: Shape 8">
              <a:extLst>
                <a:ext uri="{FF2B5EF4-FFF2-40B4-BE49-F238E27FC236}">
                  <a16:creationId xmlns:a16="http://schemas.microsoft.com/office/drawing/2014/main" id="{5C2F5605-77C2-F046-3FDC-A8D6B34B49DF}"/>
                </a:ext>
              </a:extLst>
            </p:cNvPr>
            <p:cNvSpPr/>
            <p:nvPr/>
          </p:nvSpPr>
          <p:spPr>
            <a:xfrm>
              <a:off x="7621492"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0" name="Freeform: Shape 9">
              <a:extLst>
                <a:ext uri="{FF2B5EF4-FFF2-40B4-BE49-F238E27FC236}">
                  <a16:creationId xmlns:a16="http://schemas.microsoft.com/office/drawing/2014/main" id="{0EFE48DC-74BF-B629-EB24-3BFD6BB03F6E}"/>
                </a:ext>
              </a:extLst>
            </p:cNvPr>
            <p:cNvSpPr/>
            <p:nvPr/>
          </p:nvSpPr>
          <p:spPr>
            <a:xfrm>
              <a:off x="7807980"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1" name="Freeform: Shape 10">
              <a:extLst>
                <a:ext uri="{FF2B5EF4-FFF2-40B4-BE49-F238E27FC236}">
                  <a16:creationId xmlns:a16="http://schemas.microsoft.com/office/drawing/2014/main" id="{1CDA10FA-7521-D04A-E69C-EDEE34F297A8}"/>
                </a:ext>
              </a:extLst>
            </p:cNvPr>
            <p:cNvSpPr/>
            <p:nvPr/>
          </p:nvSpPr>
          <p:spPr>
            <a:xfrm>
              <a:off x="7714736"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2" name="Freeform: Shape 11">
              <a:extLst>
                <a:ext uri="{FF2B5EF4-FFF2-40B4-BE49-F238E27FC236}">
                  <a16:creationId xmlns:a16="http://schemas.microsoft.com/office/drawing/2014/main" id="{30F8AC88-9912-4434-5AC7-55D7CDF0BA21}"/>
                </a:ext>
              </a:extLst>
            </p:cNvPr>
            <p:cNvSpPr/>
            <p:nvPr/>
          </p:nvSpPr>
          <p:spPr>
            <a:xfrm>
              <a:off x="7528248"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3" name="Freeform: Shape 12">
              <a:extLst>
                <a:ext uri="{FF2B5EF4-FFF2-40B4-BE49-F238E27FC236}">
                  <a16:creationId xmlns:a16="http://schemas.microsoft.com/office/drawing/2014/main" id="{CFFCFABB-E4FD-F7CB-5DD8-5C1F96B74167}"/>
                </a:ext>
              </a:extLst>
            </p:cNvPr>
            <p:cNvSpPr/>
            <p:nvPr/>
          </p:nvSpPr>
          <p:spPr>
            <a:xfrm>
              <a:off x="7341760"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4" name="Freeform: Shape 13">
              <a:extLst>
                <a:ext uri="{FF2B5EF4-FFF2-40B4-BE49-F238E27FC236}">
                  <a16:creationId xmlns:a16="http://schemas.microsoft.com/office/drawing/2014/main" id="{73F2CCC3-A82C-5031-E4A1-C02371AE91A0}"/>
                </a:ext>
              </a:extLst>
            </p:cNvPr>
            <p:cNvSpPr/>
            <p:nvPr/>
          </p:nvSpPr>
          <p:spPr>
            <a:xfrm>
              <a:off x="7435004" y="4056533"/>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7" name="Freeform: Shape 16">
              <a:extLst>
                <a:ext uri="{FF2B5EF4-FFF2-40B4-BE49-F238E27FC236}">
                  <a16:creationId xmlns:a16="http://schemas.microsoft.com/office/drawing/2014/main" id="{F5985C65-479D-6A26-7709-6DD25D7EF6AC}"/>
                </a:ext>
              </a:extLst>
            </p:cNvPr>
            <p:cNvSpPr/>
            <p:nvPr/>
          </p:nvSpPr>
          <p:spPr>
            <a:xfrm>
              <a:off x="7435004"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18" name="Freeform: Shape 17">
              <a:extLst>
                <a:ext uri="{FF2B5EF4-FFF2-40B4-BE49-F238E27FC236}">
                  <a16:creationId xmlns:a16="http://schemas.microsoft.com/office/drawing/2014/main" id="{AC5AD132-246F-E5D7-8B5E-2DEE272C00E3}"/>
                </a:ext>
              </a:extLst>
            </p:cNvPr>
            <p:cNvSpPr/>
            <p:nvPr/>
          </p:nvSpPr>
          <p:spPr>
            <a:xfrm>
              <a:off x="7341760"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2" name="Freeform: Shape 21">
              <a:extLst>
                <a:ext uri="{FF2B5EF4-FFF2-40B4-BE49-F238E27FC236}">
                  <a16:creationId xmlns:a16="http://schemas.microsoft.com/office/drawing/2014/main" id="{B20FE420-ECB2-BF44-69AF-A5FDD03F96FF}"/>
                </a:ext>
              </a:extLst>
            </p:cNvPr>
            <p:cNvSpPr/>
            <p:nvPr/>
          </p:nvSpPr>
          <p:spPr>
            <a:xfrm>
              <a:off x="7528248"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3" name="Freeform: Shape 22">
              <a:extLst>
                <a:ext uri="{FF2B5EF4-FFF2-40B4-BE49-F238E27FC236}">
                  <a16:creationId xmlns:a16="http://schemas.microsoft.com/office/drawing/2014/main" id="{0CF020DF-A2DA-73D7-CC21-76C7427BBAF3}"/>
                </a:ext>
              </a:extLst>
            </p:cNvPr>
            <p:cNvSpPr/>
            <p:nvPr/>
          </p:nvSpPr>
          <p:spPr>
            <a:xfrm>
              <a:off x="7621492"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4" name="Freeform: Shape 23">
              <a:extLst>
                <a:ext uri="{FF2B5EF4-FFF2-40B4-BE49-F238E27FC236}">
                  <a16:creationId xmlns:a16="http://schemas.microsoft.com/office/drawing/2014/main" id="{D0FCE0A3-1DDD-2FAE-1DC0-5DC1F282EBC1}"/>
                </a:ext>
              </a:extLst>
            </p:cNvPr>
            <p:cNvSpPr/>
            <p:nvPr/>
          </p:nvSpPr>
          <p:spPr>
            <a:xfrm>
              <a:off x="7714736"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5" name="Freeform: Shape 24">
              <a:extLst>
                <a:ext uri="{FF2B5EF4-FFF2-40B4-BE49-F238E27FC236}">
                  <a16:creationId xmlns:a16="http://schemas.microsoft.com/office/drawing/2014/main" id="{E9109EAF-6D55-FB94-6E51-40436193AC31}"/>
                </a:ext>
              </a:extLst>
            </p:cNvPr>
            <p:cNvSpPr/>
            <p:nvPr/>
          </p:nvSpPr>
          <p:spPr>
            <a:xfrm>
              <a:off x="7807980" y="4860762"/>
              <a:ext cx="46622" cy="81588"/>
            </a:xfrm>
            <a:custGeom>
              <a:avLst/>
              <a:gdLst>
                <a:gd name="connsiteX0" fmla="*/ 0 w 90001"/>
                <a:gd name="connsiteY0" fmla="*/ 0 h 157501"/>
                <a:gd name="connsiteX1" fmla="*/ 90001 w 90001"/>
                <a:gd name="connsiteY1" fmla="*/ 0 h 157501"/>
                <a:gd name="connsiteX2" fmla="*/ 90001 w 90001"/>
                <a:gd name="connsiteY2" fmla="*/ 157502 h 157501"/>
                <a:gd name="connsiteX3" fmla="*/ 0 w 90001"/>
                <a:gd name="connsiteY3" fmla="*/ 157502 h 157501"/>
              </a:gdLst>
              <a:ahLst/>
              <a:cxnLst>
                <a:cxn ang="0">
                  <a:pos x="connsiteX0" y="connsiteY0"/>
                </a:cxn>
                <a:cxn ang="0">
                  <a:pos x="connsiteX1" y="connsiteY1"/>
                </a:cxn>
                <a:cxn ang="0">
                  <a:pos x="connsiteX2" y="connsiteY2"/>
                </a:cxn>
                <a:cxn ang="0">
                  <a:pos x="connsiteX3" y="connsiteY3"/>
                </a:cxn>
              </a:cxnLst>
              <a:rect l="l" t="t" r="r" b="b"/>
              <a:pathLst>
                <a:path w="90001" h="157501">
                  <a:moveTo>
                    <a:pt x="0" y="0"/>
                  </a:moveTo>
                  <a:lnTo>
                    <a:pt x="90001" y="0"/>
                  </a:lnTo>
                  <a:lnTo>
                    <a:pt x="90001" y="157502"/>
                  </a:lnTo>
                  <a:lnTo>
                    <a:pt x="0" y="157502"/>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6" name="Freeform: Shape 25">
              <a:extLst>
                <a:ext uri="{FF2B5EF4-FFF2-40B4-BE49-F238E27FC236}">
                  <a16:creationId xmlns:a16="http://schemas.microsoft.com/office/drawing/2014/main" id="{8172F26F-EC91-EF27-F0F6-1172314DA021}"/>
                </a:ext>
              </a:extLst>
            </p:cNvPr>
            <p:cNvSpPr/>
            <p:nvPr/>
          </p:nvSpPr>
          <p:spPr>
            <a:xfrm>
              <a:off x="7283483" y="4184744"/>
              <a:ext cx="629397" cy="629396"/>
            </a:xfrm>
            <a:custGeom>
              <a:avLst/>
              <a:gdLst>
                <a:gd name="connsiteX0" fmla="*/ 1125014 w 1215014"/>
                <a:gd name="connsiteY0" fmla="*/ 0 h 1215013"/>
                <a:gd name="connsiteX1" fmla="*/ 90001 w 1215014"/>
                <a:gd name="connsiteY1" fmla="*/ 0 h 1215013"/>
                <a:gd name="connsiteX2" fmla="*/ 0 w 1215014"/>
                <a:gd name="connsiteY2" fmla="*/ 90001 h 1215013"/>
                <a:gd name="connsiteX3" fmla="*/ 0 w 1215014"/>
                <a:gd name="connsiteY3" fmla="*/ 1125013 h 1215013"/>
                <a:gd name="connsiteX4" fmla="*/ 90001 w 1215014"/>
                <a:gd name="connsiteY4" fmla="*/ 1215014 h 1215013"/>
                <a:gd name="connsiteX5" fmla="*/ 1125014 w 1215014"/>
                <a:gd name="connsiteY5" fmla="*/ 1215014 h 1215013"/>
                <a:gd name="connsiteX6" fmla="*/ 1215015 w 1215014"/>
                <a:gd name="connsiteY6" fmla="*/ 1125013 h 1215013"/>
                <a:gd name="connsiteX7" fmla="*/ 1215015 w 1215014"/>
                <a:gd name="connsiteY7" fmla="*/ 90001 h 1215013"/>
                <a:gd name="connsiteX8" fmla="*/ 1125014 w 1215014"/>
                <a:gd name="connsiteY8" fmla="*/ 0 h 1215013"/>
                <a:gd name="connsiteX9" fmla="*/ 990012 w 1215014"/>
                <a:gd name="connsiteY9" fmla="*/ 990011 h 1215013"/>
                <a:gd name="connsiteX10" fmla="*/ 225003 w 1215014"/>
                <a:gd name="connsiteY10" fmla="*/ 990011 h 1215013"/>
                <a:gd name="connsiteX11" fmla="*/ 225003 w 1215014"/>
                <a:gd name="connsiteY11" fmla="*/ 225003 h 1215013"/>
                <a:gd name="connsiteX12" fmla="*/ 990012 w 1215014"/>
                <a:gd name="connsiteY12" fmla="*/ 225003 h 121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014" h="1215013">
                  <a:moveTo>
                    <a:pt x="1125014" y="0"/>
                  </a:moveTo>
                  <a:lnTo>
                    <a:pt x="90001" y="0"/>
                  </a:lnTo>
                  <a:cubicBezTo>
                    <a:pt x="40296" y="0"/>
                    <a:pt x="0" y="40296"/>
                    <a:pt x="0" y="90001"/>
                  </a:cubicBezTo>
                  <a:lnTo>
                    <a:pt x="0" y="1125013"/>
                  </a:lnTo>
                  <a:cubicBezTo>
                    <a:pt x="0" y="1174718"/>
                    <a:pt x="40296" y="1215014"/>
                    <a:pt x="90001" y="1215014"/>
                  </a:cubicBezTo>
                  <a:lnTo>
                    <a:pt x="1125014" y="1215014"/>
                  </a:lnTo>
                  <a:cubicBezTo>
                    <a:pt x="1174719" y="1215014"/>
                    <a:pt x="1215015" y="1174718"/>
                    <a:pt x="1215015" y="1125013"/>
                  </a:cubicBezTo>
                  <a:lnTo>
                    <a:pt x="1215015" y="90001"/>
                  </a:lnTo>
                  <a:cubicBezTo>
                    <a:pt x="1215015" y="40296"/>
                    <a:pt x="1174719" y="0"/>
                    <a:pt x="1125014" y="0"/>
                  </a:cubicBezTo>
                  <a:close/>
                  <a:moveTo>
                    <a:pt x="990012" y="990011"/>
                  </a:moveTo>
                  <a:lnTo>
                    <a:pt x="225003" y="990011"/>
                  </a:lnTo>
                  <a:lnTo>
                    <a:pt x="225003" y="225003"/>
                  </a:lnTo>
                  <a:lnTo>
                    <a:pt x="990012" y="225003"/>
                  </a:lnTo>
                  <a:close/>
                </a:path>
              </a:pathLst>
            </a:cu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US"/>
            </a:p>
          </p:txBody>
        </p:sp>
        <p:sp>
          <p:nvSpPr>
            <p:cNvPr id="27" name="Arrow: Down 26">
              <a:extLst>
                <a:ext uri="{FF2B5EF4-FFF2-40B4-BE49-F238E27FC236}">
                  <a16:creationId xmlns:a16="http://schemas.microsoft.com/office/drawing/2014/main" id="{4DCD654A-5C04-49A5-D5D5-FC37F50A5D71}"/>
                </a:ext>
              </a:extLst>
            </p:cNvPr>
            <p:cNvSpPr/>
            <p:nvPr/>
          </p:nvSpPr>
          <p:spPr>
            <a:xfrm>
              <a:off x="7443478" y="5056450"/>
              <a:ext cx="315000" cy="567376"/>
            </a:xfrm>
            <a:prstGeom prst="downArrow">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AD6E1B9-17D9-EBDA-D565-5DD37CCC04FF}"/>
                </a:ext>
              </a:extLst>
            </p:cNvPr>
            <p:cNvSpPr txBox="1"/>
            <p:nvPr/>
          </p:nvSpPr>
          <p:spPr>
            <a:xfrm>
              <a:off x="7244428" y="5693809"/>
              <a:ext cx="720000" cy="15234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1100" i="1" kern="1200">
                  <a:solidFill>
                    <a:schemeClr val="tx2">
                      <a:lumMod val="60000"/>
                      <a:lumOff val="40000"/>
                    </a:schemeClr>
                  </a:solidFill>
                  <a:latin typeface="+mj-lt"/>
                  <a:ea typeface="+mn-ea"/>
                  <a:cs typeface="+mn-cs"/>
                </a:rPr>
                <a:t>To Display</a:t>
              </a:r>
              <a:endParaRPr lang="en-US" sz="1100" i="1" kern="1200" err="1">
                <a:solidFill>
                  <a:schemeClr val="tx2">
                    <a:lumMod val="60000"/>
                    <a:lumOff val="40000"/>
                  </a:schemeClr>
                </a:solidFill>
                <a:latin typeface="+mj-lt"/>
                <a:ea typeface="+mn-ea"/>
                <a:cs typeface="+mn-cs"/>
              </a:endParaRPr>
            </a:p>
          </p:txBody>
        </p:sp>
        <p:sp>
          <p:nvSpPr>
            <p:cNvPr id="30" name="Rectangle 29">
              <a:extLst>
                <a:ext uri="{FF2B5EF4-FFF2-40B4-BE49-F238E27FC236}">
                  <a16:creationId xmlns:a16="http://schemas.microsoft.com/office/drawing/2014/main" id="{44A8F4EF-2ABF-2C71-DFE5-FACA267B8809}"/>
                </a:ext>
              </a:extLst>
            </p:cNvPr>
            <p:cNvSpPr/>
            <p:nvPr/>
          </p:nvSpPr>
          <p:spPr>
            <a:xfrm>
              <a:off x="7308478" y="4209738"/>
              <a:ext cx="578381" cy="573395"/>
            </a:xfrm>
            <a:prstGeom prst="rect">
              <a:avLst/>
            </a:prstGeom>
            <a:solidFill>
              <a:schemeClr val="accent3"/>
            </a:solidFill>
            <a:ln w="12700">
              <a:noFill/>
            </a:ln>
          </p:spPr>
          <p:style>
            <a:lnRef idx="2">
              <a:schemeClr val="accent5">
                <a:shade val="50000"/>
              </a:schemeClr>
            </a:lnRef>
            <a:fillRef idx="1">
              <a:schemeClr val="accent5"/>
            </a:fillRef>
            <a:effectRef idx="0">
              <a:schemeClr val="accent5"/>
            </a:effectRef>
            <a:fontRef idx="minor">
              <a:schemeClr val="lt1"/>
            </a:fontRef>
          </p:style>
          <p:txBody>
            <a:bodyPr lIns="36000" rIns="36000" rtlCol="0" anchor="ctr"/>
            <a:lstStyle/>
            <a:p>
              <a:pPr algn="ctr"/>
              <a:r>
                <a:rPr lang="en-GB" sz="1600" b="1">
                  <a:solidFill>
                    <a:srgbClr val="21292F"/>
                  </a:solidFill>
                </a:rPr>
                <a:t>DPU</a:t>
              </a:r>
              <a:endParaRPr lang="en-US" sz="1600" b="1">
                <a:solidFill>
                  <a:srgbClr val="21292F"/>
                </a:solidFill>
              </a:endParaRPr>
            </a:p>
          </p:txBody>
        </p:sp>
      </p:grpSp>
      <p:sp>
        <p:nvSpPr>
          <p:cNvPr id="32" name="TextBox 31">
            <a:extLst>
              <a:ext uri="{FF2B5EF4-FFF2-40B4-BE49-F238E27FC236}">
                <a16:creationId xmlns:a16="http://schemas.microsoft.com/office/drawing/2014/main" id="{8311958E-BF8A-7161-A317-B4B62AF3B2E0}"/>
              </a:ext>
            </a:extLst>
          </p:cNvPr>
          <p:cNvSpPr txBox="1"/>
          <p:nvPr/>
        </p:nvSpPr>
        <p:spPr>
          <a:xfrm>
            <a:off x="8152618" y="4149008"/>
            <a:ext cx="2348351" cy="769441"/>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a:solidFill>
                  <a:schemeClr val="accent3"/>
                </a:solidFill>
                <a:latin typeface="Avenir Next LT Pro Light" panose="020B0304020202020204" pitchFamily="34" charset="0"/>
                <a:ea typeface="+mn-ea"/>
              </a:rPr>
              <a:t>DPU may not</a:t>
            </a:r>
            <a:br>
              <a:rPr lang="en-GB">
                <a:solidFill>
                  <a:schemeClr val="accent3"/>
                </a:solidFill>
                <a:latin typeface="Avenir Next LT Pro Light" panose="020B0304020202020204" pitchFamily="34" charset="0"/>
                <a:ea typeface="+mn-ea"/>
              </a:rPr>
            </a:br>
            <a:r>
              <a:rPr lang="en-GB">
                <a:solidFill>
                  <a:schemeClr val="accent3"/>
                </a:solidFill>
                <a:latin typeface="Avenir Next LT Pro Light" panose="020B0304020202020204" pitchFamily="34" charset="0"/>
                <a:ea typeface="+mn-ea"/>
              </a:rPr>
              <a:t>handle everything</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1400" kern="1200">
                <a:solidFill>
                  <a:schemeClr val="accent1"/>
                </a:solidFill>
                <a:latin typeface="Avenir Next LT Pro Light" panose="020B0304020202020204" pitchFamily="34" charset="0"/>
                <a:ea typeface="+mn-ea"/>
              </a:rPr>
              <a:t>      </a:t>
            </a:r>
            <a:r>
              <a:rPr lang="en-GB" sz="1400" kern="1200">
                <a:solidFill>
                  <a:schemeClr val="accent5"/>
                </a:solidFill>
                <a:latin typeface="Avenir Next LT Pro Light" panose="020B0304020202020204" pitchFamily="34" charset="0"/>
                <a:ea typeface="+mn-ea"/>
              </a:rPr>
              <a:t>Can fall back to GPU</a:t>
            </a:r>
          </a:p>
        </p:txBody>
      </p:sp>
      <p:pic>
        <p:nvPicPr>
          <p:cNvPr id="33" name="Graphic 32" descr="Warning">
            <a:extLst>
              <a:ext uri="{FF2B5EF4-FFF2-40B4-BE49-F238E27FC236}">
                <a16:creationId xmlns:a16="http://schemas.microsoft.com/office/drawing/2014/main" id="{7FB931A0-F48A-91B1-CB0C-4C3E15B3C2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47238" y="4689014"/>
            <a:ext cx="236042" cy="236042"/>
          </a:xfrm>
          <a:prstGeom prst="rect">
            <a:avLst/>
          </a:prstGeom>
        </p:spPr>
      </p:pic>
    </p:spTree>
    <p:extLst>
      <p:ext uri="{BB962C8B-B14F-4D97-AF65-F5344CB8AC3E}">
        <p14:creationId xmlns:p14="http://schemas.microsoft.com/office/powerpoint/2010/main" val="14618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3" grpId="0" animBg="1"/>
      <p:bldP spid="52" grpId="0" animBg="1"/>
      <p:bldP spid="55" grpId="0" animBg="1"/>
      <p:bldP spid="56" grpId="0" animBg="1"/>
      <p:bldP spid="58" grpId="0" animBg="1"/>
      <p:bldP spid="7" grpId="0" animBg="1"/>
      <p:bldP spid="63" grpId="0" animBg="1"/>
      <p:bldP spid="205" grpId="0" animBg="1"/>
      <p:bldP spid="208" grpId="0"/>
      <p:bldP spid="123" grpId="0"/>
      <p:bldP spid="126" grpId="0"/>
      <p:bldP spid="9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D66958-A5AA-411B-9BD7-680C84C2086B}"/>
              </a:ext>
            </a:extLst>
          </p:cNvPr>
          <p:cNvSpPr>
            <a:spLocks noGrp="1"/>
          </p:cNvSpPr>
          <p:nvPr>
            <p:ph type="title"/>
          </p:nvPr>
        </p:nvSpPr>
        <p:spPr/>
        <p:txBody>
          <a:bodyPr/>
          <a:lstStyle/>
          <a:p>
            <a:r>
              <a:rPr lang="en-GB"/>
              <a:t>Frequency matters ...</a:t>
            </a:r>
            <a:endParaRPr lang="en-US"/>
          </a:p>
        </p:txBody>
      </p:sp>
      <p:cxnSp>
        <p:nvCxnSpPr>
          <p:cNvPr id="7" name="Straight Connector 6">
            <a:extLst>
              <a:ext uri="{FF2B5EF4-FFF2-40B4-BE49-F238E27FC236}">
                <a16:creationId xmlns:a16="http://schemas.microsoft.com/office/drawing/2014/main" id="{D7F0855C-5B70-0E3A-6378-F262368BB9DF}"/>
              </a:ext>
            </a:extLst>
          </p:cNvPr>
          <p:cNvCxnSpPr>
            <a:cxnSpLocks/>
          </p:cNvCxnSpPr>
          <p:nvPr/>
        </p:nvCxnSpPr>
        <p:spPr>
          <a:xfrm flipV="1">
            <a:off x="1775952" y="1718981"/>
            <a:ext cx="0" cy="3870043"/>
          </a:xfrm>
          <a:prstGeom prst="line">
            <a:avLst/>
          </a:prstGeom>
          <a:ln w="28575" cap="sq">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49D381-E89B-DD7B-B3B2-7799813AC1A7}"/>
              </a:ext>
            </a:extLst>
          </p:cNvPr>
          <p:cNvCxnSpPr>
            <a:cxnSpLocks/>
          </p:cNvCxnSpPr>
          <p:nvPr/>
        </p:nvCxnSpPr>
        <p:spPr>
          <a:xfrm>
            <a:off x="1775952" y="5589024"/>
            <a:ext cx="8640096"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5" name="TextBox 4104">
            <a:extLst>
              <a:ext uri="{FF2B5EF4-FFF2-40B4-BE49-F238E27FC236}">
                <a16:creationId xmlns:a16="http://schemas.microsoft.com/office/drawing/2014/main" id="{8CDC03CD-1A49-AD83-2747-4761177A0CD7}"/>
              </a:ext>
            </a:extLst>
          </p:cNvPr>
          <p:cNvSpPr txBox="1"/>
          <p:nvPr/>
        </p:nvSpPr>
        <p:spPr>
          <a:xfrm>
            <a:off x="7209692" y="5591102"/>
            <a:ext cx="1046332" cy="307777"/>
          </a:xfrm>
          <a:prstGeom prst="rect">
            <a:avLst/>
          </a:prstGeom>
          <a:noFill/>
        </p:spPr>
        <p:txBody>
          <a:bodyPr wrap="square" rtlCol="0">
            <a:spAutoFit/>
          </a:bodyPr>
          <a:lstStyle/>
          <a:p>
            <a:pPr algn="r"/>
            <a:r>
              <a:rPr lang="en-US" sz="1400">
                <a:solidFill>
                  <a:schemeClr val="bg1"/>
                </a:solidFill>
              </a:rPr>
              <a:t>Underclock</a:t>
            </a:r>
          </a:p>
        </p:txBody>
      </p:sp>
      <p:sp>
        <p:nvSpPr>
          <p:cNvPr id="4107" name="TextBox 4106">
            <a:extLst>
              <a:ext uri="{FF2B5EF4-FFF2-40B4-BE49-F238E27FC236}">
                <a16:creationId xmlns:a16="http://schemas.microsoft.com/office/drawing/2014/main" id="{6ED8C1CA-7CEC-4878-D653-1E0B298CE1C6}"/>
              </a:ext>
            </a:extLst>
          </p:cNvPr>
          <p:cNvSpPr txBox="1"/>
          <p:nvPr/>
        </p:nvSpPr>
        <p:spPr>
          <a:xfrm rot="16200000">
            <a:off x="-360707" y="3533039"/>
            <a:ext cx="3742639" cy="369332"/>
          </a:xfrm>
          <a:prstGeom prst="rect">
            <a:avLst/>
          </a:prstGeom>
          <a:noFill/>
        </p:spPr>
        <p:txBody>
          <a:bodyPr wrap="square" rtlCol="0">
            <a:spAutoFit/>
          </a:bodyPr>
          <a:lstStyle/>
          <a:p>
            <a:pPr algn="ctr"/>
            <a:r>
              <a:rPr lang="en-US">
                <a:solidFill>
                  <a:schemeClr val="bg1"/>
                </a:solidFill>
              </a:rPr>
              <a:t>Power consumption</a:t>
            </a:r>
          </a:p>
        </p:txBody>
      </p:sp>
      <p:sp>
        <p:nvSpPr>
          <p:cNvPr id="4108" name="TextBox 4107">
            <a:extLst>
              <a:ext uri="{FF2B5EF4-FFF2-40B4-BE49-F238E27FC236}">
                <a16:creationId xmlns:a16="http://schemas.microsoft.com/office/drawing/2014/main" id="{7CFF175A-7AE6-CBBF-9990-6E16077DAB25}"/>
              </a:ext>
            </a:extLst>
          </p:cNvPr>
          <p:cNvSpPr txBox="1"/>
          <p:nvPr/>
        </p:nvSpPr>
        <p:spPr>
          <a:xfrm>
            <a:off x="8240120" y="5591102"/>
            <a:ext cx="917068" cy="307777"/>
          </a:xfrm>
          <a:prstGeom prst="rect">
            <a:avLst/>
          </a:prstGeom>
          <a:noFill/>
        </p:spPr>
        <p:txBody>
          <a:bodyPr wrap="square" lIns="91440" tIns="45720" rIns="91440" bIns="45720" rtlCol="0" anchor="t">
            <a:spAutoFit/>
          </a:bodyPr>
          <a:lstStyle/>
          <a:p>
            <a:r>
              <a:rPr lang="en-US" sz="1400">
                <a:solidFill>
                  <a:schemeClr val="bg1"/>
                </a:solidFill>
                <a:latin typeface="Calibri"/>
                <a:ea typeface="ＭＳ Ｐゴシック"/>
                <a:cs typeface="Calibri"/>
              </a:rPr>
              <a:t>Overclock</a:t>
            </a:r>
          </a:p>
        </p:txBody>
      </p:sp>
      <p:sp>
        <p:nvSpPr>
          <p:cNvPr id="4" name="Freeform: Shape 3">
            <a:extLst>
              <a:ext uri="{FF2B5EF4-FFF2-40B4-BE49-F238E27FC236}">
                <a16:creationId xmlns:a16="http://schemas.microsoft.com/office/drawing/2014/main" id="{762561AA-AA78-40F2-6661-8DA2C42866E1}"/>
              </a:ext>
            </a:extLst>
          </p:cNvPr>
          <p:cNvSpPr/>
          <p:nvPr/>
        </p:nvSpPr>
        <p:spPr>
          <a:xfrm>
            <a:off x="2495959" y="1858476"/>
            <a:ext cx="7587231" cy="3345180"/>
          </a:xfrm>
          <a:custGeom>
            <a:avLst/>
            <a:gdLst>
              <a:gd name="connsiteX0" fmla="*/ 0 w 8397240"/>
              <a:gd name="connsiteY0" fmla="*/ 3345180 h 3345180"/>
              <a:gd name="connsiteX1" fmla="*/ 5730240 w 8397240"/>
              <a:gd name="connsiteY1" fmla="*/ 2293620 h 3345180"/>
              <a:gd name="connsiteX2" fmla="*/ 8397240 w 8397240"/>
              <a:gd name="connsiteY2" fmla="*/ 0 h 3345180"/>
            </a:gdLst>
            <a:ahLst/>
            <a:cxnLst>
              <a:cxn ang="0">
                <a:pos x="connsiteX0" y="connsiteY0"/>
              </a:cxn>
              <a:cxn ang="0">
                <a:pos x="connsiteX1" y="connsiteY1"/>
              </a:cxn>
              <a:cxn ang="0">
                <a:pos x="connsiteX2" y="connsiteY2"/>
              </a:cxn>
            </a:cxnLst>
            <a:rect l="l" t="t" r="r" b="b"/>
            <a:pathLst>
              <a:path w="8397240" h="3345180">
                <a:moveTo>
                  <a:pt x="0" y="3345180"/>
                </a:moveTo>
                <a:cubicBezTo>
                  <a:pt x="2165350" y="3098165"/>
                  <a:pt x="4330700" y="2851150"/>
                  <a:pt x="5730240" y="2293620"/>
                </a:cubicBezTo>
                <a:cubicBezTo>
                  <a:pt x="7129780" y="1736090"/>
                  <a:pt x="7763510" y="868045"/>
                  <a:pt x="839724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ecision 4">
            <a:extLst>
              <a:ext uri="{FF2B5EF4-FFF2-40B4-BE49-F238E27FC236}">
                <a16:creationId xmlns:a16="http://schemas.microsoft.com/office/drawing/2014/main" id="{1C941877-8D5F-B0E8-6CE6-EB968A440788}"/>
              </a:ext>
            </a:extLst>
          </p:cNvPr>
          <p:cNvSpPr/>
          <p:nvPr/>
        </p:nvSpPr>
        <p:spPr>
          <a:xfrm>
            <a:off x="8068402" y="3668523"/>
            <a:ext cx="360004" cy="36000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2CE6263-084A-5106-F3DD-2A691EA178DE}"/>
              </a:ext>
            </a:extLst>
          </p:cNvPr>
          <p:cNvCxnSpPr/>
          <p:nvPr/>
        </p:nvCxnSpPr>
        <p:spPr>
          <a:xfrm>
            <a:off x="8256024" y="4149008"/>
            <a:ext cx="0" cy="18000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Arrow: Right 10">
            <a:extLst>
              <a:ext uri="{FF2B5EF4-FFF2-40B4-BE49-F238E27FC236}">
                <a16:creationId xmlns:a16="http://schemas.microsoft.com/office/drawing/2014/main" id="{E9538436-61BE-1C2E-81BB-78BFEC597652}"/>
              </a:ext>
            </a:extLst>
          </p:cNvPr>
          <p:cNvSpPr/>
          <p:nvPr/>
        </p:nvSpPr>
        <p:spPr>
          <a:xfrm>
            <a:off x="9132375" y="5675988"/>
            <a:ext cx="306728" cy="127415"/>
          </a:xfrm>
          <a:prstGeom prst="rightArrow">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43F24A3-2FB0-4BF4-3C0E-45FBFD99B388}"/>
              </a:ext>
            </a:extLst>
          </p:cNvPr>
          <p:cNvSpPr/>
          <p:nvPr/>
        </p:nvSpPr>
        <p:spPr>
          <a:xfrm rot="10800000">
            <a:off x="6951890" y="5675987"/>
            <a:ext cx="306728" cy="127415"/>
          </a:xfrm>
          <a:prstGeom prst="rightArrow">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579BAF-8CD3-366C-C93A-717F04EC4ADF}"/>
              </a:ext>
            </a:extLst>
          </p:cNvPr>
          <p:cNvSpPr txBox="1"/>
          <p:nvPr/>
        </p:nvSpPr>
        <p:spPr>
          <a:xfrm>
            <a:off x="1758142" y="5821904"/>
            <a:ext cx="8645236" cy="369332"/>
          </a:xfrm>
          <a:prstGeom prst="rect">
            <a:avLst/>
          </a:prstGeom>
          <a:noFill/>
        </p:spPr>
        <p:txBody>
          <a:bodyPr wrap="square" lIns="91440" tIns="45720" rIns="91440" bIns="45720" rtlCol="0" anchor="t">
            <a:spAutoFit/>
          </a:bodyPr>
          <a:lstStyle/>
          <a:p>
            <a:pPr algn="ctr"/>
            <a:r>
              <a:rPr lang="en-US">
                <a:solidFill>
                  <a:schemeClr val="bg1"/>
                </a:solidFill>
                <a:latin typeface="Calibri"/>
                <a:ea typeface="ＭＳ Ｐゴシック"/>
                <a:cs typeface="Calibri"/>
              </a:rPr>
              <a:t>Frequency</a:t>
            </a:r>
            <a:endParaRPr lang="en-US"/>
          </a:p>
        </p:txBody>
      </p:sp>
    </p:spTree>
    <p:extLst>
      <p:ext uri="{BB962C8B-B14F-4D97-AF65-F5344CB8AC3E}">
        <p14:creationId xmlns:p14="http://schemas.microsoft.com/office/powerpoint/2010/main" val="268788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68E6157B-B48A-7840-B9CF-6017929FF857}"/>
              </a:ext>
            </a:extLst>
          </p:cNvPr>
          <p:cNvSpPr>
            <a:spLocks noGrp="1"/>
          </p:cNvSpPr>
          <p:nvPr>
            <p:ph type="title"/>
          </p:nvPr>
        </p:nvSpPr>
        <p:spPr>
          <a:xfrm>
            <a:off x="694578" y="747242"/>
            <a:ext cx="4231715" cy="1111736"/>
          </a:xfrm>
        </p:spPr>
        <p:txBody>
          <a:bodyPr/>
          <a:lstStyle/>
          <a:p>
            <a:pPr algn="ctr"/>
            <a:r>
              <a:rPr lang="en-US" sz="4000">
                <a:solidFill>
                  <a:srgbClr val="00C1DE"/>
                </a:solidFill>
              </a:rPr>
              <a:t>Building the Future</a:t>
            </a:r>
            <a:br>
              <a:rPr lang="en-US" sz="4000">
                <a:solidFill>
                  <a:srgbClr val="00C1DE"/>
                </a:solidFill>
              </a:rPr>
            </a:br>
            <a:r>
              <a:rPr lang="en-US" sz="4000">
                <a:solidFill>
                  <a:srgbClr val="00C1DE"/>
                </a:solidFill>
              </a:rPr>
              <a:t> of Computing</a:t>
            </a:r>
          </a:p>
        </p:txBody>
      </p:sp>
      <p:cxnSp>
        <p:nvCxnSpPr>
          <p:cNvPr id="38" name="Straight Connector 37">
            <a:extLst>
              <a:ext uri="{FF2B5EF4-FFF2-40B4-BE49-F238E27FC236}">
                <a16:creationId xmlns:a16="http://schemas.microsoft.com/office/drawing/2014/main" id="{3BA447F1-63B4-7742-81E6-285654370158}"/>
              </a:ext>
            </a:extLst>
          </p:cNvPr>
          <p:cNvCxnSpPr>
            <a:cxnSpLocks/>
          </p:cNvCxnSpPr>
          <p:nvPr/>
        </p:nvCxnSpPr>
        <p:spPr>
          <a:xfrm flipV="1">
            <a:off x="5715280" y="478303"/>
            <a:ext cx="0" cy="5957221"/>
          </a:xfrm>
          <a:prstGeom prst="line">
            <a:avLst/>
          </a:prstGeom>
          <a:ln w="12700">
            <a:solidFill>
              <a:srgbClr val="41BFDE"/>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F94B023-2BB9-8C4B-93D2-911D5EB855CC}"/>
              </a:ext>
            </a:extLst>
          </p:cNvPr>
          <p:cNvGrpSpPr/>
          <p:nvPr/>
        </p:nvGrpSpPr>
        <p:grpSpPr>
          <a:xfrm>
            <a:off x="1293399" y="1952177"/>
            <a:ext cx="2951118" cy="2951118"/>
            <a:chOff x="1195467" y="1852327"/>
            <a:chExt cx="3313077" cy="3313077"/>
          </a:xfrm>
        </p:grpSpPr>
        <p:pic>
          <p:nvPicPr>
            <p:cNvPr id="39" name="Picture 16">
              <a:extLst>
                <a:ext uri="{FF2B5EF4-FFF2-40B4-BE49-F238E27FC236}">
                  <a16:creationId xmlns:a16="http://schemas.microsoft.com/office/drawing/2014/main" id="{BDCBF23B-A259-0D42-9B89-C5C4D4FB8D6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5369" y="3197606"/>
              <a:ext cx="2033272" cy="62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extLst>
                <a:ext uri="{FF2B5EF4-FFF2-40B4-BE49-F238E27FC236}">
                  <a16:creationId xmlns:a16="http://schemas.microsoft.com/office/drawing/2014/main" id="{5E474926-E373-E642-9503-3DE359AB3B64}"/>
                </a:ext>
              </a:extLst>
            </p:cNvPr>
            <p:cNvSpPr/>
            <p:nvPr/>
          </p:nvSpPr>
          <p:spPr>
            <a:xfrm>
              <a:off x="1195467" y="1852327"/>
              <a:ext cx="3313077" cy="3313077"/>
            </a:xfrm>
            <a:prstGeom prst="ellipse">
              <a:avLst/>
            </a:prstGeom>
            <a:noFill/>
            <a:ln w="25400">
              <a:solidFill>
                <a:srgbClr val="41B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D5CEC684-5A6E-334F-97B0-3C37C99038FB}"/>
              </a:ext>
            </a:extLst>
          </p:cNvPr>
          <p:cNvSpPr txBox="1"/>
          <p:nvPr/>
        </p:nvSpPr>
        <p:spPr>
          <a:xfrm>
            <a:off x="876671" y="5450246"/>
            <a:ext cx="3873517" cy="387798"/>
          </a:xfrm>
          <a:prstGeom prst="rect">
            <a:avLst/>
          </a:prstGeom>
          <a:noFill/>
        </p:spPr>
        <p:txBody>
          <a:bodyPr wrap="square" lIns="0" tIns="0" rIns="0" bIns="0" rtlCol="0" anchor="t">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800" kern="1200">
                <a:solidFill>
                  <a:schemeClr val="bg1"/>
                </a:solidFill>
                <a:latin typeface="+mn-lt"/>
                <a:ea typeface="+mn-ea"/>
                <a:cs typeface="+mn-cs"/>
              </a:rPr>
              <a:t>Semiconductor IP </a:t>
            </a:r>
            <a:r>
              <a:rPr lang="en-US" sz="2800">
                <a:solidFill>
                  <a:schemeClr val="bg1"/>
                </a:solidFill>
                <a:latin typeface="+mn-lt"/>
                <a:ea typeface="+mn-ea"/>
              </a:rPr>
              <a:t>Business</a:t>
            </a:r>
            <a:endParaRPr lang="en-US" sz="2800" kern="1200">
              <a:solidFill>
                <a:schemeClr val="bg1"/>
              </a:solidFill>
              <a:latin typeface="+mn-lt"/>
              <a:ea typeface="+mn-ea"/>
              <a:cs typeface="+mn-cs"/>
            </a:endParaRPr>
          </a:p>
        </p:txBody>
      </p:sp>
      <p:sp>
        <p:nvSpPr>
          <p:cNvPr id="42" name="Content Placeholder 3">
            <a:extLst>
              <a:ext uri="{FF2B5EF4-FFF2-40B4-BE49-F238E27FC236}">
                <a16:creationId xmlns:a16="http://schemas.microsoft.com/office/drawing/2014/main" id="{BCB1195E-A0F4-BB4C-9791-60D454D7CB1D}"/>
              </a:ext>
            </a:extLst>
          </p:cNvPr>
          <p:cNvSpPr txBox="1">
            <a:spLocks/>
          </p:cNvSpPr>
          <p:nvPr/>
        </p:nvSpPr>
        <p:spPr bwMode="auto">
          <a:xfrm>
            <a:off x="6203540" y="2540115"/>
            <a:ext cx="2886206" cy="1220996"/>
          </a:xfrm>
          <a:prstGeom prst="rect">
            <a:avLst/>
          </a:prstGeom>
          <a:effec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90000"/>
              </a:lnSpc>
              <a:spcBef>
                <a:spcPct val="0"/>
              </a:spcBef>
              <a:spcAft>
                <a:spcPts val="1600"/>
              </a:spcAft>
              <a:buFont typeface="Calibri" charset="0"/>
              <a:buNone/>
              <a:defRPr sz="2400" kern="1200">
                <a:solidFill>
                  <a:srgbClr val="7B7F9C"/>
                </a:solidFill>
                <a:effectLst/>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charset="0"/>
              <a:buChar char="•"/>
              <a:defRPr sz="1400" kern="1200">
                <a:solidFill>
                  <a:srgbClr val="7B7F9C"/>
                </a:solidFill>
                <a:effectLst/>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charset="2"/>
              <a:buChar char="§"/>
              <a:defRPr sz="1400" kern="1200">
                <a:solidFill>
                  <a:srgbClr val="7B7F9C"/>
                </a:solidFill>
                <a:effectLst/>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US" altLang="en-US" sz="2200">
                <a:solidFill>
                  <a:schemeClr val="bg1"/>
                </a:solidFill>
                <a:ea typeface="ＭＳ Ｐゴシック" charset="-128"/>
              </a:rPr>
              <a:t>Focused on freedom </a:t>
            </a:r>
            <a:br>
              <a:rPr lang="en-US" altLang="en-US" sz="2200">
                <a:solidFill>
                  <a:schemeClr val="bg1"/>
                </a:solidFill>
                <a:ea typeface="ＭＳ Ｐゴシック" charset="-128"/>
              </a:rPr>
            </a:br>
            <a:r>
              <a:rPr lang="en-US" altLang="en-US" sz="2200">
                <a:solidFill>
                  <a:schemeClr val="bg1"/>
                </a:solidFill>
                <a:ea typeface="ＭＳ Ｐゴシック" charset="-128"/>
              </a:rPr>
              <a:t>and flexibility to </a:t>
            </a:r>
            <a:br>
              <a:rPr lang="en-US" altLang="en-US" sz="2200">
                <a:solidFill>
                  <a:schemeClr val="bg1"/>
                </a:solidFill>
                <a:ea typeface="ＭＳ Ｐゴシック" charset="-128"/>
              </a:rPr>
            </a:br>
            <a:r>
              <a:rPr lang="en-US" altLang="en-US" sz="2200">
                <a:solidFill>
                  <a:schemeClr val="bg1"/>
                </a:solidFill>
                <a:ea typeface="ＭＳ Ｐゴシック" charset="-128"/>
              </a:rPr>
              <a:t>innovate</a:t>
            </a:r>
            <a:endParaRPr lang="en-US" altLang="en-US" sz="2200">
              <a:solidFill>
                <a:schemeClr val="accent4"/>
              </a:solidFill>
              <a:ea typeface="ＭＳ Ｐゴシック" charset="-128"/>
            </a:endParaRPr>
          </a:p>
          <a:p>
            <a:pPr marL="285750" indent="-285750">
              <a:buFontTx/>
              <a:buChar char="-"/>
            </a:pPr>
            <a:endParaRPr lang="en-US" altLang="en-US" sz="2200">
              <a:solidFill>
                <a:schemeClr val="accent4"/>
              </a:solidFill>
              <a:ea typeface="ＭＳ Ｐゴシック" charset="-128"/>
            </a:endParaRPr>
          </a:p>
        </p:txBody>
      </p:sp>
      <p:sp>
        <p:nvSpPr>
          <p:cNvPr id="43" name="Content Placeholder 3">
            <a:extLst>
              <a:ext uri="{FF2B5EF4-FFF2-40B4-BE49-F238E27FC236}">
                <a16:creationId xmlns:a16="http://schemas.microsoft.com/office/drawing/2014/main" id="{35D96B86-4E49-634B-A4D4-CA6858736C38}"/>
              </a:ext>
            </a:extLst>
          </p:cNvPr>
          <p:cNvSpPr txBox="1">
            <a:spLocks/>
          </p:cNvSpPr>
          <p:nvPr/>
        </p:nvSpPr>
        <p:spPr bwMode="auto">
          <a:xfrm>
            <a:off x="6203541" y="4424764"/>
            <a:ext cx="2874918" cy="1220996"/>
          </a:xfrm>
          <a:prstGeom prst="rect">
            <a:avLst/>
          </a:prstGeom>
          <a:effec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90000"/>
              </a:lnSpc>
              <a:spcBef>
                <a:spcPct val="0"/>
              </a:spcBef>
              <a:spcAft>
                <a:spcPts val="1600"/>
              </a:spcAft>
              <a:buFont typeface="Calibri" charset="0"/>
              <a:buNone/>
              <a:defRPr sz="2400" kern="1200">
                <a:solidFill>
                  <a:srgbClr val="7B7F9C"/>
                </a:solidFill>
                <a:effectLst/>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charset="0"/>
              <a:buChar char="•"/>
              <a:defRPr sz="1400" kern="1200">
                <a:solidFill>
                  <a:srgbClr val="7B7F9C"/>
                </a:solidFill>
                <a:effectLst/>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charset="2"/>
              <a:buChar char="§"/>
              <a:defRPr sz="1400" kern="1200">
                <a:solidFill>
                  <a:srgbClr val="7B7F9C"/>
                </a:solidFill>
                <a:effectLst/>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US" altLang="en-US" sz="2200">
                <a:solidFill>
                  <a:schemeClr val="bg1"/>
                </a:solidFill>
                <a:ea typeface="ＭＳ Ｐゴシック" charset="-128"/>
              </a:rPr>
              <a:t>With a partnership </a:t>
            </a:r>
            <a:br>
              <a:rPr lang="en-US" altLang="en-US" sz="2200">
                <a:solidFill>
                  <a:schemeClr val="bg1"/>
                </a:solidFill>
                <a:ea typeface="ＭＳ Ｐゴシック" charset="-128"/>
              </a:rPr>
            </a:br>
            <a:r>
              <a:rPr lang="en-US" altLang="en-US" sz="2200">
                <a:solidFill>
                  <a:schemeClr val="bg1"/>
                </a:solidFill>
                <a:ea typeface="ＭＳ Ｐゴシック" charset="-128"/>
              </a:rPr>
              <a:t>based culture </a:t>
            </a:r>
            <a:br>
              <a:rPr lang="en-US" altLang="en-US" sz="2200">
                <a:solidFill>
                  <a:schemeClr val="bg1"/>
                </a:solidFill>
                <a:ea typeface="ＭＳ Ｐゴシック" charset="-128"/>
              </a:rPr>
            </a:br>
            <a:r>
              <a:rPr lang="en-US" altLang="en-US" sz="2200">
                <a:solidFill>
                  <a:schemeClr val="bg1"/>
                </a:solidFill>
                <a:ea typeface="ＭＳ Ｐゴシック" charset="-128"/>
              </a:rPr>
              <a:t>&amp; business model</a:t>
            </a:r>
          </a:p>
        </p:txBody>
      </p:sp>
      <p:sp>
        <p:nvSpPr>
          <p:cNvPr id="45" name="100 Shipped">
            <a:extLst>
              <a:ext uri="{FF2B5EF4-FFF2-40B4-BE49-F238E27FC236}">
                <a16:creationId xmlns:a16="http://schemas.microsoft.com/office/drawing/2014/main" id="{A33F42A7-4AE8-9848-82B0-5EC1E6C9A1DC}"/>
              </a:ext>
            </a:extLst>
          </p:cNvPr>
          <p:cNvSpPr/>
          <p:nvPr/>
        </p:nvSpPr>
        <p:spPr>
          <a:xfrm>
            <a:off x="9018123" y="1164037"/>
            <a:ext cx="2649154" cy="74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1400">
                <a:solidFill>
                  <a:srgbClr val="FFFFFF"/>
                </a:solidFill>
                <a:latin typeface="+mn-lt"/>
              </a:rPr>
              <a:t>Active licenses, growing by </a:t>
            </a:r>
          </a:p>
          <a:p>
            <a:pPr>
              <a:defRPr/>
            </a:pPr>
            <a:r>
              <a:rPr lang="en-US" altLang="en-US" sz="1400">
                <a:solidFill>
                  <a:srgbClr val="FFFFFF"/>
                </a:solidFill>
                <a:latin typeface="+mn-lt"/>
              </a:rPr>
              <a:t>100+ every year</a:t>
            </a:r>
          </a:p>
        </p:txBody>
      </p:sp>
      <p:sp>
        <p:nvSpPr>
          <p:cNvPr id="46" name="Freeform 45">
            <a:extLst>
              <a:ext uri="{FF2B5EF4-FFF2-40B4-BE49-F238E27FC236}">
                <a16:creationId xmlns:a16="http://schemas.microsoft.com/office/drawing/2014/main" id="{56C4CEBD-B294-EE4A-A17B-9C1EE42D0833}"/>
              </a:ext>
            </a:extLst>
          </p:cNvPr>
          <p:cNvSpPr/>
          <p:nvPr/>
        </p:nvSpPr>
        <p:spPr>
          <a:xfrm>
            <a:off x="8877934" y="494744"/>
            <a:ext cx="2834640" cy="1280160"/>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9339 h 717102"/>
              <a:gd name="connsiteX0" fmla="*/ 117079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9339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17079" y="0"/>
                </a:moveTo>
                <a:lnTo>
                  <a:pt x="1430409" y="0"/>
                </a:lnTo>
                <a:lnTo>
                  <a:pt x="1430409" y="717102"/>
                </a:lnTo>
                <a:lnTo>
                  <a:pt x="0" y="717102"/>
                </a:lnTo>
                <a:cubicBezTo>
                  <a:pt x="0" y="525635"/>
                  <a:pt x="3329" y="310806"/>
                  <a:pt x="3329" y="119339"/>
                </a:cubicBezTo>
              </a:path>
            </a:pathLst>
          </a:cu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100 Shipped">
            <a:extLst>
              <a:ext uri="{FF2B5EF4-FFF2-40B4-BE49-F238E27FC236}">
                <a16:creationId xmlns:a16="http://schemas.microsoft.com/office/drawing/2014/main" id="{57C40175-4A78-6647-A1B3-180EA6E022E2}"/>
              </a:ext>
            </a:extLst>
          </p:cNvPr>
          <p:cNvSpPr/>
          <p:nvPr/>
        </p:nvSpPr>
        <p:spPr>
          <a:xfrm>
            <a:off x="9006835" y="447904"/>
            <a:ext cx="2206851" cy="74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5000" b="1">
                <a:solidFill>
                  <a:srgbClr val="FFFFFF"/>
                </a:solidFill>
                <a:latin typeface="+mn-lt"/>
              </a:rPr>
              <a:t>2000+</a:t>
            </a:r>
            <a:endParaRPr lang="en-US" altLang="en-US" sz="5000">
              <a:solidFill>
                <a:srgbClr val="FFFFFF"/>
              </a:solidFill>
              <a:latin typeface="+mn-lt"/>
            </a:endParaRPr>
          </a:p>
        </p:txBody>
      </p:sp>
      <p:sp>
        <p:nvSpPr>
          <p:cNvPr id="50" name="100 Shipped">
            <a:extLst>
              <a:ext uri="{FF2B5EF4-FFF2-40B4-BE49-F238E27FC236}">
                <a16:creationId xmlns:a16="http://schemas.microsoft.com/office/drawing/2014/main" id="{641DFF7B-467F-1842-99A4-45ED6E7110EB}"/>
              </a:ext>
            </a:extLst>
          </p:cNvPr>
          <p:cNvSpPr/>
          <p:nvPr/>
        </p:nvSpPr>
        <p:spPr>
          <a:xfrm>
            <a:off x="8933168" y="2774533"/>
            <a:ext cx="2651607" cy="711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1300">
                <a:solidFill>
                  <a:srgbClr val="FFFFFF"/>
                </a:solidFill>
                <a:latin typeface="+mn-lt"/>
              </a:rPr>
              <a:t>Industry leaders and high-growth start-ups; chip companies and OEMs</a:t>
            </a:r>
          </a:p>
        </p:txBody>
      </p:sp>
      <p:sp>
        <p:nvSpPr>
          <p:cNvPr id="51" name="Freeform 50">
            <a:extLst>
              <a:ext uri="{FF2B5EF4-FFF2-40B4-BE49-F238E27FC236}">
                <a16:creationId xmlns:a16="http://schemas.microsoft.com/office/drawing/2014/main" id="{2242F02E-7221-5A48-A34A-F4C61D15790B}"/>
              </a:ext>
            </a:extLst>
          </p:cNvPr>
          <p:cNvSpPr/>
          <p:nvPr/>
        </p:nvSpPr>
        <p:spPr>
          <a:xfrm>
            <a:off x="8876381" y="1909157"/>
            <a:ext cx="2837318" cy="1417517"/>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115349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15349" y="0"/>
                </a:moveTo>
                <a:lnTo>
                  <a:pt x="1430409" y="0"/>
                </a:lnTo>
                <a:lnTo>
                  <a:pt x="1430409" y="717102"/>
                </a:lnTo>
                <a:lnTo>
                  <a:pt x="0" y="717102"/>
                </a:lnTo>
                <a:cubicBezTo>
                  <a:pt x="0" y="525635"/>
                  <a:pt x="3329" y="305008"/>
                  <a:pt x="3329" y="113541"/>
                </a:cubicBezTo>
              </a:path>
            </a:pathLst>
          </a:custGeom>
          <a:noFill/>
          <a:ln w="15875">
            <a:solidFill>
              <a:srgbClr val="41B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100 Shipped">
            <a:extLst>
              <a:ext uri="{FF2B5EF4-FFF2-40B4-BE49-F238E27FC236}">
                <a16:creationId xmlns:a16="http://schemas.microsoft.com/office/drawing/2014/main" id="{1007C666-EF80-B94D-A837-5C5D1EAF118F}"/>
              </a:ext>
            </a:extLst>
          </p:cNvPr>
          <p:cNvSpPr/>
          <p:nvPr/>
        </p:nvSpPr>
        <p:spPr>
          <a:xfrm>
            <a:off x="8910026" y="1829136"/>
            <a:ext cx="2206851" cy="711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5000" b="1">
                <a:solidFill>
                  <a:srgbClr val="FFFFFF"/>
                </a:solidFill>
                <a:latin typeface="+mn-lt"/>
              </a:rPr>
              <a:t>600+</a:t>
            </a:r>
          </a:p>
        </p:txBody>
      </p:sp>
      <p:sp>
        <p:nvSpPr>
          <p:cNvPr id="54" name="100 Shipped">
            <a:extLst>
              <a:ext uri="{FF2B5EF4-FFF2-40B4-BE49-F238E27FC236}">
                <a16:creationId xmlns:a16="http://schemas.microsoft.com/office/drawing/2014/main" id="{E1A4ADF1-DC10-D54C-9B63-A85A0C9A80CB}"/>
              </a:ext>
            </a:extLst>
          </p:cNvPr>
          <p:cNvSpPr/>
          <p:nvPr/>
        </p:nvSpPr>
        <p:spPr>
          <a:xfrm>
            <a:off x="8921315" y="2379622"/>
            <a:ext cx="2206851" cy="401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2800" b="1">
                <a:solidFill>
                  <a:srgbClr val="FFFFFF"/>
                </a:solidFill>
                <a:latin typeface="+mn-lt"/>
              </a:rPr>
              <a:t>licensees</a:t>
            </a:r>
          </a:p>
        </p:txBody>
      </p:sp>
      <p:sp>
        <p:nvSpPr>
          <p:cNvPr id="56" name="100 Shipped">
            <a:extLst>
              <a:ext uri="{FF2B5EF4-FFF2-40B4-BE49-F238E27FC236}">
                <a16:creationId xmlns:a16="http://schemas.microsoft.com/office/drawing/2014/main" id="{33D4C696-DB5D-0943-9149-F3675DB22B0F}"/>
              </a:ext>
            </a:extLst>
          </p:cNvPr>
          <p:cNvSpPr/>
          <p:nvPr/>
        </p:nvSpPr>
        <p:spPr>
          <a:xfrm>
            <a:off x="8907323" y="4072152"/>
            <a:ext cx="2450591" cy="731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1600">
                <a:solidFill>
                  <a:srgbClr val="FFFFFF"/>
                </a:solidFill>
                <a:latin typeface="+mn-lt"/>
              </a:rPr>
              <a:t>Arm-based chips shipped  to-date</a:t>
            </a:r>
          </a:p>
        </p:txBody>
      </p:sp>
      <p:sp>
        <p:nvSpPr>
          <p:cNvPr id="57" name="Freeform 56">
            <a:extLst>
              <a:ext uri="{FF2B5EF4-FFF2-40B4-BE49-F238E27FC236}">
                <a16:creationId xmlns:a16="http://schemas.microsoft.com/office/drawing/2014/main" id="{4D7A92CC-C1F4-DF41-8E93-0E713457EFC8}"/>
              </a:ext>
            </a:extLst>
          </p:cNvPr>
          <p:cNvSpPr/>
          <p:nvPr/>
        </p:nvSpPr>
        <p:spPr>
          <a:xfrm rot="10800000">
            <a:off x="8873678" y="3467299"/>
            <a:ext cx="2837317" cy="1280160"/>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103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3830 h 717102"/>
              <a:gd name="connsiteX0" fmla="*/ 117089 w 1430409"/>
              <a:gd name="connsiteY0" fmla="*/ 0 h 719035"/>
              <a:gd name="connsiteX1" fmla="*/ 1430409 w 1430409"/>
              <a:gd name="connsiteY1" fmla="*/ 1933 h 719035"/>
              <a:gd name="connsiteX2" fmla="*/ 1430409 w 1430409"/>
              <a:gd name="connsiteY2" fmla="*/ 719035 h 719035"/>
              <a:gd name="connsiteX3" fmla="*/ 0 w 1430409"/>
              <a:gd name="connsiteY3" fmla="*/ 719035 h 719035"/>
              <a:gd name="connsiteX4" fmla="*/ 0 w 1430409"/>
              <a:gd name="connsiteY4" fmla="*/ 125763 h 719035"/>
              <a:gd name="connsiteX0" fmla="*/ 115349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3830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15349" y="0"/>
                </a:moveTo>
                <a:lnTo>
                  <a:pt x="1430409" y="0"/>
                </a:lnTo>
                <a:lnTo>
                  <a:pt x="1430409" y="717102"/>
                </a:lnTo>
                <a:lnTo>
                  <a:pt x="0" y="717102"/>
                </a:lnTo>
                <a:lnTo>
                  <a:pt x="0" y="123830"/>
                </a:lnTo>
              </a:path>
            </a:pathLst>
          </a:cu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100 Shipped">
            <a:extLst>
              <a:ext uri="{FF2B5EF4-FFF2-40B4-BE49-F238E27FC236}">
                <a16:creationId xmlns:a16="http://schemas.microsoft.com/office/drawing/2014/main" id="{5A39E1A4-F1A9-9B40-B093-821CD15AEFEE}"/>
              </a:ext>
            </a:extLst>
          </p:cNvPr>
          <p:cNvSpPr/>
          <p:nvPr/>
        </p:nvSpPr>
        <p:spPr>
          <a:xfrm>
            <a:off x="8907645" y="3408352"/>
            <a:ext cx="2291763" cy="6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4400" b="1">
                <a:solidFill>
                  <a:schemeClr val="bg1"/>
                </a:solidFill>
                <a:latin typeface="+mn-lt"/>
                <a:ea typeface="ＭＳ Ｐゴシック"/>
              </a:rPr>
              <a:t>250</a:t>
            </a:r>
            <a:r>
              <a:rPr lang="en-US" altLang="en-US" sz="3600" b="1">
                <a:solidFill>
                  <a:schemeClr val="bg1"/>
                </a:solidFill>
                <a:latin typeface="+mn-lt"/>
                <a:ea typeface="ＭＳ Ｐゴシック"/>
              </a:rPr>
              <a:t>bn+</a:t>
            </a:r>
            <a:endParaRPr lang="en-US" altLang="en-US" sz="4400">
              <a:solidFill>
                <a:schemeClr val="bg1"/>
              </a:solidFill>
              <a:latin typeface="+mn-lt"/>
              <a:ea typeface="ＭＳ Ｐゴシック"/>
            </a:endParaRPr>
          </a:p>
        </p:txBody>
      </p:sp>
      <p:sp>
        <p:nvSpPr>
          <p:cNvPr id="61" name="100 Shipped">
            <a:extLst>
              <a:ext uri="{FF2B5EF4-FFF2-40B4-BE49-F238E27FC236}">
                <a16:creationId xmlns:a16="http://schemas.microsoft.com/office/drawing/2014/main" id="{2471646A-F4B6-9F42-A41C-D434C3AD3FFD}"/>
              </a:ext>
            </a:extLst>
          </p:cNvPr>
          <p:cNvSpPr/>
          <p:nvPr/>
        </p:nvSpPr>
        <p:spPr>
          <a:xfrm>
            <a:off x="8905723" y="5523394"/>
            <a:ext cx="2741439" cy="74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1600">
                <a:solidFill>
                  <a:srgbClr val="FFFFFF"/>
                </a:solidFill>
                <a:latin typeface="+mn-lt"/>
                <a:ea typeface="ＭＳ Ｐゴシック"/>
              </a:rPr>
              <a:t>Arm-based chips shipped in 2023</a:t>
            </a:r>
            <a:endParaRPr lang="en-US" altLang="en-US" sz="1600">
              <a:solidFill>
                <a:srgbClr val="FFFFFF"/>
              </a:solidFill>
              <a:latin typeface="+mn-lt"/>
            </a:endParaRPr>
          </a:p>
        </p:txBody>
      </p:sp>
      <p:sp>
        <p:nvSpPr>
          <p:cNvPr id="62" name="Freeform 10">
            <a:extLst>
              <a:ext uri="{FF2B5EF4-FFF2-40B4-BE49-F238E27FC236}">
                <a16:creationId xmlns:a16="http://schemas.microsoft.com/office/drawing/2014/main" id="{D39FF0A3-ED33-F646-9E0C-94822FF54276}"/>
              </a:ext>
            </a:extLst>
          </p:cNvPr>
          <p:cNvSpPr/>
          <p:nvPr/>
        </p:nvSpPr>
        <p:spPr>
          <a:xfrm>
            <a:off x="8873450" y="4890737"/>
            <a:ext cx="2840175" cy="1280160"/>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117099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 name="connsiteX0" fmla="*/ 117099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23206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17099" y="0"/>
                </a:moveTo>
                <a:lnTo>
                  <a:pt x="1430409" y="0"/>
                </a:lnTo>
                <a:lnTo>
                  <a:pt x="1430409" y="717102"/>
                </a:lnTo>
                <a:lnTo>
                  <a:pt x="0" y="717102"/>
                </a:lnTo>
                <a:cubicBezTo>
                  <a:pt x="0" y="525635"/>
                  <a:pt x="3329" y="314673"/>
                  <a:pt x="3329" y="123206"/>
                </a:cubicBezTo>
              </a:path>
            </a:pathLst>
          </a:cu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100 Shipped">
            <a:extLst>
              <a:ext uri="{FF2B5EF4-FFF2-40B4-BE49-F238E27FC236}">
                <a16:creationId xmlns:a16="http://schemas.microsoft.com/office/drawing/2014/main" id="{3F2AD5DC-059D-FF49-8E12-F263635DB60A}"/>
              </a:ext>
            </a:extLst>
          </p:cNvPr>
          <p:cNvSpPr/>
          <p:nvPr/>
        </p:nvSpPr>
        <p:spPr>
          <a:xfrm>
            <a:off x="8905723" y="4854481"/>
            <a:ext cx="2206851" cy="74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US" altLang="en-US" sz="5000" b="1">
                <a:solidFill>
                  <a:srgbClr val="FFFFFF"/>
                </a:solidFill>
                <a:latin typeface="+mn-lt"/>
                <a:ea typeface="ＭＳ Ｐゴシック"/>
              </a:rPr>
              <a:t>31bn </a:t>
            </a:r>
            <a:endParaRPr lang="en-US" altLang="en-US" sz="5000">
              <a:solidFill>
                <a:srgbClr val="FFFFFF"/>
              </a:solidFill>
              <a:latin typeface="+mn-lt"/>
            </a:endParaRPr>
          </a:p>
        </p:txBody>
      </p:sp>
      <p:sp>
        <p:nvSpPr>
          <p:cNvPr id="65" name="Content Placeholder 3">
            <a:extLst>
              <a:ext uri="{FF2B5EF4-FFF2-40B4-BE49-F238E27FC236}">
                <a16:creationId xmlns:a16="http://schemas.microsoft.com/office/drawing/2014/main" id="{EEDDBE62-679C-5246-B345-E6E4C0494C14}"/>
              </a:ext>
            </a:extLst>
          </p:cNvPr>
          <p:cNvSpPr txBox="1">
            <a:spLocks/>
          </p:cNvSpPr>
          <p:nvPr/>
        </p:nvSpPr>
        <p:spPr bwMode="auto">
          <a:xfrm>
            <a:off x="6205573" y="395582"/>
            <a:ext cx="2661178" cy="1429851"/>
          </a:xfrm>
          <a:prstGeom prst="rect">
            <a:avLst/>
          </a:prstGeom>
          <a:effec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90000"/>
              </a:lnSpc>
              <a:spcBef>
                <a:spcPct val="0"/>
              </a:spcBef>
              <a:spcAft>
                <a:spcPts val="1600"/>
              </a:spcAft>
              <a:buFont typeface="Calibri" charset="0"/>
              <a:buNone/>
              <a:defRPr sz="2400" kern="1200">
                <a:solidFill>
                  <a:srgbClr val="7B7F9C"/>
                </a:solidFill>
                <a:effectLst/>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charset="0"/>
              <a:buChar char="•"/>
              <a:defRPr sz="1400" kern="1200">
                <a:solidFill>
                  <a:srgbClr val="7B7F9C"/>
                </a:solidFill>
                <a:effectLst/>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charset="2"/>
              <a:buChar char="§"/>
              <a:defRPr sz="1400" kern="1200">
                <a:solidFill>
                  <a:srgbClr val="7B7F9C"/>
                </a:solidFill>
                <a:effectLst/>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US" altLang="en-US" sz="2200">
                <a:solidFill>
                  <a:schemeClr val="bg1"/>
                </a:solidFill>
                <a:ea typeface="ＭＳ Ｐゴシック" charset="-128"/>
              </a:rPr>
              <a:t>The global leader </a:t>
            </a:r>
            <a:br>
              <a:rPr lang="en-US" altLang="en-US" sz="2200">
                <a:solidFill>
                  <a:schemeClr val="bg1"/>
                </a:solidFill>
                <a:ea typeface="ＭＳ Ｐゴシック" charset="-128"/>
              </a:rPr>
            </a:br>
            <a:r>
              <a:rPr lang="en-US" altLang="en-US" sz="2200">
                <a:solidFill>
                  <a:schemeClr val="bg1"/>
                </a:solidFill>
                <a:ea typeface="ＭＳ Ｐゴシック" charset="-128"/>
              </a:rPr>
              <a:t>in the development </a:t>
            </a:r>
            <a:br>
              <a:rPr lang="en-US" altLang="en-US" sz="2200">
                <a:solidFill>
                  <a:schemeClr val="bg1"/>
                </a:solidFill>
                <a:ea typeface="ＭＳ Ｐゴシック" charset="-128"/>
              </a:rPr>
            </a:br>
            <a:r>
              <a:rPr lang="en-US" altLang="en-US" sz="2200">
                <a:solidFill>
                  <a:schemeClr val="bg1"/>
                </a:solidFill>
                <a:ea typeface="ＭＳ Ｐゴシック" charset="-128"/>
              </a:rPr>
              <a:t>of licensable </a:t>
            </a:r>
            <a:br>
              <a:rPr lang="en-US" altLang="en-US" sz="2200">
                <a:solidFill>
                  <a:schemeClr val="bg1"/>
                </a:solidFill>
                <a:ea typeface="ＭＳ Ｐゴシック" charset="-128"/>
              </a:rPr>
            </a:br>
            <a:r>
              <a:rPr lang="en-US" altLang="en-US" sz="2200">
                <a:solidFill>
                  <a:schemeClr val="bg1"/>
                </a:solidFill>
                <a:ea typeface="ＭＳ Ｐゴシック" charset="-128"/>
              </a:rPr>
              <a:t>compute technology</a:t>
            </a:r>
          </a:p>
        </p:txBody>
      </p:sp>
      <p:sp>
        <p:nvSpPr>
          <p:cNvPr id="66" name="Rectangle 65">
            <a:extLst>
              <a:ext uri="{FF2B5EF4-FFF2-40B4-BE49-F238E27FC236}">
                <a16:creationId xmlns:a16="http://schemas.microsoft.com/office/drawing/2014/main" id="{7C584AC8-FDAF-274D-816E-5D52DB5E050E}"/>
              </a:ext>
            </a:extLst>
          </p:cNvPr>
          <p:cNvSpPr/>
          <p:nvPr/>
        </p:nvSpPr>
        <p:spPr>
          <a:xfrm>
            <a:off x="6114659" y="1635652"/>
            <a:ext cx="2674057" cy="523220"/>
          </a:xfrm>
          <a:prstGeom prst="rect">
            <a:avLst/>
          </a:prstGeom>
        </p:spPr>
        <p:txBody>
          <a:bodyPr wrap="square">
            <a:spAutoFit/>
          </a:bodyPr>
          <a:lstStyle/>
          <a:p>
            <a:r>
              <a:rPr lang="en-US" altLang="en-US" sz="1400">
                <a:solidFill>
                  <a:srgbClr val="FFC700"/>
                </a:solidFill>
              </a:rPr>
              <a:t>- R&amp;D outsourcing for   </a:t>
            </a:r>
            <a:br>
              <a:rPr lang="en-US" altLang="en-US" sz="1400">
                <a:solidFill>
                  <a:srgbClr val="FFC700"/>
                </a:solidFill>
              </a:rPr>
            </a:br>
            <a:r>
              <a:rPr lang="en-US" altLang="en-US" sz="1400">
                <a:solidFill>
                  <a:srgbClr val="FFC700"/>
                </a:solidFill>
              </a:rPr>
              <a:t>  semiconductor companies</a:t>
            </a:r>
          </a:p>
        </p:txBody>
      </p:sp>
      <p:sp>
        <p:nvSpPr>
          <p:cNvPr id="67" name="Rectangle 66">
            <a:extLst>
              <a:ext uri="{FF2B5EF4-FFF2-40B4-BE49-F238E27FC236}">
                <a16:creationId xmlns:a16="http://schemas.microsoft.com/office/drawing/2014/main" id="{41535748-70FE-9741-A428-909539BDBDA1}"/>
              </a:ext>
            </a:extLst>
          </p:cNvPr>
          <p:cNvSpPr/>
          <p:nvPr/>
        </p:nvSpPr>
        <p:spPr>
          <a:xfrm>
            <a:off x="6114659" y="3539131"/>
            <a:ext cx="2674057" cy="523220"/>
          </a:xfrm>
          <a:prstGeom prst="rect">
            <a:avLst/>
          </a:prstGeom>
        </p:spPr>
        <p:txBody>
          <a:bodyPr wrap="square">
            <a:spAutoFit/>
          </a:bodyPr>
          <a:lstStyle/>
          <a:p>
            <a:r>
              <a:rPr lang="en-US" altLang="en-US" sz="1400">
                <a:solidFill>
                  <a:schemeClr val="accent3"/>
                </a:solidFill>
              </a:rPr>
              <a:t>- Technology reused across </a:t>
            </a:r>
            <a:br>
              <a:rPr lang="en-US" altLang="en-US" sz="1400">
                <a:solidFill>
                  <a:schemeClr val="accent3"/>
                </a:solidFill>
              </a:rPr>
            </a:br>
            <a:r>
              <a:rPr lang="en-US" altLang="en-US" sz="1400">
                <a:solidFill>
                  <a:schemeClr val="accent3"/>
                </a:solidFill>
              </a:rPr>
              <a:t>  multiple applications</a:t>
            </a:r>
          </a:p>
        </p:txBody>
      </p:sp>
      <p:sp>
        <p:nvSpPr>
          <p:cNvPr id="68" name="Rectangle 67">
            <a:extLst>
              <a:ext uri="{FF2B5EF4-FFF2-40B4-BE49-F238E27FC236}">
                <a16:creationId xmlns:a16="http://schemas.microsoft.com/office/drawing/2014/main" id="{A2CE6DEC-383D-8147-AD27-ECD2D26559C9}"/>
              </a:ext>
            </a:extLst>
          </p:cNvPr>
          <p:cNvSpPr/>
          <p:nvPr/>
        </p:nvSpPr>
        <p:spPr>
          <a:xfrm>
            <a:off x="6114659" y="5391197"/>
            <a:ext cx="2674057" cy="738664"/>
          </a:xfrm>
          <a:prstGeom prst="rect">
            <a:avLst/>
          </a:prstGeom>
        </p:spPr>
        <p:txBody>
          <a:bodyPr wrap="square">
            <a:spAutoFit/>
          </a:bodyPr>
          <a:lstStyle/>
          <a:p>
            <a:r>
              <a:rPr lang="en-US" altLang="en-US" sz="1400">
                <a:solidFill>
                  <a:schemeClr val="accent3"/>
                </a:solidFill>
              </a:rPr>
              <a:t>- Licensees take advantage </a:t>
            </a:r>
            <a:br>
              <a:rPr lang="en-US" altLang="en-US" sz="1400">
                <a:solidFill>
                  <a:schemeClr val="accent3"/>
                </a:solidFill>
              </a:rPr>
            </a:br>
            <a:r>
              <a:rPr lang="en-US" altLang="en-US" sz="1400">
                <a:solidFill>
                  <a:schemeClr val="accent3"/>
                </a:solidFill>
              </a:rPr>
              <a:t>  of learnings from a uniquely </a:t>
            </a:r>
            <a:br>
              <a:rPr lang="en-US" altLang="en-US" sz="1400">
                <a:solidFill>
                  <a:schemeClr val="accent3"/>
                </a:solidFill>
              </a:rPr>
            </a:br>
            <a:r>
              <a:rPr lang="en-US" altLang="en-US" sz="1400">
                <a:solidFill>
                  <a:schemeClr val="accent3"/>
                </a:solidFill>
              </a:rPr>
              <a:t>  collaborative ecosystem</a:t>
            </a:r>
          </a:p>
        </p:txBody>
      </p:sp>
      <p:pic>
        <p:nvPicPr>
          <p:cNvPr id="69" name="Graphic 68">
            <a:extLst>
              <a:ext uri="{FF2B5EF4-FFF2-40B4-BE49-F238E27FC236}">
                <a16:creationId xmlns:a16="http://schemas.microsoft.com/office/drawing/2014/main" id="{001619D6-935D-9648-96A0-841C587018E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88615" y="408826"/>
            <a:ext cx="190998" cy="190998"/>
          </a:xfrm>
          <a:prstGeom prst="rect">
            <a:avLst/>
          </a:prstGeom>
        </p:spPr>
      </p:pic>
      <p:pic>
        <p:nvPicPr>
          <p:cNvPr id="70" name="Graphic 69">
            <a:extLst>
              <a:ext uri="{FF2B5EF4-FFF2-40B4-BE49-F238E27FC236}">
                <a16:creationId xmlns:a16="http://schemas.microsoft.com/office/drawing/2014/main" id="{2F4AAFC8-456E-3A48-BEA5-FE50205AB74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88615" y="1833864"/>
            <a:ext cx="190998" cy="190998"/>
          </a:xfrm>
          <a:prstGeom prst="rect">
            <a:avLst/>
          </a:prstGeom>
        </p:spPr>
      </p:pic>
      <p:pic>
        <p:nvPicPr>
          <p:cNvPr id="71" name="Graphic 70">
            <a:extLst>
              <a:ext uri="{FF2B5EF4-FFF2-40B4-BE49-F238E27FC236}">
                <a16:creationId xmlns:a16="http://schemas.microsoft.com/office/drawing/2014/main" id="{037E73DE-059C-AF4E-94A3-1FD7749856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619278" y="4635935"/>
            <a:ext cx="190998" cy="190998"/>
          </a:xfrm>
          <a:prstGeom prst="rect">
            <a:avLst/>
          </a:prstGeom>
        </p:spPr>
      </p:pic>
      <p:pic>
        <p:nvPicPr>
          <p:cNvPr id="72" name="Graphic 71">
            <a:extLst>
              <a:ext uri="{FF2B5EF4-FFF2-40B4-BE49-F238E27FC236}">
                <a16:creationId xmlns:a16="http://schemas.microsoft.com/office/drawing/2014/main" id="{5A998D4B-041F-8D4F-9475-5DF9DC012EA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788615" y="4814570"/>
            <a:ext cx="190998" cy="190998"/>
          </a:xfrm>
          <a:prstGeom prst="rect">
            <a:avLst/>
          </a:prstGeom>
        </p:spPr>
      </p:pic>
    </p:spTree>
    <p:extLst>
      <p:ext uri="{BB962C8B-B14F-4D97-AF65-F5344CB8AC3E}">
        <p14:creationId xmlns:p14="http://schemas.microsoft.com/office/powerpoint/2010/main" val="128161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D66958-A5AA-411B-9BD7-680C84C2086B}"/>
              </a:ext>
            </a:extLst>
          </p:cNvPr>
          <p:cNvSpPr>
            <a:spLocks noGrp="1"/>
          </p:cNvSpPr>
          <p:nvPr>
            <p:ph type="title"/>
          </p:nvPr>
        </p:nvSpPr>
        <p:spPr/>
        <p:txBody>
          <a:bodyPr/>
          <a:lstStyle/>
          <a:p>
            <a:r>
              <a:rPr lang="en-GB"/>
              <a:t>Bandwidth matters ...</a:t>
            </a:r>
            <a:endParaRPr lang="en-US"/>
          </a:p>
        </p:txBody>
      </p:sp>
      <p:cxnSp>
        <p:nvCxnSpPr>
          <p:cNvPr id="7" name="Straight Connector 6">
            <a:extLst>
              <a:ext uri="{FF2B5EF4-FFF2-40B4-BE49-F238E27FC236}">
                <a16:creationId xmlns:a16="http://schemas.microsoft.com/office/drawing/2014/main" id="{D7F0855C-5B70-0E3A-6378-F262368BB9DF}"/>
              </a:ext>
            </a:extLst>
          </p:cNvPr>
          <p:cNvCxnSpPr>
            <a:cxnSpLocks/>
          </p:cNvCxnSpPr>
          <p:nvPr/>
        </p:nvCxnSpPr>
        <p:spPr>
          <a:xfrm flipV="1">
            <a:off x="1775952" y="1718981"/>
            <a:ext cx="0" cy="3870043"/>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49D381-E89B-DD7B-B3B2-7799813AC1A7}"/>
              </a:ext>
            </a:extLst>
          </p:cNvPr>
          <p:cNvCxnSpPr>
            <a:cxnSpLocks/>
          </p:cNvCxnSpPr>
          <p:nvPr/>
        </p:nvCxnSpPr>
        <p:spPr>
          <a:xfrm>
            <a:off x="1775952" y="5589024"/>
            <a:ext cx="8640096"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8A3622-B676-CE2A-B2A9-9306DDA0F226}"/>
              </a:ext>
            </a:extLst>
          </p:cNvPr>
          <p:cNvCxnSpPr>
            <a:cxnSpLocks/>
          </p:cNvCxnSpPr>
          <p:nvPr/>
        </p:nvCxnSpPr>
        <p:spPr>
          <a:xfrm>
            <a:off x="2495960" y="1988984"/>
            <a:ext cx="7200080" cy="108001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097" name="Freeform: Shape 4096">
            <a:extLst>
              <a:ext uri="{FF2B5EF4-FFF2-40B4-BE49-F238E27FC236}">
                <a16:creationId xmlns:a16="http://schemas.microsoft.com/office/drawing/2014/main" id="{ABCDD99E-82A3-093A-3A14-350D5F5E1F74}"/>
              </a:ext>
            </a:extLst>
          </p:cNvPr>
          <p:cNvSpPr/>
          <p:nvPr/>
        </p:nvSpPr>
        <p:spPr>
          <a:xfrm>
            <a:off x="2497861" y="1993924"/>
            <a:ext cx="7187384" cy="3257215"/>
          </a:xfrm>
          <a:custGeom>
            <a:avLst/>
            <a:gdLst>
              <a:gd name="connsiteX0" fmla="*/ 0 w 7188200"/>
              <a:gd name="connsiteY0" fmla="*/ 0 h 3479800"/>
              <a:gd name="connsiteX1" fmla="*/ 3860800 w 7188200"/>
              <a:gd name="connsiteY1" fmla="*/ 2673350 h 3479800"/>
              <a:gd name="connsiteX2" fmla="*/ 7188200 w 7188200"/>
              <a:gd name="connsiteY2" fmla="*/ 3479800 h 3479800"/>
              <a:gd name="connsiteX0" fmla="*/ 0 w 7812835"/>
              <a:gd name="connsiteY0" fmla="*/ 0 h 3898880"/>
              <a:gd name="connsiteX1" fmla="*/ 3860800 w 7812835"/>
              <a:gd name="connsiteY1" fmla="*/ 2673350 h 3898880"/>
              <a:gd name="connsiteX2" fmla="*/ 7812835 w 7812835"/>
              <a:gd name="connsiteY2" fmla="*/ 3898880 h 3898880"/>
              <a:gd name="connsiteX0" fmla="*/ 0 w 7169554"/>
              <a:gd name="connsiteY0" fmla="*/ 0 h 3382340"/>
              <a:gd name="connsiteX1" fmla="*/ 3217519 w 7169554"/>
              <a:gd name="connsiteY1" fmla="*/ 2156810 h 3382340"/>
              <a:gd name="connsiteX2" fmla="*/ 7169554 w 7169554"/>
              <a:gd name="connsiteY2" fmla="*/ 3382340 h 3382340"/>
              <a:gd name="connsiteX0" fmla="*/ 0 w 7181450"/>
              <a:gd name="connsiteY0" fmla="*/ 0 h 3402238"/>
              <a:gd name="connsiteX1" fmla="*/ 3229415 w 7181450"/>
              <a:gd name="connsiteY1" fmla="*/ 2176708 h 3402238"/>
              <a:gd name="connsiteX2" fmla="*/ 7181450 w 7181450"/>
              <a:gd name="connsiteY2" fmla="*/ 3402238 h 3402238"/>
            </a:gdLst>
            <a:ahLst/>
            <a:cxnLst>
              <a:cxn ang="0">
                <a:pos x="connsiteX0" y="connsiteY0"/>
              </a:cxn>
              <a:cxn ang="0">
                <a:pos x="connsiteX1" y="connsiteY1"/>
              </a:cxn>
              <a:cxn ang="0">
                <a:pos x="connsiteX2" y="connsiteY2"/>
              </a:cxn>
            </a:cxnLst>
            <a:rect l="l" t="t" r="r" b="b"/>
            <a:pathLst>
              <a:path w="7181450" h="3402238">
                <a:moveTo>
                  <a:pt x="0" y="0"/>
                </a:moveTo>
                <a:cubicBezTo>
                  <a:pt x="1331383" y="1046691"/>
                  <a:pt x="2031382" y="1596741"/>
                  <a:pt x="3229415" y="2176708"/>
                </a:cubicBezTo>
                <a:cubicBezTo>
                  <a:pt x="4427448" y="2756675"/>
                  <a:pt x="6116766" y="3288996"/>
                  <a:pt x="7181450" y="3402238"/>
                </a:cubicBezTo>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extBox 4097">
            <a:extLst>
              <a:ext uri="{FF2B5EF4-FFF2-40B4-BE49-F238E27FC236}">
                <a16:creationId xmlns:a16="http://schemas.microsoft.com/office/drawing/2014/main" id="{D3CFD872-6E5E-1476-693E-DA5A3ABBB475}"/>
              </a:ext>
            </a:extLst>
          </p:cNvPr>
          <p:cNvSpPr txBox="1"/>
          <p:nvPr/>
        </p:nvSpPr>
        <p:spPr>
          <a:xfrm>
            <a:off x="9696040" y="2888994"/>
            <a:ext cx="990011" cy="369332"/>
          </a:xfrm>
          <a:prstGeom prst="rect">
            <a:avLst/>
          </a:prstGeom>
          <a:noFill/>
        </p:spPr>
        <p:txBody>
          <a:bodyPr wrap="square" rtlCol="0">
            <a:spAutoFit/>
          </a:bodyPr>
          <a:lstStyle/>
          <a:p>
            <a:r>
              <a:rPr lang="en-US">
                <a:solidFill>
                  <a:schemeClr val="accent5"/>
                </a:solidFill>
              </a:rPr>
              <a:t>DRAM</a:t>
            </a:r>
          </a:p>
        </p:txBody>
      </p:sp>
      <p:sp>
        <p:nvSpPr>
          <p:cNvPr id="4099" name="TextBox 4098">
            <a:extLst>
              <a:ext uri="{FF2B5EF4-FFF2-40B4-BE49-F238E27FC236}">
                <a16:creationId xmlns:a16="http://schemas.microsoft.com/office/drawing/2014/main" id="{5AFD9E9E-4110-A1FC-D569-AF98ECFDF43E}"/>
              </a:ext>
            </a:extLst>
          </p:cNvPr>
          <p:cNvSpPr txBox="1"/>
          <p:nvPr/>
        </p:nvSpPr>
        <p:spPr>
          <a:xfrm>
            <a:off x="9696040" y="5049018"/>
            <a:ext cx="990011" cy="369332"/>
          </a:xfrm>
          <a:prstGeom prst="rect">
            <a:avLst/>
          </a:prstGeom>
          <a:noFill/>
        </p:spPr>
        <p:txBody>
          <a:bodyPr wrap="square" rtlCol="0">
            <a:spAutoFit/>
          </a:bodyPr>
          <a:lstStyle/>
          <a:p>
            <a:r>
              <a:rPr lang="en-US">
                <a:solidFill>
                  <a:schemeClr val="accent4"/>
                </a:solidFill>
              </a:rPr>
              <a:t>Logic</a:t>
            </a:r>
          </a:p>
        </p:txBody>
      </p:sp>
      <p:sp>
        <p:nvSpPr>
          <p:cNvPr id="4105" name="TextBox 4104">
            <a:extLst>
              <a:ext uri="{FF2B5EF4-FFF2-40B4-BE49-F238E27FC236}">
                <a16:creationId xmlns:a16="http://schemas.microsoft.com/office/drawing/2014/main" id="{8CDC03CD-1A49-AD83-2747-4761177A0CD7}"/>
              </a:ext>
            </a:extLst>
          </p:cNvPr>
          <p:cNvSpPr txBox="1"/>
          <p:nvPr/>
        </p:nvSpPr>
        <p:spPr>
          <a:xfrm>
            <a:off x="2045955" y="5630669"/>
            <a:ext cx="900010" cy="307777"/>
          </a:xfrm>
          <a:prstGeom prst="rect">
            <a:avLst/>
          </a:prstGeom>
          <a:noFill/>
        </p:spPr>
        <p:txBody>
          <a:bodyPr wrap="square" rtlCol="0">
            <a:spAutoFit/>
          </a:bodyPr>
          <a:lstStyle/>
          <a:p>
            <a:pPr algn="ctr"/>
            <a:r>
              <a:rPr lang="en-US" sz="1400">
                <a:solidFill>
                  <a:schemeClr val="bg1"/>
                </a:solidFill>
              </a:rPr>
              <a:t>2013</a:t>
            </a:r>
          </a:p>
        </p:txBody>
      </p:sp>
      <p:sp>
        <p:nvSpPr>
          <p:cNvPr id="4107" name="TextBox 4106">
            <a:extLst>
              <a:ext uri="{FF2B5EF4-FFF2-40B4-BE49-F238E27FC236}">
                <a16:creationId xmlns:a16="http://schemas.microsoft.com/office/drawing/2014/main" id="{6ED8C1CA-7CEC-4878-D653-1E0B298CE1C6}"/>
              </a:ext>
            </a:extLst>
          </p:cNvPr>
          <p:cNvSpPr txBox="1"/>
          <p:nvPr/>
        </p:nvSpPr>
        <p:spPr>
          <a:xfrm rot="16200000">
            <a:off x="-367301" y="3526444"/>
            <a:ext cx="3755828" cy="369332"/>
          </a:xfrm>
          <a:prstGeom prst="rect">
            <a:avLst/>
          </a:prstGeom>
          <a:noFill/>
        </p:spPr>
        <p:txBody>
          <a:bodyPr wrap="square" rtlCol="0">
            <a:spAutoFit/>
          </a:bodyPr>
          <a:lstStyle/>
          <a:p>
            <a:pPr algn="ctr"/>
            <a:r>
              <a:rPr lang="en-US">
                <a:solidFill>
                  <a:schemeClr val="bg1"/>
                </a:solidFill>
              </a:rPr>
              <a:t>Energy cost of an operation</a:t>
            </a:r>
          </a:p>
        </p:txBody>
      </p:sp>
      <p:sp>
        <p:nvSpPr>
          <p:cNvPr id="4108" name="TextBox 4107">
            <a:extLst>
              <a:ext uri="{FF2B5EF4-FFF2-40B4-BE49-F238E27FC236}">
                <a16:creationId xmlns:a16="http://schemas.microsoft.com/office/drawing/2014/main" id="{7CFF175A-7AE6-CBBF-9990-6E16077DAB25}"/>
              </a:ext>
            </a:extLst>
          </p:cNvPr>
          <p:cNvSpPr txBox="1"/>
          <p:nvPr/>
        </p:nvSpPr>
        <p:spPr>
          <a:xfrm>
            <a:off x="9336036" y="5630669"/>
            <a:ext cx="720008" cy="307777"/>
          </a:xfrm>
          <a:prstGeom prst="rect">
            <a:avLst/>
          </a:prstGeom>
          <a:noFill/>
        </p:spPr>
        <p:txBody>
          <a:bodyPr wrap="square" rtlCol="0">
            <a:spAutoFit/>
          </a:bodyPr>
          <a:lstStyle/>
          <a:p>
            <a:pPr algn="ctr"/>
            <a:r>
              <a:rPr lang="en-US" sz="1400">
                <a:solidFill>
                  <a:schemeClr val="bg1"/>
                </a:solidFill>
              </a:rPr>
              <a:t>Now</a:t>
            </a:r>
          </a:p>
        </p:txBody>
      </p:sp>
      <p:sp>
        <p:nvSpPr>
          <p:cNvPr id="2" name="TextBox 1">
            <a:extLst>
              <a:ext uri="{FF2B5EF4-FFF2-40B4-BE49-F238E27FC236}">
                <a16:creationId xmlns:a16="http://schemas.microsoft.com/office/drawing/2014/main" id="{0BE7E206-72B9-1D99-334D-7E23491A780D}"/>
              </a:ext>
            </a:extLst>
          </p:cNvPr>
          <p:cNvSpPr txBox="1"/>
          <p:nvPr/>
        </p:nvSpPr>
        <p:spPr>
          <a:xfrm>
            <a:off x="1758142" y="5821904"/>
            <a:ext cx="8645236" cy="369332"/>
          </a:xfrm>
          <a:prstGeom prst="rect">
            <a:avLst/>
          </a:prstGeom>
          <a:noFill/>
        </p:spPr>
        <p:txBody>
          <a:bodyPr wrap="square" lIns="91440" tIns="45720" rIns="91440" bIns="45720" rtlCol="0" anchor="t">
            <a:spAutoFit/>
          </a:bodyPr>
          <a:lstStyle/>
          <a:p>
            <a:pPr algn="ctr"/>
            <a:r>
              <a:rPr lang="en-US">
                <a:solidFill>
                  <a:schemeClr val="bg1"/>
                </a:solidFill>
                <a:latin typeface="Calibri"/>
                <a:ea typeface="ＭＳ Ｐゴシック"/>
                <a:cs typeface="Calibri"/>
              </a:rPr>
              <a:t>Time</a:t>
            </a:r>
            <a:endParaRPr lang="en-US"/>
          </a:p>
        </p:txBody>
      </p:sp>
    </p:spTree>
    <p:extLst>
      <p:ext uri="{BB962C8B-B14F-4D97-AF65-F5344CB8AC3E}">
        <p14:creationId xmlns:p14="http://schemas.microsoft.com/office/powerpoint/2010/main" val="219042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BADA95-BCEE-D4D4-46C6-E5259EF424EB}"/>
              </a:ext>
            </a:extLst>
          </p:cNvPr>
          <p:cNvSpPr>
            <a:spLocks noGrp="1"/>
          </p:cNvSpPr>
          <p:nvPr>
            <p:ph type="title"/>
          </p:nvPr>
        </p:nvSpPr>
        <p:spPr/>
        <p:txBody>
          <a:bodyPr/>
          <a:lstStyle/>
          <a:p>
            <a:r>
              <a:rPr lang="en-US"/>
              <a:t>Immediate mode</a:t>
            </a:r>
            <a:br>
              <a:rPr lang="en-US"/>
            </a:br>
            <a:r>
              <a:rPr lang="en-US"/>
              <a:t>architecture</a:t>
            </a:r>
          </a:p>
        </p:txBody>
      </p:sp>
    </p:spTree>
    <p:extLst>
      <p:ext uri="{BB962C8B-B14F-4D97-AF65-F5344CB8AC3E}">
        <p14:creationId xmlns:p14="http://schemas.microsoft.com/office/powerpoint/2010/main" val="2958949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A37F87B-3555-CDD3-11F3-AADCD3C3E3E9}"/>
              </a:ext>
            </a:extLst>
          </p:cNvPr>
          <p:cNvCxnSpPr>
            <a:cxnSpLocks/>
          </p:cNvCxnSpPr>
          <p:nvPr/>
        </p:nvCxnSpPr>
        <p:spPr>
          <a:xfrm>
            <a:off x="1055944" y="4599013"/>
            <a:ext cx="10080112"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614B87E-46B0-3ED0-0C53-0C0B2D22EC2D}"/>
              </a:ext>
            </a:extLst>
          </p:cNvPr>
          <p:cNvSpPr>
            <a:spLocks noGrp="1"/>
          </p:cNvSpPr>
          <p:nvPr>
            <p:ph type="title"/>
          </p:nvPr>
        </p:nvSpPr>
        <p:spPr/>
        <p:txBody>
          <a:bodyPr/>
          <a:lstStyle/>
          <a:p>
            <a:r>
              <a:rPr lang="en-US"/>
              <a:t>Immediate mode architecture</a:t>
            </a:r>
          </a:p>
        </p:txBody>
      </p:sp>
      <p:sp>
        <p:nvSpPr>
          <p:cNvPr id="6" name="Rectangle 5">
            <a:extLst>
              <a:ext uri="{FF2B5EF4-FFF2-40B4-BE49-F238E27FC236}">
                <a16:creationId xmlns:a16="http://schemas.microsoft.com/office/drawing/2014/main" id="{E4FB3430-CDF2-6E33-1B4C-960FC31C7AA9}"/>
              </a:ext>
            </a:extLst>
          </p:cNvPr>
          <p:cNvSpPr/>
          <p:nvPr/>
        </p:nvSpPr>
        <p:spPr>
          <a:xfrm>
            <a:off x="2855964" y="2528990"/>
            <a:ext cx="1980022" cy="180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n-US">
                <a:solidFill>
                  <a:srgbClr val="23353C"/>
                </a:solidFill>
              </a:rPr>
              <a:t>Geometry</a:t>
            </a:r>
            <a:br>
              <a:rPr lang="en-US">
                <a:solidFill>
                  <a:srgbClr val="23353C"/>
                </a:solidFill>
              </a:rPr>
            </a:br>
            <a:r>
              <a:rPr lang="en-US">
                <a:solidFill>
                  <a:srgbClr val="23353C"/>
                </a:solidFill>
              </a:rPr>
              <a:t>processing</a:t>
            </a:r>
          </a:p>
        </p:txBody>
      </p:sp>
      <p:sp>
        <p:nvSpPr>
          <p:cNvPr id="3" name="Rectangle 2">
            <a:extLst>
              <a:ext uri="{FF2B5EF4-FFF2-40B4-BE49-F238E27FC236}">
                <a16:creationId xmlns:a16="http://schemas.microsoft.com/office/drawing/2014/main" id="{5A31FC16-2434-ACDE-91A0-DCA7D656B16F}"/>
              </a:ext>
            </a:extLst>
          </p:cNvPr>
          <p:cNvSpPr/>
          <p:nvPr/>
        </p:nvSpPr>
        <p:spPr>
          <a:xfrm>
            <a:off x="7356013" y="2528990"/>
            <a:ext cx="1980023" cy="180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n-US">
                <a:solidFill>
                  <a:srgbClr val="23353C"/>
                </a:solidFill>
              </a:rPr>
              <a:t>Fragment</a:t>
            </a:r>
            <a:br>
              <a:rPr lang="en-US">
                <a:solidFill>
                  <a:srgbClr val="23353C"/>
                </a:solidFill>
              </a:rPr>
            </a:br>
            <a:r>
              <a:rPr lang="en-US">
                <a:solidFill>
                  <a:srgbClr val="23353C"/>
                </a:solidFill>
              </a:rPr>
              <a:t>processing</a:t>
            </a:r>
          </a:p>
        </p:txBody>
      </p:sp>
      <p:sp>
        <p:nvSpPr>
          <p:cNvPr id="7" name="Rectangle 6">
            <a:extLst>
              <a:ext uri="{FF2B5EF4-FFF2-40B4-BE49-F238E27FC236}">
                <a16:creationId xmlns:a16="http://schemas.microsoft.com/office/drawing/2014/main" id="{3DE7372D-EE76-A011-0202-FE703623EC16}"/>
              </a:ext>
            </a:extLst>
          </p:cNvPr>
          <p:cNvSpPr/>
          <p:nvPr/>
        </p:nvSpPr>
        <p:spPr>
          <a:xfrm>
            <a:off x="5735996" y="2708992"/>
            <a:ext cx="720007" cy="144001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rgbClr val="23353C"/>
                </a:solidFill>
              </a:rPr>
              <a:t>FIFO</a:t>
            </a:r>
          </a:p>
        </p:txBody>
      </p:sp>
      <p:sp>
        <p:nvSpPr>
          <p:cNvPr id="18" name="Rectangle 17">
            <a:extLst>
              <a:ext uri="{FF2B5EF4-FFF2-40B4-BE49-F238E27FC236}">
                <a16:creationId xmlns:a16="http://schemas.microsoft.com/office/drawing/2014/main" id="{581A0F4E-A513-6C98-1F94-A9F1D9238E17}"/>
              </a:ext>
            </a:extLst>
          </p:cNvPr>
          <p:cNvSpPr/>
          <p:nvPr/>
        </p:nvSpPr>
        <p:spPr>
          <a:xfrm rot="5400000">
            <a:off x="1325944" y="4059008"/>
            <a:ext cx="1440017" cy="540008"/>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EBAE43-43B4-AB4E-49AD-74C1693DEBF2}"/>
              </a:ext>
            </a:extLst>
          </p:cNvPr>
          <p:cNvSpPr/>
          <p:nvPr/>
        </p:nvSpPr>
        <p:spPr>
          <a:xfrm>
            <a:off x="2855964" y="2078985"/>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Coherent</a:t>
            </a:r>
          </a:p>
        </p:txBody>
      </p:sp>
      <p:sp>
        <p:nvSpPr>
          <p:cNvPr id="26" name="Rectangle 25">
            <a:extLst>
              <a:ext uri="{FF2B5EF4-FFF2-40B4-BE49-F238E27FC236}">
                <a16:creationId xmlns:a16="http://schemas.microsoft.com/office/drawing/2014/main" id="{6B5E1CBB-6F76-1B93-E63F-8D02FAFA8563}"/>
              </a:ext>
            </a:extLst>
          </p:cNvPr>
          <p:cNvSpPr/>
          <p:nvPr/>
        </p:nvSpPr>
        <p:spPr>
          <a:xfrm>
            <a:off x="5375992" y="2078985"/>
            <a:ext cx="1440016"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On-chip</a:t>
            </a:r>
          </a:p>
        </p:txBody>
      </p:sp>
      <p:sp>
        <p:nvSpPr>
          <p:cNvPr id="27" name="Rectangle 26">
            <a:extLst>
              <a:ext uri="{FF2B5EF4-FFF2-40B4-BE49-F238E27FC236}">
                <a16:creationId xmlns:a16="http://schemas.microsoft.com/office/drawing/2014/main" id="{117CBCE0-2272-547A-E04F-4CA4D6233502}"/>
              </a:ext>
            </a:extLst>
          </p:cNvPr>
          <p:cNvSpPr/>
          <p:nvPr/>
        </p:nvSpPr>
        <p:spPr>
          <a:xfrm>
            <a:off x="7356014" y="2078985"/>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solidFill>
              </a:rPr>
              <a:t>Incoherent</a:t>
            </a:r>
          </a:p>
        </p:txBody>
      </p:sp>
      <p:sp>
        <p:nvSpPr>
          <p:cNvPr id="28" name="TextBox 27">
            <a:extLst>
              <a:ext uri="{FF2B5EF4-FFF2-40B4-BE49-F238E27FC236}">
                <a16:creationId xmlns:a16="http://schemas.microsoft.com/office/drawing/2014/main" id="{D3526A07-E500-F4E2-3BBB-F93D9DCF4256}"/>
              </a:ext>
            </a:extLst>
          </p:cNvPr>
          <p:cNvSpPr txBox="1"/>
          <p:nvPr/>
        </p:nvSpPr>
        <p:spPr>
          <a:xfrm>
            <a:off x="1055944" y="4599013"/>
            <a:ext cx="720008" cy="307777"/>
          </a:xfrm>
          <a:prstGeom prst="rect">
            <a:avLst/>
          </a:prstGeom>
          <a:noFill/>
        </p:spPr>
        <p:txBody>
          <a:bodyPr wrap="square" rtlCol="0">
            <a:spAutoFit/>
          </a:bodyPr>
          <a:lstStyle/>
          <a:p>
            <a:r>
              <a:rPr lang="en-US" sz="1400">
                <a:solidFill>
                  <a:schemeClr val="accent3"/>
                </a:solidFill>
              </a:rPr>
              <a:t>DRAM</a:t>
            </a:r>
          </a:p>
        </p:txBody>
      </p:sp>
      <p:sp>
        <p:nvSpPr>
          <p:cNvPr id="29" name="Rectangle 28">
            <a:extLst>
              <a:ext uri="{FF2B5EF4-FFF2-40B4-BE49-F238E27FC236}">
                <a16:creationId xmlns:a16="http://schemas.microsoft.com/office/drawing/2014/main" id="{6D458FD3-9C79-B108-AD9A-C32C90A121CD}"/>
              </a:ext>
            </a:extLst>
          </p:cNvPr>
          <p:cNvSpPr/>
          <p:nvPr/>
        </p:nvSpPr>
        <p:spPr>
          <a:xfrm>
            <a:off x="1775953" y="3158997"/>
            <a:ext cx="900010" cy="5400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Chevron 29">
            <a:extLst>
              <a:ext uri="{FF2B5EF4-FFF2-40B4-BE49-F238E27FC236}">
                <a16:creationId xmlns:a16="http://schemas.microsoft.com/office/drawing/2014/main" id="{3F9CD8C5-B604-9CC4-3820-2896D79F390D}"/>
              </a:ext>
            </a:extLst>
          </p:cNvPr>
          <p:cNvSpPr/>
          <p:nvPr/>
        </p:nvSpPr>
        <p:spPr>
          <a:xfrm>
            <a:off x="2405959" y="3338999"/>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9FFF96B3-6F13-03DE-23B8-727A4EF0116C}"/>
              </a:ext>
            </a:extLst>
          </p:cNvPr>
          <p:cNvSpPr/>
          <p:nvPr/>
        </p:nvSpPr>
        <p:spPr>
          <a:xfrm>
            <a:off x="5015989" y="3248998"/>
            <a:ext cx="540006" cy="3600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Chevron 32">
            <a:extLst>
              <a:ext uri="{FF2B5EF4-FFF2-40B4-BE49-F238E27FC236}">
                <a16:creationId xmlns:a16="http://schemas.microsoft.com/office/drawing/2014/main" id="{A61072E5-FC18-1B6F-0E79-9054963C3DEC}"/>
              </a:ext>
            </a:extLst>
          </p:cNvPr>
          <p:cNvSpPr/>
          <p:nvPr/>
        </p:nvSpPr>
        <p:spPr>
          <a:xfrm>
            <a:off x="5285991" y="3338999"/>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E10E0A8B-3B02-7D77-8E98-BFD25D45E2B3}"/>
              </a:ext>
            </a:extLst>
          </p:cNvPr>
          <p:cNvSpPr/>
          <p:nvPr/>
        </p:nvSpPr>
        <p:spPr>
          <a:xfrm>
            <a:off x="6636006" y="3248998"/>
            <a:ext cx="540006" cy="3600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AD659004-5A6F-84CE-412F-E0A5B54B4885}"/>
              </a:ext>
            </a:extLst>
          </p:cNvPr>
          <p:cNvSpPr/>
          <p:nvPr/>
        </p:nvSpPr>
        <p:spPr>
          <a:xfrm>
            <a:off x="6906009" y="3338999"/>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extLst>
              <a:ext uri="{FF2B5EF4-FFF2-40B4-BE49-F238E27FC236}">
                <a16:creationId xmlns:a16="http://schemas.microsoft.com/office/drawing/2014/main" id="{C2352437-2602-C1F9-11A7-5C66FD33EC45}"/>
              </a:ext>
            </a:extLst>
          </p:cNvPr>
          <p:cNvSpPr/>
          <p:nvPr/>
        </p:nvSpPr>
        <p:spPr>
          <a:xfrm rot="5400000">
            <a:off x="9381419" y="4013624"/>
            <a:ext cx="1349249" cy="720008"/>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AF7E76-5C51-78E4-F3FE-8CA65B99A702}"/>
              </a:ext>
            </a:extLst>
          </p:cNvPr>
          <p:cNvSpPr/>
          <p:nvPr/>
        </p:nvSpPr>
        <p:spPr>
          <a:xfrm>
            <a:off x="9516038" y="3068996"/>
            <a:ext cx="900010" cy="720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Chevron 37">
            <a:extLst>
              <a:ext uri="{FF2B5EF4-FFF2-40B4-BE49-F238E27FC236}">
                <a16:creationId xmlns:a16="http://schemas.microsoft.com/office/drawing/2014/main" id="{003E078C-2123-692D-8E6E-0817A6589B1A}"/>
              </a:ext>
            </a:extLst>
          </p:cNvPr>
          <p:cNvSpPr/>
          <p:nvPr/>
        </p:nvSpPr>
        <p:spPr>
          <a:xfrm rot="5400000">
            <a:off x="9966043" y="4779015"/>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hevron 38">
            <a:extLst>
              <a:ext uri="{FF2B5EF4-FFF2-40B4-BE49-F238E27FC236}">
                <a16:creationId xmlns:a16="http://schemas.microsoft.com/office/drawing/2014/main" id="{20416EB2-8E45-1BAE-7BE2-71008BD8A0C8}"/>
              </a:ext>
            </a:extLst>
          </p:cNvPr>
          <p:cNvSpPr/>
          <p:nvPr/>
        </p:nvSpPr>
        <p:spPr>
          <a:xfrm rot="16200000">
            <a:off x="9966043" y="4509012"/>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7">
            <a:extLst>
              <a:ext uri="{FF2B5EF4-FFF2-40B4-BE49-F238E27FC236}">
                <a16:creationId xmlns:a16="http://schemas.microsoft.com/office/drawing/2014/main" id="{96E9E685-9003-CA4C-2B41-BF369B042FD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2172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B6F6B-1FCF-40EB-9B15-DB109D634F6B}"/>
              </a:ext>
            </a:extLst>
          </p:cNvPr>
          <p:cNvSpPr/>
          <p:nvPr/>
        </p:nvSpPr>
        <p:spPr>
          <a:xfrm>
            <a:off x="3215968" y="1808982"/>
            <a:ext cx="5760064" cy="3600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6C1372FB-3F98-44A1-9A74-A1CC8C1DFA93}"/>
              </a:ext>
            </a:extLst>
          </p:cNvPr>
          <p:cNvSpPr>
            <a:spLocks noGrp="1"/>
          </p:cNvSpPr>
          <p:nvPr>
            <p:ph type="title"/>
          </p:nvPr>
        </p:nvSpPr>
        <p:spPr/>
        <p:txBody>
          <a:bodyPr/>
          <a:lstStyle/>
          <a:p>
            <a:r>
              <a:rPr lang="en-GB"/>
              <a:t>Immediate mode architecture</a:t>
            </a:r>
          </a:p>
        </p:txBody>
      </p:sp>
      <p:sp>
        <p:nvSpPr>
          <p:cNvPr id="2" name="Rectangle 1">
            <a:extLst>
              <a:ext uri="{FF2B5EF4-FFF2-40B4-BE49-F238E27FC236}">
                <a16:creationId xmlns:a16="http://schemas.microsoft.com/office/drawing/2014/main" id="{C63D6B01-F828-4D57-9F36-BA5861596D45}"/>
              </a:ext>
            </a:extLst>
          </p:cNvPr>
          <p:cNvSpPr/>
          <p:nvPr/>
        </p:nvSpPr>
        <p:spPr>
          <a:xfrm>
            <a:off x="3215970" y="1808983"/>
            <a:ext cx="5760063" cy="360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CDC77738-9467-49A8-BE31-1C1E083B643D}"/>
              </a:ext>
            </a:extLst>
          </p:cNvPr>
          <p:cNvSpPr/>
          <p:nvPr/>
        </p:nvSpPr>
        <p:spPr>
          <a:xfrm>
            <a:off x="3215969" y="1808983"/>
            <a:ext cx="720008" cy="720008"/>
          </a:xfrm>
          <a:prstGeom prst="triangle">
            <a:avLst>
              <a:gd name="adj" fmla="val 0"/>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0" name="Isosceles Triangle 29">
            <a:extLst>
              <a:ext uri="{FF2B5EF4-FFF2-40B4-BE49-F238E27FC236}">
                <a16:creationId xmlns:a16="http://schemas.microsoft.com/office/drawing/2014/main" id="{E23471DD-1F92-4D19-9864-3D7E12315641}"/>
              </a:ext>
            </a:extLst>
          </p:cNvPr>
          <p:cNvSpPr/>
          <p:nvPr/>
        </p:nvSpPr>
        <p:spPr>
          <a:xfrm rot="10800000">
            <a:off x="3215969" y="1808983"/>
            <a:ext cx="720008" cy="720008"/>
          </a:xfrm>
          <a:prstGeom prst="triangle">
            <a:avLst>
              <a:gd name="adj" fmla="val 0"/>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2" name="Isosceles Triangle 31">
            <a:extLst>
              <a:ext uri="{FF2B5EF4-FFF2-40B4-BE49-F238E27FC236}">
                <a16:creationId xmlns:a16="http://schemas.microsoft.com/office/drawing/2014/main" id="{F7BD2139-6664-404A-AB10-4814FEF7DED4}"/>
              </a:ext>
            </a:extLst>
          </p:cNvPr>
          <p:cNvSpPr/>
          <p:nvPr/>
        </p:nvSpPr>
        <p:spPr>
          <a:xfrm>
            <a:off x="3935977" y="1808983"/>
            <a:ext cx="720008" cy="720008"/>
          </a:xfrm>
          <a:prstGeom prst="triangle">
            <a:avLst>
              <a:gd name="adj" fmla="val 0"/>
            </a:avLst>
          </a:prstGeom>
          <a:solidFill>
            <a:srgbClr val="020E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42B299EA-6496-4CAD-998D-053ED43FDD87}"/>
              </a:ext>
            </a:extLst>
          </p:cNvPr>
          <p:cNvSpPr/>
          <p:nvPr/>
        </p:nvSpPr>
        <p:spPr>
          <a:xfrm rot="10800000">
            <a:off x="3935977" y="1808983"/>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12B21692-1641-4CA2-AC88-07C3E2FFD50B}"/>
              </a:ext>
            </a:extLst>
          </p:cNvPr>
          <p:cNvSpPr/>
          <p:nvPr/>
        </p:nvSpPr>
        <p:spPr>
          <a:xfrm>
            <a:off x="4655985" y="1808983"/>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29B628CB-CC3D-4420-99DC-17A5417EDAE3}"/>
              </a:ext>
            </a:extLst>
          </p:cNvPr>
          <p:cNvSpPr/>
          <p:nvPr/>
        </p:nvSpPr>
        <p:spPr>
          <a:xfrm rot="10800000">
            <a:off x="4655985" y="1808983"/>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2E659E8A-58E1-4D7C-8875-B569493E1C96}"/>
              </a:ext>
            </a:extLst>
          </p:cNvPr>
          <p:cNvSpPr/>
          <p:nvPr/>
        </p:nvSpPr>
        <p:spPr>
          <a:xfrm>
            <a:off x="5375993" y="1808983"/>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9" name="Isosceles Triangle 38">
            <a:extLst>
              <a:ext uri="{FF2B5EF4-FFF2-40B4-BE49-F238E27FC236}">
                <a16:creationId xmlns:a16="http://schemas.microsoft.com/office/drawing/2014/main" id="{9F7FC5EC-E77E-49CC-B514-7E79C7A49358}"/>
              </a:ext>
            </a:extLst>
          </p:cNvPr>
          <p:cNvSpPr/>
          <p:nvPr/>
        </p:nvSpPr>
        <p:spPr>
          <a:xfrm rot="10800000">
            <a:off x="5375993" y="1808983"/>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D1DA1440-8448-4CAC-841B-6F6CE71F7A2F}"/>
              </a:ext>
            </a:extLst>
          </p:cNvPr>
          <p:cNvSpPr/>
          <p:nvPr/>
        </p:nvSpPr>
        <p:spPr>
          <a:xfrm flipH="1">
            <a:off x="3215969" y="2528991"/>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E99B027B-33B7-49FD-B4E1-CB81C9EE10B9}"/>
              </a:ext>
            </a:extLst>
          </p:cNvPr>
          <p:cNvSpPr/>
          <p:nvPr/>
        </p:nvSpPr>
        <p:spPr>
          <a:xfrm rot="10800000" flipH="1">
            <a:off x="3215969" y="2528991"/>
            <a:ext cx="720008" cy="720008"/>
          </a:xfrm>
          <a:prstGeom prst="triangle">
            <a:avLst>
              <a:gd name="adj" fmla="val 0"/>
            </a:avLst>
          </a:prstGeom>
          <a:solidFill>
            <a:srgbClr val="020E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2" name="Isosceles Triangle 41">
            <a:extLst>
              <a:ext uri="{FF2B5EF4-FFF2-40B4-BE49-F238E27FC236}">
                <a16:creationId xmlns:a16="http://schemas.microsoft.com/office/drawing/2014/main" id="{E793BF24-0457-4C83-8ADE-41D554C4C6A4}"/>
              </a:ext>
            </a:extLst>
          </p:cNvPr>
          <p:cNvSpPr/>
          <p:nvPr/>
        </p:nvSpPr>
        <p:spPr>
          <a:xfrm flipH="1">
            <a:off x="3935977" y="2528991"/>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22D6E95A-D924-4778-AC79-A82B49028E03}"/>
              </a:ext>
            </a:extLst>
          </p:cNvPr>
          <p:cNvSpPr/>
          <p:nvPr/>
        </p:nvSpPr>
        <p:spPr>
          <a:xfrm rot="10800000" flipH="1">
            <a:off x="3935977" y="2528991"/>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4" name="Isosceles Triangle 43">
            <a:extLst>
              <a:ext uri="{FF2B5EF4-FFF2-40B4-BE49-F238E27FC236}">
                <a16:creationId xmlns:a16="http://schemas.microsoft.com/office/drawing/2014/main" id="{27ECD1AC-93BD-4ADA-A7AD-AB641AB452A8}"/>
              </a:ext>
            </a:extLst>
          </p:cNvPr>
          <p:cNvSpPr/>
          <p:nvPr/>
        </p:nvSpPr>
        <p:spPr>
          <a:xfrm flipH="1">
            <a:off x="4655985" y="2528991"/>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DEAC0534-F30A-4315-AF6F-E9F6D39A5E6D}"/>
              </a:ext>
            </a:extLst>
          </p:cNvPr>
          <p:cNvSpPr/>
          <p:nvPr/>
        </p:nvSpPr>
        <p:spPr>
          <a:xfrm rot="10800000" flipH="1">
            <a:off x="4655985" y="2528991"/>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9938B12D-32D0-4B68-8EDB-90A349C414FC}"/>
              </a:ext>
            </a:extLst>
          </p:cNvPr>
          <p:cNvSpPr/>
          <p:nvPr/>
        </p:nvSpPr>
        <p:spPr>
          <a:xfrm flipH="1">
            <a:off x="5375993" y="2528991"/>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2C98CAC9-3551-42F1-B82E-26DA213D7463}"/>
              </a:ext>
            </a:extLst>
          </p:cNvPr>
          <p:cNvSpPr/>
          <p:nvPr/>
        </p:nvSpPr>
        <p:spPr>
          <a:xfrm rot="10800000" flipH="1">
            <a:off x="5375993" y="2528991"/>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8" name="Isosceles Triangle 47">
            <a:extLst>
              <a:ext uri="{FF2B5EF4-FFF2-40B4-BE49-F238E27FC236}">
                <a16:creationId xmlns:a16="http://schemas.microsoft.com/office/drawing/2014/main" id="{4CD5CA10-5652-4EC0-BA3F-D51248DF934B}"/>
              </a:ext>
            </a:extLst>
          </p:cNvPr>
          <p:cNvSpPr/>
          <p:nvPr/>
        </p:nvSpPr>
        <p:spPr>
          <a:xfrm>
            <a:off x="3215969" y="3248999"/>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0F3DC856-B1F3-490E-858A-9AE5D8A6D0F1}"/>
              </a:ext>
            </a:extLst>
          </p:cNvPr>
          <p:cNvSpPr/>
          <p:nvPr/>
        </p:nvSpPr>
        <p:spPr>
          <a:xfrm rot="10800000">
            <a:off x="3215969" y="3248999"/>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Isosceles Triangle 49">
            <a:extLst>
              <a:ext uri="{FF2B5EF4-FFF2-40B4-BE49-F238E27FC236}">
                <a16:creationId xmlns:a16="http://schemas.microsoft.com/office/drawing/2014/main" id="{867C23BD-DD68-45AF-AF6E-E99F88D502CC}"/>
              </a:ext>
            </a:extLst>
          </p:cNvPr>
          <p:cNvSpPr/>
          <p:nvPr/>
        </p:nvSpPr>
        <p:spPr>
          <a:xfrm>
            <a:off x="3935977" y="3248999"/>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772A1495-DAF9-4293-BD51-8DD306FE573B}"/>
              </a:ext>
            </a:extLst>
          </p:cNvPr>
          <p:cNvSpPr/>
          <p:nvPr/>
        </p:nvSpPr>
        <p:spPr>
          <a:xfrm rot="10800000">
            <a:off x="3935977" y="3248999"/>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A7C57795-A4A8-4A8F-A203-930D608B50A0}"/>
              </a:ext>
            </a:extLst>
          </p:cNvPr>
          <p:cNvSpPr/>
          <p:nvPr/>
        </p:nvSpPr>
        <p:spPr>
          <a:xfrm>
            <a:off x="4655985" y="3248999"/>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F7C95EE2-56C4-491D-875E-65F5474A59D4}"/>
              </a:ext>
            </a:extLst>
          </p:cNvPr>
          <p:cNvSpPr/>
          <p:nvPr/>
        </p:nvSpPr>
        <p:spPr>
          <a:xfrm rot="10800000">
            <a:off x="4655985" y="3248999"/>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D14FD495-75E7-493D-AA68-031F8130390C}"/>
              </a:ext>
            </a:extLst>
          </p:cNvPr>
          <p:cNvSpPr/>
          <p:nvPr/>
        </p:nvSpPr>
        <p:spPr>
          <a:xfrm>
            <a:off x="5375993" y="3248999"/>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AF4D6601-99A1-48CD-839E-FF1DF098095B}"/>
              </a:ext>
            </a:extLst>
          </p:cNvPr>
          <p:cNvSpPr/>
          <p:nvPr/>
        </p:nvSpPr>
        <p:spPr>
          <a:xfrm rot="10800000">
            <a:off x="5375993" y="3248999"/>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753A46FA-D105-4D32-91F5-70FA11AC833D}"/>
              </a:ext>
            </a:extLst>
          </p:cNvPr>
          <p:cNvSpPr/>
          <p:nvPr/>
        </p:nvSpPr>
        <p:spPr>
          <a:xfrm flipH="1">
            <a:off x="3215969" y="3969007"/>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4461C7B8-AF24-4DC5-9446-592FE60E014F}"/>
              </a:ext>
            </a:extLst>
          </p:cNvPr>
          <p:cNvSpPr/>
          <p:nvPr/>
        </p:nvSpPr>
        <p:spPr>
          <a:xfrm rot="10800000" flipH="1">
            <a:off x="3215969" y="3969007"/>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42BDC216-C8B8-4253-AC74-5E32F9E4545F}"/>
              </a:ext>
            </a:extLst>
          </p:cNvPr>
          <p:cNvSpPr/>
          <p:nvPr/>
        </p:nvSpPr>
        <p:spPr>
          <a:xfrm flipH="1">
            <a:off x="3935977" y="3969007"/>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D1C35B08-5479-41D7-9D27-35C9481B4E95}"/>
              </a:ext>
            </a:extLst>
          </p:cNvPr>
          <p:cNvSpPr/>
          <p:nvPr/>
        </p:nvSpPr>
        <p:spPr>
          <a:xfrm rot="10800000" flipH="1">
            <a:off x="3935977" y="3969007"/>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CD8B01E7-E8F6-41D7-9C6B-CB01A97D2B81}"/>
              </a:ext>
            </a:extLst>
          </p:cNvPr>
          <p:cNvSpPr/>
          <p:nvPr/>
        </p:nvSpPr>
        <p:spPr>
          <a:xfrm flipH="1">
            <a:off x="4655985" y="3969007"/>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DBB87BBD-6A20-40F6-965F-BFE3E0973564}"/>
              </a:ext>
            </a:extLst>
          </p:cNvPr>
          <p:cNvSpPr/>
          <p:nvPr/>
        </p:nvSpPr>
        <p:spPr>
          <a:xfrm rot="10800000" flipH="1">
            <a:off x="4655985" y="3969007"/>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41CF0248-BC44-4AA7-B7F1-40D8581CAB68}"/>
              </a:ext>
            </a:extLst>
          </p:cNvPr>
          <p:cNvSpPr/>
          <p:nvPr/>
        </p:nvSpPr>
        <p:spPr>
          <a:xfrm flipH="1">
            <a:off x="5375993" y="3969007"/>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868270D9-4E49-4214-8B12-23EB35EB97A9}"/>
              </a:ext>
            </a:extLst>
          </p:cNvPr>
          <p:cNvSpPr/>
          <p:nvPr/>
        </p:nvSpPr>
        <p:spPr>
          <a:xfrm rot="10800000" flipH="1">
            <a:off x="5375993" y="3969007"/>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BFB8C6E4-3D22-47C2-928F-E39442488B08}"/>
              </a:ext>
            </a:extLst>
          </p:cNvPr>
          <p:cNvSpPr/>
          <p:nvPr/>
        </p:nvSpPr>
        <p:spPr>
          <a:xfrm>
            <a:off x="3215969" y="4689015"/>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5" name="Isosceles Triangle 64">
            <a:extLst>
              <a:ext uri="{FF2B5EF4-FFF2-40B4-BE49-F238E27FC236}">
                <a16:creationId xmlns:a16="http://schemas.microsoft.com/office/drawing/2014/main" id="{A5B01996-1EE1-44FF-B2EB-CE23029A6D74}"/>
              </a:ext>
            </a:extLst>
          </p:cNvPr>
          <p:cNvSpPr/>
          <p:nvPr/>
        </p:nvSpPr>
        <p:spPr>
          <a:xfrm rot="10800000">
            <a:off x="3215969" y="4689015"/>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E32C0D17-5ACA-4E8A-B92B-0741398DBF61}"/>
              </a:ext>
            </a:extLst>
          </p:cNvPr>
          <p:cNvSpPr/>
          <p:nvPr/>
        </p:nvSpPr>
        <p:spPr>
          <a:xfrm>
            <a:off x="3935977" y="4689015"/>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C3C3388A-3D06-468E-9303-9329DB05114B}"/>
              </a:ext>
            </a:extLst>
          </p:cNvPr>
          <p:cNvSpPr/>
          <p:nvPr/>
        </p:nvSpPr>
        <p:spPr>
          <a:xfrm rot="10800000">
            <a:off x="3935977" y="4689015"/>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76364E7D-AD82-428E-90A3-CD7EF41E88EB}"/>
              </a:ext>
            </a:extLst>
          </p:cNvPr>
          <p:cNvSpPr/>
          <p:nvPr/>
        </p:nvSpPr>
        <p:spPr>
          <a:xfrm>
            <a:off x="4655985" y="4689015"/>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66E1C0AC-9DF4-443B-A569-E7913957E24A}"/>
              </a:ext>
            </a:extLst>
          </p:cNvPr>
          <p:cNvSpPr/>
          <p:nvPr/>
        </p:nvSpPr>
        <p:spPr>
          <a:xfrm rot="10800000">
            <a:off x="4655985" y="4689015"/>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55CD8A57-7FFD-4C9E-827B-1DBC56253AFE}"/>
              </a:ext>
            </a:extLst>
          </p:cNvPr>
          <p:cNvSpPr/>
          <p:nvPr/>
        </p:nvSpPr>
        <p:spPr>
          <a:xfrm>
            <a:off x="5375993" y="4689015"/>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345B69DA-5F69-4710-8407-BD5497F94E84}"/>
              </a:ext>
            </a:extLst>
          </p:cNvPr>
          <p:cNvSpPr/>
          <p:nvPr/>
        </p:nvSpPr>
        <p:spPr>
          <a:xfrm rot="10800000">
            <a:off x="5375993" y="4689015"/>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A58D7BAA-9933-47BE-9DFF-C99D469DE4D3}"/>
              </a:ext>
            </a:extLst>
          </p:cNvPr>
          <p:cNvSpPr/>
          <p:nvPr/>
        </p:nvSpPr>
        <p:spPr>
          <a:xfrm>
            <a:off x="6096001" y="1808983"/>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AE6F13C5-D7C8-4604-831F-3211A6AB122F}"/>
              </a:ext>
            </a:extLst>
          </p:cNvPr>
          <p:cNvSpPr/>
          <p:nvPr/>
        </p:nvSpPr>
        <p:spPr>
          <a:xfrm rot="10800000">
            <a:off x="6096001" y="1808983"/>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B93BE59C-4729-4EC8-82BC-40630E41777D}"/>
              </a:ext>
            </a:extLst>
          </p:cNvPr>
          <p:cNvSpPr/>
          <p:nvPr/>
        </p:nvSpPr>
        <p:spPr>
          <a:xfrm>
            <a:off x="6816009" y="1808983"/>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740C4045-7BED-4CD4-9BDB-7650A2E1C4A0}"/>
              </a:ext>
            </a:extLst>
          </p:cNvPr>
          <p:cNvSpPr/>
          <p:nvPr/>
        </p:nvSpPr>
        <p:spPr>
          <a:xfrm rot="10800000">
            <a:off x="6816009" y="1808983"/>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6" name="Isosceles Triangle 75">
            <a:extLst>
              <a:ext uri="{FF2B5EF4-FFF2-40B4-BE49-F238E27FC236}">
                <a16:creationId xmlns:a16="http://schemas.microsoft.com/office/drawing/2014/main" id="{02CA5981-496B-49A5-8588-6124DFFC3F57}"/>
              </a:ext>
            </a:extLst>
          </p:cNvPr>
          <p:cNvSpPr/>
          <p:nvPr/>
        </p:nvSpPr>
        <p:spPr>
          <a:xfrm>
            <a:off x="7536017" y="1808983"/>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7" name="Isosceles Triangle 76">
            <a:extLst>
              <a:ext uri="{FF2B5EF4-FFF2-40B4-BE49-F238E27FC236}">
                <a16:creationId xmlns:a16="http://schemas.microsoft.com/office/drawing/2014/main" id="{29D88B3B-033A-45AA-9FAA-C1E1F054932A}"/>
              </a:ext>
            </a:extLst>
          </p:cNvPr>
          <p:cNvSpPr/>
          <p:nvPr/>
        </p:nvSpPr>
        <p:spPr>
          <a:xfrm rot="10800000">
            <a:off x="7536017" y="1808983"/>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8" name="Isosceles Triangle 77">
            <a:extLst>
              <a:ext uri="{FF2B5EF4-FFF2-40B4-BE49-F238E27FC236}">
                <a16:creationId xmlns:a16="http://schemas.microsoft.com/office/drawing/2014/main" id="{692D86D7-6558-455E-9177-E717D555B161}"/>
              </a:ext>
            </a:extLst>
          </p:cNvPr>
          <p:cNvSpPr/>
          <p:nvPr/>
        </p:nvSpPr>
        <p:spPr>
          <a:xfrm>
            <a:off x="8256025" y="1808983"/>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9" name="Isosceles Triangle 78">
            <a:extLst>
              <a:ext uri="{FF2B5EF4-FFF2-40B4-BE49-F238E27FC236}">
                <a16:creationId xmlns:a16="http://schemas.microsoft.com/office/drawing/2014/main" id="{4F0A3777-9B36-4788-8B53-8982A8412D46}"/>
              </a:ext>
            </a:extLst>
          </p:cNvPr>
          <p:cNvSpPr/>
          <p:nvPr/>
        </p:nvSpPr>
        <p:spPr>
          <a:xfrm rot="10800000">
            <a:off x="8256025" y="1808983"/>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56339201-8703-458F-908F-83AC2EBD2A9C}"/>
              </a:ext>
            </a:extLst>
          </p:cNvPr>
          <p:cNvSpPr/>
          <p:nvPr/>
        </p:nvSpPr>
        <p:spPr>
          <a:xfrm flipH="1">
            <a:off x="6096001" y="2528991"/>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1" name="Isosceles Triangle 80">
            <a:extLst>
              <a:ext uri="{FF2B5EF4-FFF2-40B4-BE49-F238E27FC236}">
                <a16:creationId xmlns:a16="http://schemas.microsoft.com/office/drawing/2014/main" id="{396A42CB-7456-4D3C-845C-8240A3B078D9}"/>
              </a:ext>
            </a:extLst>
          </p:cNvPr>
          <p:cNvSpPr/>
          <p:nvPr/>
        </p:nvSpPr>
        <p:spPr>
          <a:xfrm rot="10800000" flipH="1">
            <a:off x="6096001" y="2528991"/>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Isosceles Triangle 81">
            <a:extLst>
              <a:ext uri="{FF2B5EF4-FFF2-40B4-BE49-F238E27FC236}">
                <a16:creationId xmlns:a16="http://schemas.microsoft.com/office/drawing/2014/main" id="{12E905EE-E834-4247-AED5-349EDCF4A495}"/>
              </a:ext>
            </a:extLst>
          </p:cNvPr>
          <p:cNvSpPr/>
          <p:nvPr/>
        </p:nvSpPr>
        <p:spPr>
          <a:xfrm flipH="1">
            <a:off x="6816009" y="2528991"/>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Isosceles Triangle 82">
            <a:extLst>
              <a:ext uri="{FF2B5EF4-FFF2-40B4-BE49-F238E27FC236}">
                <a16:creationId xmlns:a16="http://schemas.microsoft.com/office/drawing/2014/main" id="{3C70154E-9699-4676-85A9-D62440D61AA7}"/>
              </a:ext>
            </a:extLst>
          </p:cNvPr>
          <p:cNvSpPr/>
          <p:nvPr/>
        </p:nvSpPr>
        <p:spPr>
          <a:xfrm rot="10800000" flipH="1">
            <a:off x="6816009" y="2528991"/>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4" name="Isosceles Triangle 83">
            <a:extLst>
              <a:ext uri="{FF2B5EF4-FFF2-40B4-BE49-F238E27FC236}">
                <a16:creationId xmlns:a16="http://schemas.microsoft.com/office/drawing/2014/main" id="{4C5C200C-144F-46DA-9BFA-9C46BB16008E}"/>
              </a:ext>
            </a:extLst>
          </p:cNvPr>
          <p:cNvSpPr/>
          <p:nvPr/>
        </p:nvSpPr>
        <p:spPr>
          <a:xfrm flipH="1">
            <a:off x="7536017" y="2528991"/>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52574D08-C917-4CF1-A6A3-47D3FB2A8529}"/>
              </a:ext>
            </a:extLst>
          </p:cNvPr>
          <p:cNvSpPr/>
          <p:nvPr/>
        </p:nvSpPr>
        <p:spPr>
          <a:xfrm rot="10800000" flipH="1">
            <a:off x="7536017" y="2528992"/>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8EB4B4EC-AAFC-4946-A21F-B730C8E52CFA}"/>
              </a:ext>
            </a:extLst>
          </p:cNvPr>
          <p:cNvSpPr/>
          <p:nvPr/>
        </p:nvSpPr>
        <p:spPr>
          <a:xfrm flipH="1">
            <a:off x="8256025" y="2528991"/>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7" name="Isosceles Triangle 86">
            <a:extLst>
              <a:ext uri="{FF2B5EF4-FFF2-40B4-BE49-F238E27FC236}">
                <a16:creationId xmlns:a16="http://schemas.microsoft.com/office/drawing/2014/main" id="{5AA30C9E-04C5-4F3D-B65F-45F36478D7BD}"/>
              </a:ext>
            </a:extLst>
          </p:cNvPr>
          <p:cNvSpPr/>
          <p:nvPr/>
        </p:nvSpPr>
        <p:spPr>
          <a:xfrm rot="10800000" flipH="1">
            <a:off x="8256025" y="2528991"/>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8" name="Isosceles Triangle 87">
            <a:extLst>
              <a:ext uri="{FF2B5EF4-FFF2-40B4-BE49-F238E27FC236}">
                <a16:creationId xmlns:a16="http://schemas.microsoft.com/office/drawing/2014/main" id="{337C0E47-4060-4680-A936-2AB9EF9C096C}"/>
              </a:ext>
            </a:extLst>
          </p:cNvPr>
          <p:cNvSpPr/>
          <p:nvPr/>
        </p:nvSpPr>
        <p:spPr>
          <a:xfrm>
            <a:off x="6096001" y="3248999"/>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9" name="Isosceles Triangle 88">
            <a:extLst>
              <a:ext uri="{FF2B5EF4-FFF2-40B4-BE49-F238E27FC236}">
                <a16:creationId xmlns:a16="http://schemas.microsoft.com/office/drawing/2014/main" id="{062B9FDE-595A-4347-BB35-9FC3C52A77A3}"/>
              </a:ext>
            </a:extLst>
          </p:cNvPr>
          <p:cNvSpPr/>
          <p:nvPr/>
        </p:nvSpPr>
        <p:spPr>
          <a:xfrm rot="10800000">
            <a:off x="6096001" y="3248999"/>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0" name="Isosceles Triangle 89">
            <a:extLst>
              <a:ext uri="{FF2B5EF4-FFF2-40B4-BE49-F238E27FC236}">
                <a16:creationId xmlns:a16="http://schemas.microsoft.com/office/drawing/2014/main" id="{B760BE87-359C-402E-AC72-D7FB55C24CA0}"/>
              </a:ext>
            </a:extLst>
          </p:cNvPr>
          <p:cNvSpPr/>
          <p:nvPr/>
        </p:nvSpPr>
        <p:spPr>
          <a:xfrm>
            <a:off x="6816009" y="3248999"/>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1" name="Isosceles Triangle 90">
            <a:extLst>
              <a:ext uri="{FF2B5EF4-FFF2-40B4-BE49-F238E27FC236}">
                <a16:creationId xmlns:a16="http://schemas.microsoft.com/office/drawing/2014/main" id="{56A22AFD-DC1D-4CBF-84FF-C362F5B5D789}"/>
              </a:ext>
            </a:extLst>
          </p:cNvPr>
          <p:cNvSpPr/>
          <p:nvPr/>
        </p:nvSpPr>
        <p:spPr>
          <a:xfrm rot="10800000">
            <a:off x="6816009" y="3248999"/>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2" name="Isosceles Triangle 91">
            <a:extLst>
              <a:ext uri="{FF2B5EF4-FFF2-40B4-BE49-F238E27FC236}">
                <a16:creationId xmlns:a16="http://schemas.microsoft.com/office/drawing/2014/main" id="{29A739CF-FF0D-4C91-9E43-93B5F52ECBFE}"/>
              </a:ext>
            </a:extLst>
          </p:cNvPr>
          <p:cNvSpPr/>
          <p:nvPr/>
        </p:nvSpPr>
        <p:spPr>
          <a:xfrm>
            <a:off x="7536017" y="3248999"/>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3" name="Isosceles Triangle 92">
            <a:extLst>
              <a:ext uri="{FF2B5EF4-FFF2-40B4-BE49-F238E27FC236}">
                <a16:creationId xmlns:a16="http://schemas.microsoft.com/office/drawing/2014/main" id="{F271DFED-F800-4755-B05A-2820B1763660}"/>
              </a:ext>
            </a:extLst>
          </p:cNvPr>
          <p:cNvSpPr/>
          <p:nvPr/>
        </p:nvSpPr>
        <p:spPr>
          <a:xfrm rot="10800000">
            <a:off x="7536017" y="3248999"/>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4" name="Isosceles Triangle 93">
            <a:extLst>
              <a:ext uri="{FF2B5EF4-FFF2-40B4-BE49-F238E27FC236}">
                <a16:creationId xmlns:a16="http://schemas.microsoft.com/office/drawing/2014/main" id="{E7467D71-9981-4D6D-AFE9-C1111848D7D1}"/>
              </a:ext>
            </a:extLst>
          </p:cNvPr>
          <p:cNvSpPr/>
          <p:nvPr/>
        </p:nvSpPr>
        <p:spPr>
          <a:xfrm>
            <a:off x="8256025" y="3248999"/>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5" name="Isosceles Triangle 94">
            <a:extLst>
              <a:ext uri="{FF2B5EF4-FFF2-40B4-BE49-F238E27FC236}">
                <a16:creationId xmlns:a16="http://schemas.microsoft.com/office/drawing/2014/main" id="{9D0F6DF4-ADEF-4240-958E-A9217214BBB4}"/>
              </a:ext>
            </a:extLst>
          </p:cNvPr>
          <p:cNvSpPr/>
          <p:nvPr/>
        </p:nvSpPr>
        <p:spPr>
          <a:xfrm rot="10800000">
            <a:off x="8256025" y="3248999"/>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6" name="Isosceles Triangle 95">
            <a:extLst>
              <a:ext uri="{FF2B5EF4-FFF2-40B4-BE49-F238E27FC236}">
                <a16:creationId xmlns:a16="http://schemas.microsoft.com/office/drawing/2014/main" id="{1AC92982-8DB8-41CB-ADEB-11C5C6D5F00D}"/>
              </a:ext>
            </a:extLst>
          </p:cNvPr>
          <p:cNvSpPr/>
          <p:nvPr/>
        </p:nvSpPr>
        <p:spPr>
          <a:xfrm flipH="1">
            <a:off x="6096001" y="3969007"/>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7" name="Isosceles Triangle 96">
            <a:extLst>
              <a:ext uri="{FF2B5EF4-FFF2-40B4-BE49-F238E27FC236}">
                <a16:creationId xmlns:a16="http://schemas.microsoft.com/office/drawing/2014/main" id="{61F5222F-F9E7-40FA-9445-6016A173CDB0}"/>
              </a:ext>
            </a:extLst>
          </p:cNvPr>
          <p:cNvSpPr/>
          <p:nvPr/>
        </p:nvSpPr>
        <p:spPr>
          <a:xfrm rot="10800000" flipH="1">
            <a:off x="6096001" y="3969007"/>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8" name="Isosceles Triangle 97">
            <a:extLst>
              <a:ext uri="{FF2B5EF4-FFF2-40B4-BE49-F238E27FC236}">
                <a16:creationId xmlns:a16="http://schemas.microsoft.com/office/drawing/2014/main" id="{73DD3318-EC83-4C93-9163-64B0637EF2ED}"/>
              </a:ext>
            </a:extLst>
          </p:cNvPr>
          <p:cNvSpPr/>
          <p:nvPr/>
        </p:nvSpPr>
        <p:spPr>
          <a:xfrm flipH="1">
            <a:off x="6816009" y="3969007"/>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9" name="Isosceles Triangle 98">
            <a:extLst>
              <a:ext uri="{FF2B5EF4-FFF2-40B4-BE49-F238E27FC236}">
                <a16:creationId xmlns:a16="http://schemas.microsoft.com/office/drawing/2014/main" id="{3690B942-25FD-416D-94EB-D2439F67882B}"/>
              </a:ext>
            </a:extLst>
          </p:cNvPr>
          <p:cNvSpPr/>
          <p:nvPr/>
        </p:nvSpPr>
        <p:spPr>
          <a:xfrm rot="10800000" flipH="1">
            <a:off x="6816009" y="3969007"/>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0" name="Isosceles Triangle 99">
            <a:extLst>
              <a:ext uri="{FF2B5EF4-FFF2-40B4-BE49-F238E27FC236}">
                <a16:creationId xmlns:a16="http://schemas.microsoft.com/office/drawing/2014/main" id="{31F7590F-29B6-4FBC-A082-8C24879F9ADA}"/>
              </a:ext>
            </a:extLst>
          </p:cNvPr>
          <p:cNvSpPr/>
          <p:nvPr/>
        </p:nvSpPr>
        <p:spPr>
          <a:xfrm flipH="1">
            <a:off x="7536017" y="3969007"/>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1" name="Isosceles Triangle 100">
            <a:extLst>
              <a:ext uri="{FF2B5EF4-FFF2-40B4-BE49-F238E27FC236}">
                <a16:creationId xmlns:a16="http://schemas.microsoft.com/office/drawing/2014/main" id="{F588DCF0-1337-4953-ACDB-3F42EA44D9DC}"/>
              </a:ext>
            </a:extLst>
          </p:cNvPr>
          <p:cNvSpPr/>
          <p:nvPr/>
        </p:nvSpPr>
        <p:spPr>
          <a:xfrm rot="10800000" flipH="1">
            <a:off x="7536017" y="3969007"/>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2" name="Isosceles Triangle 101">
            <a:extLst>
              <a:ext uri="{FF2B5EF4-FFF2-40B4-BE49-F238E27FC236}">
                <a16:creationId xmlns:a16="http://schemas.microsoft.com/office/drawing/2014/main" id="{B588CC92-EC43-4F6B-AD96-6CDF9884539B}"/>
              </a:ext>
            </a:extLst>
          </p:cNvPr>
          <p:cNvSpPr/>
          <p:nvPr/>
        </p:nvSpPr>
        <p:spPr>
          <a:xfrm flipH="1">
            <a:off x="8256025" y="3969007"/>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3" name="Isosceles Triangle 102">
            <a:extLst>
              <a:ext uri="{FF2B5EF4-FFF2-40B4-BE49-F238E27FC236}">
                <a16:creationId xmlns:a16="http://schemas.microsoft.com/office/drawing/2014/main" id="{91685FEF-6A3E-46D9-AC19-A30446888CFF}"/>
              </a:ext>
            </a:extLst>
          </p:cNvPr>
          <p:cNvSpPr/>
          <p:nvPr/>
        </p:nvSpPr>
        <p:spPr>
          <a:xfrm rot="10800000" flipH="1">
            <a:off x="8256025" y="3969007"/>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4" name="Isosceles Triangle 103">
            <a:extLst>
              <a:ext uri="{FF2B5EF4-FFF2-40B4-BE49-F238E27FC236}">
                <a16:creationId xmlns:a16="http://schemas.microsoft.com/office/drawing/2014/main" id="{81849F7E-FFB1-4C62-940A-66F7096E40D2}"/>
              </a:ext>
            </a:extLst>
          </p:cNvPr>
          <p:cNvSpPr/>
          <p:nvPr/>
        </p:nvSpPr>
        <p:spPr>
          <a:xfrm>
            <a:off x="6096001" y="4689015"/>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5" name="Isosceles Triangle 104">
            <a:extLst>
              <a:ext uri="{FF2B5EF4-FFF2-40B4-BE49-F238E27FC236}">
                <a16:creationId xmlns:a16="http://schemas.microsoft.com/office/drawing/2014/main" id="{1B947DB1-D034-4D15-ACC4-FF0368C3EC07}"/>
              </a:ext>
            </a:extLst>
          </p:cNvPr>
          <p:cNvSpPr/>
          <p:nvPr/>
        </p:nvSpPr>
        <p:spPr>
          <a:xfrm rot="10800000">
            <a:off x="6096001" y="4689015"/>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6" name="Isosceles Triangle 105">
            <a:extLst>
              <a:ext uri="{FF2B5EF4-FFF2-40B4-BE49-F238E27FC236}">
                <a16:creationId xmlns:a16="http://schemas.microsoft.com/office/drawing/2014/main" id="{D4A7630E-A109-4541-B511-B71FA48EBFF9}"/>
              </a:ext>
            </a:extLst>
          </p:cNvPr>
          <p:cNvSpPr/>
          <p:nvPr/>
        </p:nvSpPr>
        <p:spPr>
          <a:xfrm>
            <a:off x="6816009" y="4689015"/>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7" name="Isosceles Triangle 106">
            <a:extLst>
              <a:ext uri="{FF2B5EF4-FFF2-40B4-BE49-F238E27FC236}">
                <a16:creationId xmlns:a16="http://schemas.microsoft.com/office/drawing/2014/main" id="{B394592B-FD6A-4F72-8336-7D3FB0390E72}"/>
              </a:ext>
            </a:extLst>
          </p:cNvPr>
          <p:cNvSpPr/>
          <p:nvPr/>
        </p:nvSpPr>
        <p:spPr>
          <a:xfrm rot="10800000">
            <a:off x="6816009" y="4689015"/>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8" name="Isosceles Triangle 107">
            <a:extLst>
              <a:ext uri="{FF2B5EF4-FFF2-40B4-BE49-F238E27FC236}">
                <a16:creationId xmlns:a16="http://schemas.microsoft.com/office/drawing/2014/main" id="{B9643721-230A-4003-86B0-17A4F62AA8B6}"/>
              </a:ext>
            </a:extLst>
          </p:cNvPr>
          <p:cNvSpPr/>
          <p:nvPr/>
        </p:nvSpPr>
        <p:spPr>
          <a:xfrm>
            <a:off x="7536017" y="4689015"/>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9" name="Isosceles Triangle 108">
            <a:extLst>
              <a:ext uri="{FF2B5EF4-FFF2-40B4-BE49-F238E27FC236}">
                <a16:creationId xmlns:a16="http://schemas.microsoft.com/office/drawing/2014/main" id="{AAF9520E-EAB4-4669-981B-2BAF8D720006}"/>
              </a:ext>
            </a:extLst>
          </p:cNvPr>
          <p:cNvSpPr/>
          <p:nvPr/>
        </p:nvSpPr>
        <p:spPr>
          <a:xfrm rot="10800000">
            <a:off x="7536017" y="4689015"/>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0" name="Isosceles Triangle 109">
            <a:extLst>
              <a:ext uri="{FF2B5EF4-FFF2-40B4-BE49-F238E27FC236}">
                <a16:creationId xmlns:a16="http://schemas.microsoft.com/office/drawing/2014/main" id="{99D56F93-9BE4-4364-B755-12F8591A7A50}"/>
              </a:ext>
            </a:extLst>
          </p:cNvPr>
          <p:cNvSpPr/>
          <p:nvPr/>
        </p:nvSpPr>
        <p:spPr>
          <a:xfrm>
            <a:off x="8256025" y="4689015"/>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1" name="Isosceles Triangle 110">
            <a:extLst>
              <a:ext uri="{FF2B5EF4-FFF2-40B4-BE49-F238E27FC236}">
                <a16:creationId xmlns:a16="http://schemas.microsoft.com/office/drawing/2014/main" id="{717615A1-8883-423D-A0B8-64C6A04088E8}"/>
              </a:ext>
            </a:extLst>
          </p:cNvPr>
          <p:cNvSpPr/>
          <p:nvPr/>
        </p:nvSpPr>
        <p:spPr>
          <a:xfrm rot="10800000">
            <a:off x="8256025" y="4689015"/>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631A66A9-E58F-4560-97A7-5D65F11373C6}"/>
              </a:ext>
            </a:extLst>
          </p:cNvPr>
          <p:cNvSpPr/>
          <p:nvPr/>
        </p:nvSpPr>
        <p:spPr>
          <a:xfrm>
            <a:off x="5375993" y="2528992"/>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Isosceles Triangle 111">
            <a:extLst>
              <a:ext uri="{FF2B5EF4-FFF2-40B4-BE49-F238E27FC236}">
                <a16:creationId xmlns:a16="http://schemas.microsoft.com/office/drawing/2014/main" id="{3428E729-EE3E-42BF-A094-7D0105E09E0C}"/>
              </a:ext>
            </a:extLst>
          </p:cNvPr>
          <p:cNvSpPr/>
          <p:nvPr/>
        </p:nvSpPr>
        <p:spPr>
          <a:xfrm>
            <a:off x="4655985" y="3249000"/>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260E394C-69AD-43DA-83A8-2DB4D700D8CD}"/>
              </a:ext>
            </a:extLst>
          </p:cNvPr>
          <p:cNvSpPr/>
          <p:nvPr/>
        </p:nvSpPr>
        <p:spPr>
          <a:xfrm>
            <a:off x="6096001" y="1808984"/>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Isosceles Triangle 113">
            <a:extLst>
              <a:ext uri="{FF2B5EF4-FFF2-40B4-BE49-F238E27FC236}">
                <a16:creationId xmlns:a16="http://schemas.microsoft.com/office/drawing/2014/main" id="{2FD0B9F4-21CD-45FC-B7FA-5B5BF3937F9D}"/>
              </a:ext>
            </a:extLst>
          </p:cNvPr>
          <p:cNvSpPr/>
          <p:nvPr/>
        </p:nvSpPr>
        <p:spPr>
          <a:xfrm>
            <a:off x="3935977" y="3969008"/>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Isosceles Triangle 114">
            <a:extLst>
              <a:ext uri="{FF2B5EF4-FFF2-40B4-BE49-F238E27FC236}">
                <a16:creationId xmlns:a16="http://schemas.microsoft.com/office/drawing/2014/main" id="{141D3033-124A-4C46-A62D-8432BC3F02ED}"/>
              </a:ext>
            </a:extLst>
          </p:cNvPr>
          <p:cNvSpPr/>
          <p:nvPr/>
        </p:nvSpPr>
        <p:spPr>
          <a:xfrm>
            <a:off x="3215969" y="4689016"/>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115">
            <a:extLst>
              <a:ext uri="{FF2B5EF4-FFF2-40B4-BE49-F238E27FC236}">
                <a16:creationId xmlns:a16="http://schemas.microsoft.com/office/drawing/2014/main" id="{132CB569-427C-446E-8849-509C39337B1D}"/>
              </a:ext>
            </a:extLst>
          </p:cNvPr>
          <p:cNvSpPr/>
          <p:nvPr/>
        </p:nvSpPr>
        <p:spPr>
          <a:xfrm rot="10800000">
            <a:off x="6816009" y="3249000"/>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Isosceles Triangle 116">
            <a:extLst>
              <a:ext uri="{FF2B5EF4-FFF2-40B4-BE49-F238E27FC236}">
                <a16:creationId xmlns:a16="http://schemas.microsoft.com/office/drawing/2014/main" id="{7CB3601F-8681-4673-911B-55530D794D8C}"/>
              </a:ext>
            </a:extLst>
          </p:cNvPr>
          <p:cNvSpPr/>
          <p:nvPr/>
        </p:nvSpPr>
        <p:spPr>
          <a:xfrm rot="10800000">
            <a:off x="6096001" y="3969008"/>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Isosceles Triangle 117">
            <a:extLst>
              <a:ext uri="{FF2B5EF4-FFF2-40B4-BE49-F238E27FC236}">
                <a16:creationId xmlns:a16="http://schemas.microsoft.com/office/drawing/2014/main" id="{BDDDA7E3-B050-41B2-8EA0-66DF8EB92E17}"/>
              </a:ext>
            </a:extLst>
          </p:cNvPr>
          <p:cNvSpPr/>
          <p:nvPr/>
        </p:nvSpPr>
        <p:spPr>
          <a:xfrm rot="10800000">
            <a:off x="7536017" y="2528992"/>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Isosceles Triangle 118">
            <a:extLst>
              <a:ext uri="{FF2B5EF4-FFF2-40B4-BE49-F238E27FC236}">
                <a16:creationId xmlns:a16="http://schemas.microsoft.com/office/drawing/2014/main" id="{2F4A0145-3BAC-4B81-B5AB-9732976A32F0}"/>
              </a:ext>
            </a:extLst>
          </p:cNvPr>
          <p:cNvSpPr/>
          <p:nvPr/>
        </p:nvSpPr>
        <p:spPr>
          <a:xfrm rot="10800000">
            <a:off x="5375993" y="4689016"/>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24DD809E-5AAE-4041-BC6C-B1D70B66176E}"/>
              </a:ext>
            </a:extLst>
          </p:cNvPr>
          <p:cNvSpPr/>
          <p:nvPr/>
        </p:nvSpPr>
        <p:spPr>
          <a:xfrm rot="10800000">
            <a:off x="8256025" y="1808984"/>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1D7601CA-0270-48CD-A2EC-C180CF6A2B08}"/>
              </a:ext>
            </a:extLst>
          </p:cNvPr>
          <p:cNvSpPr/>
          <p:nvPr/>
        </p:nvSpPr>
        <p:spPr>
          <a:xfrm rot="5400000">
            <a:off x="6816009" y="1808984"/>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47934513-C7FD-4BBE-827F-1E56925CE6FA}"/>
              </a:ext>
            </a:extLst>
          </p:cNvPr>
          <p:cNvSpPr/>
          <p:nvPr/>
        </p:nvSpPr>
        <p:spPr>
          <a:xfrm rot="16200000">
            <a:off x="6816009" y="1808984"/>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7A1E44E8-71B8-4332-B9EB-6B7FACAB5F4E}"/>
              </a:ext>
            </a:extLst>
          </p:cNvPr>
          <p:cNvSpPr/>
          <p:nvPr/>
        </p:nvSpPr>
        <p:spPr>
          <a:xfrm rot="5400000">
            <a:off x="7536017" y="1808984"/>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AAD7E2A7-8F84-49E4-8859-DD6BFCCF4659}"/>
              </a:ext>
            </a:extLst>
          </p:cNvPr>
          <p:cNvSpPr/>
          <p:nvPr/>
        </p:nvSpPr>
        <p:spPr>
          <a:xfrm rot="16200000">
            <a:off x="7536017" y="1808984"/>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E1F6ECB7-03A2-4725-B30D-F57574957755}"/>
              </a:ext>
            </a:extLst>
          </p:cNvPr>
          <p:cNvSpPr/>
          <p:nvPr/>
        </p:nvSpPr>
        <p:spPr>
          <a:xfrm rot="5400000">
            <a:off x="5375993" y="3249000"/>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B9E07073-3C1C-4EE0-991B-C5686A71FA4A}"/>
              </a:ext>
            </a:extLst>
          </p:cNvPr>
          <p:cNvSpPr/>
          <p:nvPr/>
        </p:nvSpPr>
        <p:spPr>
          <a:xfrm rot="16200000">
            <a:off x="5375993" y="3249000"/>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E1C8A692-CD6E-4CB9-8652-1750B44A396B}"/>
              </a:ext>
            </a:extLst>
          </p:cNvPr>
          <p:cNvSpPr/>
          <p:nvPr/>
        </p:nvSpPr>
        <p:spPr>
          <a:xfrm rot="5400000">
            <a:off x="6096001" y="3249000"/>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8" name="Isosceles Triangle 127">
            <a:extLst>
              <a:ext uri="{FF2B5EF4-FFF2-40B4-BE49-F238E27FC236}">
                <a16:creationId xmlns:a16="http://schemas.microsoft.com/office/drawing/2014/main" id="{1A990FDD-BBBB-4AB9-9B7B-FBD9BED470F9}"/>
              </a:ext>
            </a:extLst>
          </p:cNvPr>
          <p:cNvSpPr/>
          <p:nvPr/>
        </p:nvSpPr>
        <p:spPr>
          <a:xfrm rot="16200000">
            <a:off x="6096001" y="3249000"/>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9" name="Isosceles Triangle 128">
            <a:extLst>
              <a:ext uri="{FF2B5EF4-FFF2-40B4-BE49-F238E27FC236}">
                <a16:creationId xmlns:a16="http://schemas.microsoft.com/office/drawing/2014/main" id="{D84D7DC6-54EE-4A1B-B485-508A4C1EEF7E}"/>
              </a:ext>
            </a:extLst>
          </p:cNvPr>
          <p:cNvSpPr/>
          <p:nvPr/>
        </p:nvSpPr>
        <p:spPr>
          <a:xfrm rot="5400000">
            <a:off x="3935977" y="4689016"/>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2BF2CE8A-6975-413F-BB3D-799349A0E631}"/>
              </a:ext>
            </a:extLst>
          </p:cNvPr>
          <p:cNvSpPr/>
          <p:nvPr/>
        </p:nvSpPr>
        <p:spPr>
          <a:xfrm rot="16200000">
            <a:off x="3935977" y="4689016"/>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1" name="Isosceles Triangle 130">
            <a:extLst>
              <a:ext uri="{FF2B5EF4-FFF2-40B4-BE49-F238E27FC236}">
                <a16:creationId xmlns:a16="http://schemas.microsoft.com/office/drawing/2014/main" id="{EF1E6E68-D6E9-4F16-BEF5-58BDDC6E6CA2}"/>
              </a:ext>
            </a:extLst>
          </p:cNvPr>
          <p:cNvSpPr/>
          <p:nvPr/>
        </p:nvSpPr>
        <p:spPr>
          <a:xfrm rot="5400000">
            <a:off x="4655985" y="4689016"/>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2" name="Isosceles Triangle 131">
            <a:extLst>
              <a:ext uri="{FF2B5EF4-FFF2-40B4-BE49-F238E27FC236}">
                <a16:creationId xmlns:a16="http://schemas.microsoft.com/office/drawing/2014/main" id="{9AF50F73-4B3B-445F-8121-11246E8FFC61}"/>
              </a:ext>
            </a:extLst>
          </p:cNvPr>
          <p:cNvSpPr/>
          <p:nvPr/>
        </p:nvSpPr>
        <p:spPr>
          <a:xfrm rot="16200000">
            <a:off x="4655985" y="4689016"/>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3" name="Isosceles Triangle 132">
            <a:extLst>
              <a:ext uri="{FF2B5EF4-FFF2-40B4-BE49-F238E27FC236}">
                <a16:creationId xmlns:a16="http://schemas.microsoft.com/office/drawing/2014/main" id="{DB46BD27-B1F4-4C5D-9E6E-ED958498FCBD}"/>
              </a:ext>
            </a:extLst>
          </p:cNvPr>
          <p:cNvSpPr/>
          <p:nvPr/>
        </p:nvSpPr>
        <p:spPr>
          <a:xfrm rot="5400000" flipH="1">
            <a:off x="6096001" y="2528992"/>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EFC4615A-67D6-43D5-820C-282BEA243613}"/>
              </a:ext>
            </a:extLst>
          </p:cNvPr>
          <p:cNvSpPr/>
          <p:nvPr/>
        </p:nvSpPr>
        <p:spPr>
          <a:xfrm rot="16200000" flipH="1">
            <a:off x="6096001" y="2528992"/>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12C036AC-CEBD-4085-9A3D-ECF19CE0743E}"/>
              </a:ext>
            </a:extLst>
          </p:cNvPr>
          <p:cNvSpPr/>
          <p:nvPr/>
        </p:nvSpPr>
        <p:spPr>
          <a:xfrm rot="5400000" flipH="1">
            <a:off x="6816009" y="2528992"/>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6" name="Isosceles Triangle 135">
            <a:extLst>
              <a:ext uri="{FF2B5EF4-FFF2-40B4-BE49-F238E27FC236}">
                <a16:creationId xmlns:a16="http://schemas.microsoft.com/office/drawing/2014/main" id="{782FB0EE-7CE9-497E-A78B-087348C3D8A7}"/>
              </a:ext>
            </a:extLst>
          </p:cNvPr>
          <p:cNvSpPr/>
          <p:nvPr/>
        </p:nvSpPr>
        <p:spPr>
          <a:xfrm rot="16200000" flipH="1">
            <a:off x="6816009" y="2528992"/>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7" name="Isosceles Triangle 136">
            <a:extLst>
              <a:ext uri="{FF2B5EF4-FFF2-40B4-BE49-F238E27FC236}">
                <a16:creationId xmlns:a16="http://schemas.microsoft.com/office/drawing/2014/main" id="{E5733077-02B3-40FE-9440-BA78A5CF0C8A}"/>
              </a:ext>
            </a:extLst>
          </p:cNvPr>
          <p:cNvSpPr/>
          <p:nvPr/>
        </p:nvSpPr>
        <p:spPr>
          <a:xfrm rot="5400000" flipH="1">
            <a:off x="4655985" y="3969008"/>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8" name="Isosceles Triangle 137">
            <a:extLst>
              <a:ext uri="{FF2B5EF4-FFF2-40B4-BE49-F238E27FC236}">
                <a16:creationId xmlns:a16="http://schemas.microsoft.com/office/drawing/2014/main" id="{B813D07E-555C-40D9-B025-8137982C60A5}"/>
              </a:ext>
            </a:extLst>
          </p:cNvPr>
          <p:cNvSpPr/>
          <p:nvPr/>
        </p:nvSpPr>
        <p:spPr>
          <a:xfrm rot="16200000" flipH="1">
            <a:off x="4655985" y="3969008"/>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9" name="Isosceles Triangle 138">
            <a:extLst>
              <a:ext uri="{FF2B5EF4-FFF2-40B4-BE49-F238E27FC236}">
                <a16:creationId xmlns:a16="http://schemas.microsoft.com/office/drawing/2014/main" id="{FB4F23DA-708C-44D2-BEAE-D618CEEA77FA}"/>
              </a:ext>
            </a:extLst>
          </p:cNvPr>
          <p:cNvSpPr/>
          <p:nvPr/>
        </p:nvSpPr>
        <p:spPr>
          <a:xfrm rot="5400000" flipH="1">
            <a:off x="5375992" y="3969006"/>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0" name="Isosceles Triangle 139">
            <a:extLst>
              <a:ext uri="{FF2B5EF4-FFF2-40B4-BE49-F238E27FC236}">
                <a16:creationId xmlns:a16="http://schemas.microsoft.com/office/drawing/2014/main" id="{176D92B2-C908-491D-9108-0655AE62A6E5}"/>
              </a:ext>
            </a:extLst>
          </p:cNvPr>
          <p:cNvSpPr/>
          <p:nvPr/>
        </p:nvSpPr>
        <p:spPr>
          <a:xfrm rot="16200000" flipH="1">
            <a:off x="5375993" y="3969008"/>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9DB81C0A-C555-4802-8D98-778143DCF22E}"/>
              </a:ext>
            </a:extLst>
          </p:cNvPr>
          <p:cNvSpPr/>
          <p:nvPr/>
        </p:nvSpPr>
        <p:spPr>
          <a:xfrm>
            <a:off x="3215968" y="1808982"/>
            <a:ext cx="5760064" cy="360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63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7"/>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8"/>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7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7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74"/>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75"/>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76"/>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77"/>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78"/>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79"/>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86"/>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87"/>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84"/>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85"/>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82"/>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83"/>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80"/>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81"/>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grpId="0" nodeType="afterEffect">
                                  <p:stCondLst>
                                    <p:cond delay="100"/>
                                  </p:stCondLst>
                                  <p:childTnLst>
                                    <p:set>
                                      <p:cBhvr>
                                        <p:cTn id="78" dur="1" fill="hold">
                                          <p:stCondLst>
                                            <p:cond delay="0"/>
                                          </p:stCondLst>
                                        </p:cTn>
                                        <p:tgtEl>
                                          <p:spTgt spid="46"/>
                                        </p:tgtEl>
                                        <p:attrNameLst>
                                          <p:attrName>style.visibility</p:attrName>
                                        </p:attrNameLst>
                                      </p:cBhvr>
                                      <p:to>
                                        <p:strVal val="visible"/>
                                      </p:to>
                                    </p:set>
                                  </p:childTnLst>
                                </p:cTn>
                              </p:par>
                            </p:childTnLst>
                          </p:cTn>
                        </p:par>
                        <p:par>
                          <p:cTn id="79" fill="hold">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47"/>
                                        </p:tgtEl>
                                        <p:attrNameLst>
                                          <p:attrName>style.visibility</p:attrName>
                                        </p:attrNameLst>
                                      </p:cBhvr>
                                      <p:to>
                                        <p:strVal val="visible"/>
                                      </p:to>
                                    </p:set>
                                  </p:childTnLst>
                                </p:cTn>
                              </p:par>
                            </p:childTnLst>
                          </p:cTn>
                        </p:par>
                        <p:par>
                          <p:cTn id="82" fill="hold">
                            <p:stCondLst>
                              <p:cond delay="2500"/>
                            </p:stCondLst>
                            <p:childTnLst>
                              <p:par>
                                <p:cTn id="83" presetID="1" presetClass="entr" presetSubtype="0" fill="hold" grpId="0" nodeType="afterEffect">
                                  <p:stCondLst>
                                    <p:cond delay="100"/>
                                  </p:stCondLst>
                                  <p:childTnLst>
                                    <p:set>
                                      <p:cBhvr>
                                        <p:cTn id="84" dur="1" fill="hold">
                                          <p:stCondLst>
                                            <p:cond delay="0"/>
                                          </p:stCondLst>
                                        </p:cTn>
                                        <p:tgtEl>
                                          <p:spTgt spid="44"/>
                                        </p:tgtEl>
                                        <p:attrNameLst>
                                          <p:attrName>style.visibility</p:attrName>
                                        </p:attrNameLst>
                                      </p:cBhvr>
                                      <p:to>
                                        <p:strVal val="visible"/>
                                      </p:to>
                                    </p:set>
                                  </p:childTnLst>
                                </p:cTn>
                              </p:par>
                            </p:childTnLst>
                          </p:cTn>
                        </p:par>
                        <p:par>
                          <p:cTn id="85" fill="hold">
                            <p:stCondLst>
                              <p:cond delay="2600"/>
                            </p:stCondLst>
                            <p:childTnLst>
                              <p:par>
                                <p:cTn id="86" presetID="1" presetClass="entr" presetSubtype="0" fill="hold" grpId="0" nodeType="afterEffect">
                                  <p:stCondLst>
                                    <p:cond delay="100"/>
                                  </p:stCondLst>
                                  <p:childTnLst>
                                    <p:set>
                                      <p:cBhvr>
                                        <p:cTn id="87" dur="1" fill="hold">
                                          <p:stCondLst>
                                            <p:cond delay="0"/>
                                          </p:stCondLst>
                                        </p:cTn>
                                        <p:tgtEl>
                                          <p:spTgt spid="45"/>
                                        </p:tgtEl>
                                        <p:attrNameLst>
                                          <p:attrName>style.visibility</p:attrName>
                                        </p:attrNameLst>
                                      </p:cBhvr>
                                      <p:to>
                                        <p:strVal val="visible"/>
                                      </p:to>
                                    </p:set>
                                  </p:childTnLst>
                                </p:cTn>
                              </p:par>
                            </p:childTnLst>
                          </p:cTn>
                        </p:par>
                        <p:par>
                          <p:cTn id="88" fill="hold">
                            <p:stCondLst>
                              <p:cond delay="2700"/>
                            </p:stCondLst>
                            <p:childTnLst>
                              <p:par>
                                <p:cTn id="89" presetID="1" presetClass="entr" presetSubtype="0" fill="hold" grpId="0" nodeType="afterEffect">
                                  <p:stCondLst>
                                    <p:cond delay="10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800"/>
                            </p:stCondLst>
                            <p:childTnLst>
                              <p:par>
                                <p:cTn id="92" presetID="1" presetClass="entr" presetSubtype="0" fill="hold" grpId="0" nodeType="afterEffect">
                                  <p:stCondLst>
                                    <p:cond delay="100"/>
                                  </p:stCondLst>
                                  <p:childTnLst>
                                    <p:set>
                                      <p:cBhvr>
                                        <p:cTn id="93" dur="1" fill="hold">
                                          <p:stCondLst>
                                            <p:cond delay="0"/>
                                          </p:stCondLst>
                                        </p:cTn>
                                        <p:tgtEl>
                                          <p:spTgt spid="43"/>
                                        </p:tgtEl>
                                        <p:attrNameLst>
                                          <p:attrName>style.visibility</p:attrName>
                                        </p:attrNameLst>
                                      </p:cBhvr>
                                      <p:to>
                                        <p:strVal val="visible"/>
                                      </p:to>
                                    </p:set>
                                  </p:childTnLst>
                                </p:cTn>
                              </p:par>
                            </p:childTnLst>
                          </p:cTn>
                        </p:par>
                        <p:par>
                          <p:cTn id="94" fill="hold">
                            <p:stCondLst>
                              <p:cond delay="2900"/>
                            </p:stCondLst>
                            <p:childTnLst>
                              <p:par>
                                <p:cTn id="95" presetID="1" presetClass="entr" presetSubtype="0" fill="hold" grpId="0" nodeType="afterEffect">
                                  <p:stCondLst>
                                    <p:cond delay="100"/>
                                  </p:stCondLst>
                                  <p:childTnLst>
                                    <p:set>
                                      <p:cBhvr>
                                        <p:cTn id="96" dur="1" fill="hold">
                                          <p:stCondLst>
                                            <p:cond delay="0"/>
                                          </p:stCondLst>
                                        </p:cTn>
                                        <p:tgtEl>
                                          <p:spTgt spid="40"/>
                                        </p:tgtEl>
                                        <p:attrNameLst>
                                          <p:attrName>style.visibility</p:attrName>
                                        </p:attrNameLst>
                                      </p:cBhvr>
                                      <p:to>
                                        <p:strVal val="visible"/>
                                      </p:to>
                                    </p:set>
                                  </p:childTnLst>
                                </p:cTn>
                              </p:par>
                            </p:childTnLst>
                          </p:cTn>
                        </p:par>
                        <p:par>
                          <p:cTn id="97" fill="hold">
                            <p:stCondLst>
                              <p:cond delay="3000"/>
                            </p:stCondLst>
                            <p:childTnLst>
                              <p:par>
                                <p:cTn id="98" presetID="1" presetClass="entr" presetSubtype="0" fill="hold" grpId="0" nodeType="afterEffect">
                                  <p:stCondLst>
                                    <p:cond delay="100"/>
                                  </p:stCondLst>
                                  <p:childTnLst>
                                    <p:set>
                                      <p:cBhvr>
                                        <p:cTn id="99" dur="1" fill="hold">
                                          <p:stCondLst>
                                            <p:cond delay="0"/>
                                          </p:stCondLst>
                                        </p:cTn>
                                        <p:tgtEl>
                                          <p:spTgt spid="41"/>
                                        </p:tgtEl>
                                        <p:attrNameLst>
                                          <p:attrName>style.visibility</p:attrName>
                                        </p:attrNameLst>
                                      </p:cBhvr>
                                      <p:to>
                                        <p:strVal val="visible"/>
                                      </p:to>
                                    </p:set>
                                  </p:childTnLst>
                                </p:cTn>
                              </p:par>
                            </p:childTnLst>
                          </p:cTn>
                        </p:par>
                        <p:par>
                          <p:cTn id="100" fill="hold">
                            <p:stCondLst>
                              <p:cond delay="3100"/>
                            </p:stCondLst>
                            <p:childTnLst>
                              <p:par>
                                <p:cTn id="101" presetID="1" presetClass="entr" presetSubtype="0" fill="hold" grpId="0" nodeType="afterEffect">
                                  <p:stCondLst>
                                    <p:cond delay="100"/>
                                  </p:stCondLst>
                                  <p:childTnLst>
                                    <p:set>
                                      <p:cBhvr>
                                        <p:cTn id="102" dur="1" fill="hold">
                                          <p:stCondLst>
                                            <p:cond delay="0"/>
                                          </p:stCondLst>
                                        </p:cTn>
                                        <p:tgtEl>
                                          <p:spTgt spid="48"/>
                                        </p:tgtEl>
                                        <p:attrNameLst>
                                          <p:attrName>style.visibility</p:attrName>
                                        </p:attrNameLst>
                                      </p:cBhvr>
                                      <p:to>
                                        <p:strVal val="visible"/>
                                      </p:to>
                                    </p:set>
                                  </p:childTnLst>
                                </p:cTn>
                              </p:par>
                            </p:childTnLst>
                          </p:cTn>
                        </p:par>
                        <p:par>
                          <p:cTn id="103" fill="hold">
                            <p:stCondLst>
                              <p:cond delay="3200"/>
                            </p:stCondLst>
                            <p:childTnLst>
                              <p:par>
                                <p:cTn id="104" presetID="1" presetClass="entr" presetSubtype="0" fill="hold" grpId="0" nodeType="afterEffect">
                                  <p:stCondLst>
                                    <p:cond delay="100"/>
                                  </p:stCondLst>
                                  <p:childTnLst>
                                    <p:set>
                                      <p:cBhvr>
                                        <p:cTn id="105" dur="1" fill="hold">
                                          <p:stCondLst>
                                            <p:cond delay="0"/>
                                          </p:stCondLst>
                                        </p:cTn>
                                        <p:tgtEl>
                                          <p:spTgt spid="49"/>
                                        </p:tgtEl>
                                        <p:attrNameLst>
                                          <p:attrName>style.visibility</p:attrName>
                                        </p:attrNameLst>
                                      </p:cBhvr>
                                      <p:to>
                                        <p:strVal val="visible"/>
                                      </p:to>
                                    </p:set>
                                  </p:childTnLst>
                                </p:cTn>
                              </p:par>
                            </p:childTnLst>
                          </p:cTn>
                        </p:par>
                        <p:par>
                          <p:cTn id="106" fill="hold">
                            <p:stCondLst>
                              <p:cond delay="3300"/>
                            </p:stCondLst>
                            <p:childTnLst>
                              <p:par>
                                <p:cTn id="107" presetID="1" presetClass="entr" presetSubtype="0" fill="hold" grpId="0" nodeType="afterEffect">
                                  <p:stCondLst>
                                    <p:cond delay="100"/>
                                  </p:stCondLst>
                                  <p:childTnLst>
                                    <p:set>
                                      <p:cBhvr>
                                        <p:cTn id="108" dur="1" fill="hold">
                                          <p:stCondLst>
                                            <p:cond delay="0"/>
                                          </p:stCondLst>
                                        </p:cTn>
                                        <p:tgtEl>
                                          <p:spTgt spid="50"/>
                                        </p:tgtEl>
                                        <p:attrNameLst>
                                          <p:attrName>style.visibility</p:attrName>
                                        </p:attrNameLst>
                                      </p:cBhvr>
                                      <p:to>
                                        <p:strVal val="visible"/>
                                      </p:to>
                                    </p:set>
                                  </p:childTnLst>
                                </p:cTn>
                              </p:par>
                            </p:childTnLst>
                          </p:cTn>
                        </p:par>
                        <p:par>
                          <p:cTn id="109" fill="hold">
                            <p:stCondLst>
                              <p:cond delay="3400"/>
                            </p:stCondLst>
                            <p:childTnLst>
                              <p:par>
                                <p:cTn id="110" presetID="1" presetClass="entr" presetSubtype="0" fill="hold" grpId="0" nodeType="afterEffect">
                                  <p:stCondLst>
                                    <p:cond delay="100"/>
                                  </p:stCondLst>
                                  <p:childTnLst>
                                    <p:set>
                                      <p:cBhvr>
                                        <p:cTn id="111" dur="1" fill="hold">
                                          <p:stCondLst>
                                            <p:cond delay="0"/>
                                          </p:stCondLst>
                                        </p:cTn>
                                        <p:tgtEl>
                                          <p:spTgt spid="51"/>
                                        </p:tgtEl>
                                        <p:attrNameLst>
                                          <p:attrName>style.visibility</p:attrName>
                                        </p:attrNameLst>
                                      </p:cBhvr>
                                      <p:to>
                                        <p:strVal val="visible"/>
                                      </p:to>
                                    </p:set>
                                  </p:childTnLst>
                                </p:cTn>
                              </p:par>
                            </p:childTnLst>
                          </p:cTn>
                        </p:par>
                        <p:par>
                          <p:cTn id="112" fill="hold">
                            <p:stCondLst>
                              <p:cond delay="3500"/>
                            </p:stCondLst>
                            <p:childTnLst>
                              <p:par>
                                <p:cTn id="113" presetID="1" presetClass="entr" presetSubtype="0" fill="hold" grpId="0" nodeType="afterEffect">
                                  <p:stCondLst>
                                    <p:cond delay="100"/>
                                  </p:stCondLst>
                                  <p:childTnLst>
                                    <p:set>
                                      <p:cBhvr>
                                        <p:cTn id="114" dur="1" fill="hold">
                                          <p:stCondLst>
                                            <p:cond delay="0"/>
                                          </p:stCondLst>
                                        </p:cTn>
                                        <p:tgtEl>
                                          <p:spTgt spid="52"/>
                                        </p:tgtEl>
                                        <p:attrNameLst>
                                          <p:attrName>style.visibility</p:attrName>
                                        </p:attrNameLst>
                                      </p:cBhvr>
                                      <p:to>
                                        <p:strVal val="visible"/>
                                      </p:to>
                                    </p:set>
                                  </p:childTnLst>
                                </p:cTn>
                              </p:par>
                            </p:childTnLst>
                          </p:cTn>
                        </p:par>
                        <p:par>
                          <p:cTn id="115" fill="hold">
                            <p:stCondLst>
                              <p:cond delay="3600"/>
                            </p:stCondLst>
                            <p:childTnLst>
                              <p:par>
                                <p:cTn id="116" presetID="1" presetClass="entr" presetSubtype="0" fill="hold" grpId="0" nodeType="afterEffect">
                                  <p:stCondLst>
                                    <p:cond delay="100"/>
                                  </p:stCondLst>
                                  <p:childTnLst>
                                    <p:set>
                                      <p:cBhvr>
                                        <p:cTn id="117" dur="1" fill="hold">
                                          <p:stCondLst>
                                            <p:cond delay="0"/>
                                          </p:stCondLst>
                                        </p:cTn>
                                        <p:tgtEl>
                                          <p:spTgt spid="53"/>
                                        </p:tgtEl>
                                        <p:attrNameLst>
                                          <p:attrName>style.visibility</p:attrName>
                                        </p:attrNameLst>
                                      </p:cBhvr>
                                      <p:to>
                                        <p:strVal val="visible"/>
                                      </p:to>
                                    </p:set>
                                  </p:childTnLst>
                                </p:cTn>
                              </p:par>
                            </p:childTnLst>
                          </p:cTn>
                        </p:par>
                        <p:par>
                          <p:cTn id="118" fill="hold">
                            <p:stCondLst>
                              <p:cond delay="3700"/>
                            </p:stCondLst>
                            <p:childTnLst>
                              <p:par>
                                <p:cTn id="119" presetID="1" presetClass="entr" presetSubtype="0" fill="hold" grpId="0" nodeType="afterEffect">
                                  <p:stCondLst>
                                    <p:cond delay="100"/>
                                  </p:stCondLst>
                                  <p:childTnLst>
                                    <p:set>
                                      <p:cBhvr>
                                        <p:cTn id="120" dur="1" fill="hold">
                                          <p:stCondLst>
                                            <p:cond delay="0"/>
                                          </p:stCondLst>
                                        </p:cTn>
                                        <p:tgtEl>
                                          <p:spTgt spid="54"/>
                                        </p:tgtEl>
                                        <p:attrNameLst>
                                          <p:attrName>style.visibility</p:attrName>
                                        </p:attrNameLst>
                                      </p:cBhvr>
                                      <p:to>
                                        <p:strVal val="visible"/>
                                      </p:to>
                                    </p:set>
                                  </p:childTnLst>
                                </p:cTn>
                              </p:par>
                            </p:childTnLst>
                          </p:cTn>
                        </p:par>
                        <p:par>
                          <p:cTn id="121" fill="hold">
                            <p:stCondLst>
                              <p:cond delay="3800"/>
                            </p:stCondLst>
                            <p:childTnLst>
                              <p:par>
                                <p:cTn id="122" presetID="1" presetClass="entr" presetSubtype="0" fill="hold" grpId="0" nodeType="afterEffect">
                                  <p:stCondLst>
                                    <p:cond delay="100"/>
                                  </p:stCondLst>
                                  <p:childTnLst>
                                    <p:set>
                                      <p:cBhvr>
                                        <p:cTn id="123" dur="1" fill="hold">
                                          <p:stCondLst>
                                            <p:cond delay="0"/>
                                          </p:stCondLst>
                                        </p:cTn>
                                        <p:tgtEl>
                                          <p:spTgt spid="55"/>
                                        </p:tgtEl>
                                        <p:attrNameLst>
                                          <p:attrName>style.visibility</p:attrName>
                                        </p:attrNameLst>
                                      </p:cBhvr>
                                      <p:to>
                                        <p:strVal val="visible"/>
                                      </p:to>
                                    </p:set>
                                  </p:childTnLst>
                                </p:cTn>
                              </p:par>
                            </p:childTnLst>
                          </p:cTn>
                        </p:par>
                        <p:par>
                          <p:cTn id="124" fill="hold">
                            <p:stCondLst>
                              <p:cond delay="3900"/>
                            </p:stCondLst>
                            <p:childTnLst>
                              <p:par>
                                <p:cTn id="125" presetID="1" presetClass="entr" presetSubtype="0" fill="hold" grpId="0" nodeType="afterEffect">
                                  <p:stCondLst>
                                    <p:cond delay="100"/>
                                  </p:stCondLst>
                                  <p:childTnLst>
                                    <p:set>
                                      <p:cBhvr>
                                        <p:cTn id="126" dur="1" fill="hold">
                                          <p:stCondLst>
                                            <p:cond delay="0"/>
                                          </p:stCondLst>
                                        </p:cTn>
                                        <p:tgtEl>
                                          <p:spTgt spid="88"/>
                                        </p:tgtEl>
                                        <p:attrNameLst>
                                          <p:attrName>style.visibility</p:attrName>
                                        </p:attrNameLst>
                                      </p:cBhvr>
                                      <p:to>
                                        <p:strVal val="visible"/>
                                      </p:to>
                                    </p:set>
                                  </p:childTnLst>
                                </p:cTn>
                              </p:par>
                            </p:childTnLst>
                          </p:cTn>
                        </p:par>
                        <p:par>
                          <p:cTn id="127" fill="hold">
                            <p:stCondLst>
                              <p:cond delay="4000"/>
                            </p:stCondLst>
                            <p:childTnLst>
                              <p:par>
                                <p:cTn id="128" presetID="1" presetClass="entr" presetSubtype="0" fill="hold" grpId="0" nodeType="afterEffect">
                                  <p:stCondLst>
                                    <p:cond delay="100"/>
                                  </p:stCondLst>
                                  <p:childTnLst>
                                    <p:set>
                                      <p:cBhvr>
                                        <p:cTn id="129" dur="1" fill="hold">
                                          <p:stCondLst>
                                            <p:cond delay="0"/>
                                          </p:stCondLst>
                                        </p:cTn>
                                        <p:tgtEl>
                                          <p:spTgt spid="89"/>
                                        </p:tgtEl>
                                        <p:attrNameLst>
                                          <p:attrName>style.visibility</p:attrName>
                                        </p:attrNameLst>
                                      </p:cBhvr>
                                      <p:to>
                                        <p:strVal val="visible"/>
                                      </p:to>
                                    </p:set>
                                  </p:childTnLst>
                                </p:cTn>
                              </p:par>
                            </p:childTnLst>
                          </p:cTn>
                        </p:par>
                        <p:par>
                          <p:cTn id="130" fill="hold">
                            <p:stCondLst>
                              <p:cond delay="4100"/>
                            </p:stCondLst>
                            <p:childTnLst>
                              <p:par>
                                <p:cTn id="131" presetID="1" presetClass="entr" presetSubtype="0" fill="hold" grpId="0" nodeType="afterEffect">
                                  <p:stCondLst>
                                    <p:cond delay="100"/>
                                  </p:stCondLst>
                                  <p:childTnLst>
                                    <p:set>
                                      <p:cBhvr>
                                        <p:cTn id="132" dur="1" fill="hold">
                                          <p:stCondLst>
                                            <p:cond delay="0"/>
                                          </p:stCondLst>
                                        </p:cTn>
                                        <p:tgtEl>
                                          <p:spTgt spid="90"/>
                                        </p:tgtEl>
                                        <p:attrNameLst>
                                          <p:attrName>style.visibility</p:attrName>
                                        </p:attrNameLst>
                                      </p:cBhvr>
                                      <p:to>
                                        <p:strVal val="visible"/>
                                      </p:to>
                                    </p:set>
                                  </p:childTnLst>
                                </p:cTn>
                              </p:par>
                            </p:childTnLst>
                          </p:cTn>
                        </p:par>
                        <p:par>
                          <p:cTn id="133" fill="hold">
                            <p:stCondLst>
                              <p:cond delay="4200"/>
                            </p:stCondLst>
                            <p:childTnLst>
                              <p:par>
                                <p:cTn id="134" presetID="1" presetClass="entr" presetSubtype="0" fill="hold" grpId="0" nodeType="afterEffect">
                                  <p:stCondLst>
                                    <p:cond delay="100"/>
                                  </p:stCondLst>
                                  <p:childTnLst>
                                    <p:set>
                                      <p:cBhvr>
                                        <p:cTn id="135" dur="1" fill="hold">
                                          <p:stCondLst>
                                            <p:cond delay="0"/>
                                          </p:stCondLst>
                                        </p:cTn>
                                        <p:tgtEl>
                                          <p:spTgt spid="91"/>
                                        </p:tgtEl>
                                        <p:attrNameLst>
                                          <p:attrName>style.visibility</p:attrName>
                                        </p:attrNameLst>
                                      </p:cBhvr>
                                      <p:to>
                                        <p:strVal val="visible"/>
                                      </p:to>
                                    </p:set>
                                  </p:childTnLst>
                                </p:cTn>
                              </p:par>
                            </p:childTnLst>
                          </p:cTn>
                        </p:par>
                        <p:par>
                          <p:cTn id="136" fill="hold">
                            <p:stCondLst>
                              <p:cond delay="4300"/>
                            </p:stCondLst>
                            <p:childTnLst>
                              <p:par>
                                <p:cTn id="137" presetID="1" presetClass="entr" presetSubtype="0" fill="hold" grpId="0" nodeType="afterEffect">
                                  <p:stCondLst>
                                    <p:cond delay="100"/>
                                  </p:stCondLst>
                                  <p:childTnLst>
                                    <p:set>
                                      <p:cBhvr>
                                        <p:cTn id="138" dur="1" fill="hold">
                                          <p:stCondLst>
                                            <p:cond delay="0"/>
                                          </p:stCondLst>
                                        </p:cTn>
                                        <p:tgtEl>
                                          <p:spTgt spid="92"/>
                                        </p:tgtEl>
                                        <p:attrNameLst>
                                          <p:attrName>style.visibility</p:attrName>
                                        </p:attrNameLst>
                                      </p:cBhvr>
                                      <p:to>
                                        <p:strVal val="visible"/>
                                      </p:to>
                                    </p:set>
                                  </p:childTnLst>
                                </p:cTn>
                              </p:par>
                            </p:childTnLst>
                          </p:cTn>
                        </p:par>
                        <p:par>
                          <p:cTn id="139" fill="hold">
                            <p:stCondLst>
                              <p:cond delay="4400"/>
                            </p:stCondLst>
                            <p:childTnLst>
                              <p:par>
                                <p:cTn id="140" presetID="1" presetClass="entr" presetSubtype="0" fill="hold" grpId="0" nodeType="afterEffect">
                                  <p:stCondLst>
                                    <p:cond delay="100"/>
                                  </p:stCondLst>
                                  <p:childTnLst>
                                    <p:set>
                                      <p:cBhvr>
                                        <p:cTn id="141" dur="1" fill="hold">
                                          <p:stCondLst>
                                            <p:cond delay="0"/>
                                          </p:stCondLst>
                                        </p:cTn>
                                        <p:tgtEl>
                                          <p:spTgt spid="93"/>
                                        </p:tgtEl>
                                        <p:attrNameLst>
                                          <p:attrName>style.visibility</p:attrName>
                                        </p:attrNameLst>
                                      </p:cBhvr>
                                      <p:to>
                                        <p:strVal val="visible"/>
                                      </p:to>
                                    </p:set>
                                  </p:childTnLst>
                                </p:cTn>
                              </p:par>
                            </p:childTnLst>
                          </p:cTn>
                        </p:par>
                        <p:par>
                          <p:cTn id="142" fill="hold">
                            <p:stCondLst>
                              <p:cond delay="4500"/>
                            </p:stCondLst>
                            <p:childTnLst>
                              <p:par>
                                <p:cTn id="143" presetID="1" presetClass="entr" presetSubtype="0" fill="hold" grpId="0" nodeType="afterEffect">
                                  <p:stCondLst>
                                    <p:cond delay="100"/>
                                  </p:stCondLst>
                                  <p:childTnLst>
                                    <p:set>
                                      <p:cBhvr>
                                        <p:cTn id="144" dur="1" fill="hold">
                                          <p:stCondLst>
                                            <p:cond delay="0"/>
                                          </p:stCondLst>
                                        </p:cTn>
                                        <p:tgtEl>
                                          <p:spTgt spid="94"/>
                                        </p:tgtEl>
                                        <p:attrNameLst>
                                          <p:attrName>style.visibility</p:attrName>
                                        </p:attrNameLst>
                                      </p:cBhvr>
                                      <p:to>
                                        <p:strVal val="visible"/>
                                      </p:to>
                                    </p:set>
                                  </p:childTnLst>
                                </p:cTn>
                              </p:par>
                            </p:childTnLst>
                          </p:cTn>
                        </p:par>
                        <p:par>
                          <p:cTn id="145" fill="hold">
                            <p:stCondLst>
                              <p:cond delay="4600"/>
                            </p:stCondLst>
                            <p:childTnLst>
                              <p:par>
                                <p:cTn id="146" presetID="1" presetClass="entr" presetSubtype="0" fill="hold" grpId="0" nodeType="afterEffect">
                                  <p:stCondLst>
                                    <p:cond delay="100"/>
                                  </p:stCondLst>
                                  <p:childTnLst>
                                    <p:set>
                                      <p:cBhvr>
                                        <p:cTn id="147" dur="1" fill="hold">
                                          <p:stCondLst>
                                            <p:cond delay="0"/>
                                          </p:stCondLst>
                                        </p:cTn>
                                        <p:tgtEl>
                                          <p:spTgt spid="95"/>
                                        </p:tgtEl>
                                        <p:attrNameLst>
                                          <p:attrName>style.visibility</p:attrName>
                                        </p:attrNameLst>
                                      </p:cBhvr>
                                      <p:to>
                                        <p:strVal val="visible"/>
                                      </p:to>
                                    </p:set>
                                  </p:childTnLst>
                                </p:cTn>
                              </p:par>
                            </p:childTnLst>
                          </p:cTn>
                        </p:par>
                        <p:par>
                          <p:cTn id="148" fill="hold">
                            <p:stCondLst>
                              <p:cond delay="4700"/>
                            </p:stCondLst>
                            <p:childTnLst>
                              <p:par>
                                <p:cTn id="149" presetID="1" presetClass="entr" presetSubtype="0" fill="hold" grpId="0" nodeType="afterEffect">
                                  <p:stCondLst>
                                    <p:cond delay="100"/>
                                  </p:stCondLst>
                                  <p:childTnLst>
                                    <p:set>
                                      <p:cBhvr>
                                        <p:cTn id="150" dur="1" fill="hold">
                                          <p:stCondLst>
                                            <p:cond delay="0"/>
                                          </p:stCondLst>
                                        </p:cTn>
                                        <p:tgtEl>
                                          <p:spTgt spid="102"/>
                                        </p:tgtEl>
                                        <p:attrNameLst>
                                          <p:attrName>style.visibility</p:attrName>
                                        </p:attrNameLst>
                                      </p:cBhvr>
                                      <p:to>
                                        <p:strVal val="visible"/>
                                      </p:to>
                                    </p:set>
                                  </p:childTnLst>
                                </p:cTn>
                              </p:par>
                            </p:childTnLst>
                          </p:cTn>
                        </p:par>
                        <p:par>
                          <p:cTn id="151" fill="hold">
                            <p:stCondLst>
                              <p:cond delay="4800"/>
                            </p:stCondLst>
                            <p:childTnLst>
                              <p:par>
                                <p:cTn id="152" presetID="1" presetClass="entr" presetSubtype="0" fill="hold" grpId="0" nodeType="afterEffect">
                                  <p:stCondLst>
                                    <p:cond delay="100"/>
                                  </p:stCondLst>
                                  <p:childTnLst>
                                    <p:set>
                                      <p:cBhvr>
                                        <p:cTn id="153" dur="1" fill="hold">
                                          <p:stCondLst>
                                            <p:cond delay="0"/>
                                          </p:stCondLst>
                                        </p:cTn>
                                        <p:tgtEl>
                                          <p:spTgt spid="103"/>
                                        </p:tgtEl>
                                        <p:attrNameLst>
                                          <p:attrName>style.visibility</p:attrName>
                                        </p:attrNameLst>
                                      </p:cBhvr>
                                      <p:to>
                                        <p:strVal val="visible"/>
                                      </p:to>
                                    </p:set>
                                  </p:childTnLst>
                                </p:cTn>
                              </p:par>
                            </p:childTnLst>
                          </p:cTn>
                        </p:par>
                        <p:par>
                          <p:cTn id="154" fill="hold">
                            <p:stCondLst>
                              <p:cond delay="4900"/>
                            </p:stCondLst>
                            <p:childTnLst>
                              <p:par>
                                <p:cTn id="155" presetID="1" presetClass="entr" presetSubtype="0" fill="hold" grpId="0" nodeType="afterEffect">
                                  <p:stCondLst>
                                    <p:cond delay="100"/>
                                  </p:stCondLst>
                                  <p:childTnLst>
                                    <p:set>
                                      <p:cBhvr>
                                        <p:cTn id="156" dur="1" fill="hold">
                                          <p:stCondLst>
                                            <p:cond delay="0"/>
                                          </p:stCondLst>
                                        </p:cTn>
                                        <p:tgtEl>
                                          <p:spTgt spid="100"/>
                                        </p:tgtEl>
                                        <p:attrNameLst>
                                          <p:attrName>style.visibility</p:attrName>
                                        </p:attrNameLst>
                                      </p:cBhvr>
                                      <p:to>
                                        <p:strVal val="visible"/>
                                      </p:to>
                                    </p:set>
                                  </p:childTnLst>
                                </p:cTn>
                              </p:par>
                            </p:childTnLst>
                          </p:cTn>
                        </p:par>
                        <p:par>
                          <p:cTn id="157" fill="hold">
                            <p:stCondLst>
                              <p:cond delay="5000"/>
                            </p:stCondLst>
                            <p:childTnLst>
                              <p:par>
                                <p:cTn id="158" presetID="1" presetClass="entr" presetSubtype="0" fill="hold" grpId="0" nodeType="afterEffect">
                                  <p:stCondLst>
                                    <p:cond delay="100"/>
                                  </p:stCondLst>
                                  <p:childTnLst>
                                    <p:set>
                                      <p:cBhvr>
                                        <p:cTn id="159" dur="1" fill="hold">
                                          <p:stCondLst>
                                            <p:cond delay="0"/>
                                          </p:stCondLst>
                                        </p:cTn>
                                        <p:tgtEl>
                                          <p:spTgt spid="101"/>
                                        </p:tgtEl>
                                        <p:attrNameLst>
                                          <p:attrName>style.visibility</p:attrName>
                                        </p:attrNameLst>
                                      </p:cBhvr>
                                      <p:to>
                                        <p:strVal val="visible"/>
                                      </p:to>
                                    </p:set>
                                  </p:childTnLst>
                                </p:cTn>
                              </p:par>
                            </p:childTnLst>
                          </p:cTn>
                        </p:par>
                        <p:par>
                          <p:cTn id="160" fill="hold">
                            <p:stCondLst>
                              <p:cond delay="5100"/>
                            </p:stCondLst>
                            <p:childTnLst>
                              <p:par>
                                <p:cTn id="161" presetID="1" presetClass="entr" presetSubtype="0" fill="hold" grpId="0" nodeType="afterEffect">
                                  <p:stCondLst>
                                    <p:cond delay="100"/>
                                  </p:stCondLst>
                                  <p:childTnLst>
                                    <p:set>
                                      <p:cBhvr>
                                        <p:cTn id="162" dur="1" fill="hold">
                                          <p:stCondLst>
                                            <p:cond delay="0"/>
                                          </p:stCondLst>
                                        </p:cTn>
                                        <p:tgtEl>
                                          <p:spTgt spid="98"/>
                                        </p:tgtEl>
                                        <p:attrNameLst>
                                          <p:attrName>style.visibility</p:attrName>
                                        </p:attrNameLst>
                                      </p:cBhvr>
                                      <p:to>
                                        <p:strVal val="visible"/>
                                      </p:to>
                                    </p:set>
                                  </p:childTnLst>
                                </p:cTn>
                              </p:par>
                            </p:childTnLst>
                          </p:cTn>
                        </p:par>
                        <p:par>
                          <p:cTn id="163" fill="hold">
                            <p:stCondLst>
                              <p:cond delay="5200"/>
                            </p:stCondLst>
                            <p:childTnLst>
                              <p:par>
                                <p:cTn id="164" presetID="1" presetClass="entr" presetSubtype="0" fill="hold" grpId="0" nodeType="afterEffect">
                                  <p:stCondLst>
                                    <p:cond delay="100"/>
                                  </p:stCondLst>
                                  <p:childTnLst>
                                    <p:set>
                                      <p:cBhvr>
                                        <p:cTn id="165" dur="1" fill="hold">
                                          <p:stCondLst>
                                            <p:cond delay="0"/>
                                          </p:stCondLst>
                                        </p:cTn>
                                        <p:tgtEl>
                                          <p:spTgt spid="99"/>
                                        </p:tgtEl>
                                        <p:attrNameLst>
                                          <p:attrName>style.visibility</p:attrName>
                                        </p:attrNameLst>
                                      </p:cBhvr>
                                      <p:to>
                                        <p:strVal val="visible"/>
                                      </p:to>
                                    </p:set>
                                  </p:childTnLst>
                                </p:cTn>
                              </p:par>
                            </p:childTnLst>
                          </p:cTn>
                        </p:par>
                        <p:par>
                          <p:cTn id="166" fill="hold">
                            <p:stCondLst>
                              <p:cond delay="5300"/>
                            </p:stCondLst>
                            <p:childTnLst>
                              <p:par>
                                <p:cTn id="167" presetID="1" presetClass="entr" presetSubtype="0" fill="hold" grpId="0" nodeType="afterEffect">
                                  <p:stCondLst>
                                    <p:cond delay="100"/>
                                  </p:stCondLst>
                                  <p:childTnLst>
                                    <p:set>
                                      <p:cBhvr>
                                        <p:cTn id="168" dur="1" fill="hold">
                                          <p:stCondLst>
                                            <p:cond delay="0"/>
                                          </p:stCondLst>
                                        </p:cTn>
                                        <p:tgtEl>
                                          <p:spTgt spid="96"/>
                                        </p:tgtEl>
                                        <p:attrNameLst>
                                          <p:attrName>style.visibility</p:attrName>
                                        </p:attrNameLst>
                                      </p:cBhvr>
                                      <p:to>
                                        <p:strVal val="visible"/>
                                      </p:to>
                                    </p:set>
                                  </p:childTnLst>
                                </p:cTn>
                              </p:par>
                            </p:childTnLst>
                          </p:cTn>
                        </p:par>
                        <p:par>
                          <p:cTn id="169" fill="hold">
                            <p:stCondLst>
                              <p:cond delay="5400"/>
                            </p:stCondLst>
                            <p:childTnLst>
                              <p:par>
                                <p:cTn id="170" presetID="1" presetClass="entr" presetSubtype="0" fill="hold" grpId="0" nodeType="afterEffect">
                                  <p:stCondLst>
                                    <p:cond delay="100"/>
                                  </p:stCondLst>
                                  <p:childTnLst>
                                    <p:set>
                                      <p:cBhvr>
                                        <p:cTn id="171" dur="1" fill="hold">
                                          <p:stCondLst>
                                            <p:cond delay="0"/>
                                          </p:stCondLst>
                                        </p:cTn>
                                        <p:tgtEl>
                                          <p:spTgt spid="97"/>
                                        </p:tgtEl>
                                        <p:attrNameLst>
                                          <p:attrName>style.visibility</p:attrName>
                                        </p:attrNameLst>
                                      </p:cBhvr>
                                      <p:to>
                                        <p:strVal val="visible"/>
                                      </p:to>
                                    </p:set>
                                  </p:childTnLst>
                                </p:cTn>
                              </p:par>
                            </p:childTnLst>
                          </p:cTn>
                        </p:par>
                        <p:par>
                          <p:cTn id="172" fill="hold">
                            <p:stCondLst>
                              <p:cond delay="5500"/>
                            </p:stCondLst>
                            <p:childTnLst>
                              <p:par>
                                <p:cTn id="173" presetID="1" presetClass="entr" presetSubtype="0" fill="hold" grpId="0" nodeType="afterEffect">
                                  <p:stCondLst>
                                    <p:cond delay="100"/>
                                  </p:stCondLst>
                                  <p:childTnLst>
                                    <p:set>
                                      <p:cBhvr>
                                        <p:cTn id="174" dur="1" fill="hold">
                                          <p:stCondLst>
                                            <p:cond delay="0"/>
                                          </p:stCondLst>
                                        </p:cTn>
                                        <p:tgtEl>
                                          <p:spTgt spid="62"/>
                                        </p:tgtEl>
                                        <p:attrNameLst>
                                          <p:attrName>style.visibility</p:attrName>
                                        </p:attrNameLst>
                                      </p:cBhvr>
                                      <p:to>
                                        <p:strVal val="visible"/>
                                      </p:to>
                                    </p:set>
                                  </p:childTnLst>
                                </p:cTn>
                              </p:par>
                            </p:childTnLst>
                          </p:cTn>
                        </p:par>
                        <p:par>
                          <p:cTn id="175" fill="hold">
                            <p:stCondLst>
                              <p:cond delay="5600"/>
                            </p:stCondLst>
                            <p:childTnLst>
                              <p:par>
                                <p:cTn id="176" presetID="1" presetClass="entr" presetSubtype="0" fill="hold" grpId="0" nodeType="afterEffect">
                                  <p:stCondLst>
                                    <p:cond delay="100"/>
                                  </p:stCondLst>
                                  <p:childTnLst>
                                    <p:set>
                                      <p:cBhvr>
                                        <p:cTn id="177" dur="1" fill="hold">
                                          <p:stCondLst>
                                            <p:cond delay="0"/>
                                          </p:stCondLst>
                                        </p:cTn>
                                        <p:tgtEl>
                                          <p:spTgt spid="63"/>
                                        </p:tgtEl>
                                        <p:attrNameLst>
                                          <p:attrName>style.visibility</p:attrName>
                                        </p:attrNameLst>
                                      </p:cBhvr>
                                      <p:to>
                                        <p:strVal val="visible"/>
                                      </p:to>
                                    </p:set>
                                  </p:childTnLst>
                                </p:cTn>
                              </p:par>
                            </p:childTnLst>
                          </p:cTn>
                        </p:par>
                        <p:par>
                          <p:cTn id="178" fill="hold">
                            <p:stCondLst>
                              <p:cond delay="5700"/>
                            </p:stCondLst>
                            <p:childTnLst>
                              <p:par>
                                <p:cTn id="179" presetID="1" presetClass="entr" presetSubtype="0" fill="hold" grpId="0" nodeType="afterEffect">
                                  <p:stCondLst>
                                    <p:cond delay="100"/>
                                  </p:stCondLst>
                                  <p:childTnLst>
                                    <p:set>
                                      <p:cBhvr>
                                        <p:cTn id="180" dur="1" fill="hold">
                                          <p:stCondLst>
                                            <p:cond delay="0"/>
                                          </p:stCondLst>
                                        </p:cTn>
                                        <p:tgtEl>
                                          <p:spTgt spid="60"/>
                                        </p:tgtEl>
                                        <p:attrNameLst>
                                          <p:attrName>style.visibility</p:attrName>
                                        </p:attrNameLst>
                                      </p:cBhvr>
                                      <p:to>
                                        <p:strVal val="visible"/>
                                      </p:to>
                                    </p:set>
                                  </p:childTnLst>
                                </p:cTn>
                              </p:par>
                            </p:childTnLst>
                          </p:cTn>
                        </p:par>
                        <p:par>
                          <p:cTn id="181" fill="hold">
                            <p:stCondLst>
                              <p:cond delay="5800"/>
                            </p:stCondLst>
                            <p:childTnLst>
                              <p:par>
                                <p:cTn id="182" presetID="1" presetClass="entr" presetSubtype="0" fill="hold" grpId="0" nodeType="afterEffect">
                                  <p:stCondLst>
                                    <p:cond delay="100"/>
                                  </p:stCondLst>
                                  <p:childTnLst>
                                    <p:set>
                                      <p:cBhvr>
                                        <p:cTn id="183" dur="1" fill="hold">
                                          <p:stCondLst>
                                            <p:cond delay="0"/>
                                          </p:stCondLst>
                                        </p:cTn>
                                        <p:tgtEl>
                                          <p:spTgt spid="61"/>
                                        </p:tgtEl>
                                        <p:attrNameLst>
                                          <p:attrName>style.visibility</p:attrName>
                                        </p:attrNameLst>
                                      </p:cBhvr>
                                      <p:to>
                                        <p:strVal val="visible"/>
                                      </p:to>
                                    </p:set>
                                  </p:childTnLst>
                                </p:cTn>
                              </p:par>
                            </p:childTnLst>
                          </p:cTn>
                        </p:par>
                        <p:par>
                          <p:cTn id="184" fill="hold">
                            <p:stCondLst>
                              <p:cond delay="5900"/>
                            </p:stCondLst>
                            <p:childTnLst>
                              <p:par>
                                <p:cTn id="185" presetID="1" presetClass="entr" presetSubtype="0" fill="hold" grpId="0" nodeType="afterEffect">
                                  <p:stCondLst>
                                    <p:cond delay="100"/>
                                  </p:stCondLst>
                                  <p:childTnLst>
                                    <p:set>
                                      <p:cBhvr>
                                        <p:cTn id="186" dur="1" fill="hold">
                                          <p:stCondLst>
                                            <p:cond delay="0"/>
                                          </p:stCondLst>
                                        </p:cTn>
                                        <p:tgtEl>
                                          <p:spTgt spid="58"/>
                                        </p:tgtEl>
                                        <p:attrNameLst>
                                          <p:attrName>style.visibility</p:attrName>
                                        </p:attrNameLst>
                                      </p:cBhvr>
                                      <p:to>
                                        <p:strVal val="visible"/>
                                      </p:to>
                                    </p:set>
                                  </p:childTnLst>
                                </p:cTn>
                              </p:par>
                            </p:childTnLst>
                          </p:cTn>
                        </p:par>
                        <p:par>
                          <p:cTn id="187" fill="hold">
                            <p:stCondLst>
                              <p:cond delay="6000"/>
                            </p:stCondLst>
                            <p:childTnLst>
                              <p:par>
                                <p:cTn id="188" presetID="1" presetClass="entr" presetSubtype="0" fill="hold" grpId="0" nodeType="afterEffect">
                                  <p:stCondLst>
                                    <p:cond delay="100"/>
                                  </p:stCondLst>
                                  <p:childTnLst>
                                    <p:set>
                                      <p:cBhvr>
                                        <p:cTn id="189" dur="1" fill="hold">
                                          <p:stCondLst>
                                            <p:cond delay="0"/>
                                          </p:stCondLst>
                                        </p:cTn>
                                        <p:tgtEl>
                                          <p:spTgt spid="59"/>
                                        </p:tgtEl>
                                        <p:attrNameLst>
                                          <p:attrName>style.visibility</p:attrName>
                                        </p:attrNameLst>
                                      </p:cBhvr>
                                      <p:to>
                                        <p:strVal val="visible"/>
                                      </p:to>
                                    </p:set>
                                  </p:childTnLst>
                                </p:cTn>
                              </p:par>
                            </p:childTnLst>
                          </p:cTn>
                        </p:par>
                        <p:par>
                          <p:cTn id="190" fill="hold">
                            <p:stCondLst>
                              <p:cond delay="6100"/>
                            </p:stCondLst>
                            <p:childTnLst>
                              <p:par>
                                <p:cTn id="191" presetID="1" presetClass="entr" presetSubtype="0" fill="hold" grpId="0" nodeType="afterEffect">
                                  <p:stCondLst>
                                    <p:cond delay="100"/>
                                  </p:stCondLst>
                                  <p:childTnLst>
                                    <p:set>
                                      <p:cBhvr>
                                        <p:cTn id="192" dur="1" fill="hold">
                                          <p:stCondLst>
                                            <p:cond delay="0"/>
                                          </p:stCondLst>
                                        </p:cTn>
                                        <p:tgtEl>
                                          <p:spTgt spid="56"/>
                                        </p:tgtEl>
                                        <p:attrNameLst>
                                          <p:attrName>style.visibility</p:attrName>
                                        </p:attrNameLst>
                                      </p:cBhvr>
                                      <p:to>
                                        <p:strVal val="visible"/>
                                      </p:to>
                                    </p:set>
                                  </p:childTnLst>
                                </p:cTn>
                              </p:par>
                            </p:childTnLst>
                          </p:cTn>
                        </p:par>
                        <p:par>
                          <p:cTn id="193" fill="hold">
                            <p:stCondLst>
                              <p:cond delay="6200"/>
                            </p:stCondLst>
                            <p:childTnLst>
                              <p:par>
                                <p:cTn id="194" presetID="1" presetClass="entr" presetSubtype="0" fill="hold" grpId="0" nodeType="afterEffect">
                                  <p:stCondLst>
                                    <p:cond delay="100"/>
                                  </p:stCondLst>
                                  <p:childTnLst>
                                    <p:set>
                                      <p:cBhvr>
                                        <p:cTn id="195" dur="1" fill="hold">
                                          <p:stCondLst>
                                            <p:cond delay="0"/>
                                          </p:stCondLst>
                                        </p:cTn>
                                        <p:tgtEl>
                                          <p:spTgt spid="57"/>
                                        </p:tgtEl>
                                        <p:attrNameLst>
                                          <p:attrName>style.visibility</p:attrName>
                                        </p:attrNameLst>
                                      </p:cBhvr>
                                      <p:to>
                                        <p:strVal val="visible"/>
                                      </p:to>
                                    </p:set>
                                  </p:childTnLst>
                                </p:cTn>
                              </p:par>
                            </p:childTnLst>
                          </p:cTn>
                        </p:par>
                        <p:par>
                          <p:cTn id="196" fill="hold">
                            <p:stCondLst>
                              <p:cond delay="6300"/>
                            </p:stCondLst>
                            <p:childTnLst>
                              <p:par>
                                <p:cTn id="197" presetID="1" presetClass="entr" presetSubtype="0" fill="hold" grpId="0" nodeType="afterEffect">
                                  <p:stCondLst>
                                    <p:cond delay="100"/>
                                  </p:stCondLst>
                                  <p:childTnLst>
                                    <p:set>
                                      <p:cBhvr>
                                        <p:cTn id="198" dur="1" fill="hold">
                                          <p:stCondLst>
                                            <p:cond delay="0"/>
                                          </p:stCondLst>
                                        </p:cTn>
                                        <p:tgtEl>
                                          <p:spTgt spid="64"/>
                                        </p:tgtEl>
                                        <p:attrNameLst>
                                          <p:attrName>style.visibility</p:attrName>
                                        </p:attrNameLst>
                                      </p:cBhvr>
                                      <p:to>
                                        <p:strVal val="visible"/>
                                      </p:to>
                                    </p:set>
                                  </p:childTnLst>
                                </p:cTn>
                              </p:par>
                            </p:childTnLst>
                          </p:cTn>
                        </p:par>
                        <p:par>
                          <p:cTn id="199" fill="hold">
                            <p:stCondLst>
                              <p:cond delay="6400"/>
                            </p:stCondLst>
                            <p:childTnLst>
                              <p:par>
                                <p:cTn id="200" presetID="1" presetClass="entr" presetSubtype="0" fill="hold" grpId="0" nodeType="afterEffect">
                                  <p:stCondLst>
                                    <p:cond delay="100"/>
                                  </p:stCondLst>
                                  <p:childTnLst>
                                    <p:set>
                                      <p:cBhvr>
                                        <p:cTn id="201" dur="1" fill="hold">
                                          <p:stCondLst>
                                            <p:cond delay="0"/>
                                          </p:stCondLst>
                                        </p:cTn>
                                        <p:tgtEl>
                                          <p:spTgt spid="65"/>
                                        </p:tgtEl>
                                        <p:attrNameLst>
                                          <p:attrName>style.visibility</p:attrName>
                                        </p:attrNameLst>
                                      </p:cBhvr>
                                      <p:to>
                                        <p:strVal val="visible"/>
                                      </p:to>
                                    </p:set>
                                  </p:childTnLst>
                                </p:cTn>
                              </p:par>
                            </p:childTnLst>
                          </p:cTn>
                        </p:par>
                        <p:par>
                          <p:cTn id="202" fill="hold">
                            <p:stCondLst>
                              <p:cond delay="6500"/>
                            </p:stCondLst>
                            <p:childTnLst>
                              <p:par>
                                <p:cTn id="203" presetID="1" presetClass="entr" presetSubtype="0" fill="hold" grpId="0" nodeType="afterEffect">
                                  <p:stCondLst>
                                    <p:cond delay="100"/>
                                  </p:stCondLst>
                                  <p:childTnLst>
                                    <p:set>
                                      <p:cBhvr>
                                        <p:cTn id="204" dur="1" fill="hold">
                                          <p:stCondLst>
                                            <p:cond delay="0"/>
                                          </p:stCondLst>
                                        </p:cTn>
                                        <p:tgtEl>
                                          <p:spTgt spid="66"/>
                                        </p:tgtEl>
                                        <p:attrNameLst>
                                          <p:attrName>style.visibility</p:attrName>
                                        </p:attrNameLst>
                                      </p:cBhvr>
                                      <p:to>
                                        <p:strVal val="visible"/>
                                      </p:to>
                                    </p:set>
                                  </p:childTnLst>
                                </p:cTn>
                              </p:par>
                            </p:childTnLst>
                          </p:cTn>
                        </p:par>
                        <p:par>
                          <p:cTn id="205" fill="hold">
                            <p:stCondLst>
                              <p:cond delay="6600"/>
                            </p:stCondLst>
                            <p:childTnLst>
                              <p:par>
                                <p:cTn id="206" presetID="1" presetClass="entr" presetSubtype="0" fill="hold" grpId="0" nodeType="afterEffect">
                                  <p:stCondLst>
                                    <p:cond delay="100"/>
                                  </p:stCondLst>
                                  <p:childTnLst>
                                    <p:set>
                                      <p:cBhvr>
                                        <p:cTn id="207" dur="1" fill="hold">
                                          <p:stCondLst>
                                            <p:cond delay="0"/>
                                          </p:stCondLst>
                                        </p:cTn>
                                        <p:tgtEl>
                                          <p:spTgt spid="67"/>
                                        </p:tgtEl>
                                        <p:attrNameLst>
                                          <p:attrName>style.visibility</p:attrName>
                                        </p:attrNameLst>
                                      </p:cBhvr>
                                      <p:to>
                                        <p:strVal val="visible"/>
                                      </p:to>
                                    </p:set>
                                  </p:childTnLst>
                                </p:cTn>
                              </p:par>
                            </p:childTnLst>
                          </p:cTn>
                        </p:par>
                        <p:par>
                          <p:cTn id="208" fill="hold">
                            <p:stCondLst>
                              <p:cond delay="6700"/>
                            </p:stCondLst>
                            <p:childTnLst>
                              <p:par>
                                <p:cTn id="209" presetID="1" presetClass="entr" presetSubtype="0" fill="hold" grpId="0" nodeType="afterEffect">
                                  <p:stCondLst>
                                    <p:cond delay="100"/>
                                  </p:stCondLst>
                                  <p:childTnLst>
                                    <p:set>
                                      <p:cBhvr>
                                        <p:cTn id="210" dur="1" fill="hold">
                                          <p:stCondLst>
                                            <p:cond delay="0"/>
                                          </p:stCondLst>
                                        </p:cTn>
                                        <p:tgtEl>
                                          <p:spTgt spid="68"/>
                                        </p:tgtEl>
                                        <p:attrNameLst>
                                          <p:attrName>style.visibility</p:attrName>
                                        </p:attrNameLst>
                                      </p:cBhvr>
                                      <p:to>
                                        <p:strVal val="visible"/>
                                      </p:to>
                                    </p:set>
                                  </p:childTnLst>
                                </p:cTn>
                              </p:par>
                            </p:childTnLst>
                          </p:cTn>
                        </p:par>
                        <p:par>
                          <p:cTn id="211" fill="hold">
                            <p:stCondLst>
                              <p:cond delay="6800"/>
                            </p:stCondLst>
                            <p:childTnLst>
                              <p:par>
                                <p:cTn id="212" presetID="1" presetClass="entr" presetSubtype="0" fill="hold" grpId="0" nodeType="afterEffect">
                                  <p:stCondLst>
                                    <p:cond delay="100"/>
                                  </p:stCondLst>
                                  <p:childTnLst>
                                    <p:set>
                                      <p:cBhvr>
                                        <p:cTn id="213" dur="1" fill="hold">
                                          <p:stCondLst>
                                            <p:cond delay="0"/>
                                          </p:stCondLst>
                                        </p:cTn>
                                        <p:tgtEl>
                                          <p:spTgt spid="69"/>
                                        </p:tgtEl>
                                        <p:attrNameLst>
                                          <p:attrName>style.visibility</p:attrName>
                                        </p:attrNameLst>
                                      </p:cBhvr>
                                      <p:to>
                                        <p:strVal val="visible"/>
                                      </p:to>
                                    </p:set>
                                  </p:childTnLst>
                                </p:cTn>
                              </p:par>
                            </p:childTnLst>
                          </p:cTn>
                        </p:par>
                        <p:par>
                          <p:cTn id="214" fill="hold">
                            <p:stCondLst>
                              <p:cond delay="6900"/>
                            </p:stCondLst>
                            <p:childTnLst>
                              <p:par>
                                <p:cTn id="215" presetID="1" presetClass="entr" presetSubtype="0" fill="hold" grpId="0" nodeType="afterEffect">
                                  <p:stCondLst>
                                    <p:cond delay="100"/>
                                  </p:stCondLst>
                                  <p:childTnLst>
                                    <p:set>
                                      <p:cBhvr>
                                        <p:cTn id="216" dur="1" fill="hold">
                                          <p:stCondLst>
                                            <p:cond delay="0"/>
                                          </p:stCondLst>
                                        </p:cTn>
                                        <p:tgtEl>
                                          <p:spTgt spid="70"/>
                                        </p:tgtEl>
                                        <p:attrNameLst>
                                          <p:attrName>style.visibility</p:attrName>
                                        </p:attrNameLst>
                                      </p:cBhvr>
                                      <p:to>
                                        <p:strVal val="visible"/>
                                      </p:to>
                                    </p:set>
                                  </p:childTnLst>
                                </p:cTn>
                              </p:par>
                            </p:childTnLst>
                          </p:cTn>
                        </p:par>
                        <p:par>
                          <p:cTn id="217" fill="hold">
                            <p:stCondLst>
                              <p:cond delay="7000"/>
                            </p:stCondLst>
                            <p:childTnLst>
                              <p:par>
                                <p:cTn id="218" presetID="1" presetClass="entr" presetSubtype="0" fill="hold" grpId="0" nodeType="afterEffect">
                                  <p:stCondLst>
                                    <p:cond delay="100"/>
                                  </p:stCondLst>
                                  <p:childTnLst>
                                    <p:set>
                                      <p:cBhvr>
                                        <p:cTn id="219" dur="1" fill="hold">
                                          <p:stCondLst>
                                            <p:cond delay="0"/>
                                          </p:stCondLst>
                                        </p:cTn>
                                        <p:tgtEl>
                                          <p:spTgt spid="71"/>
                                        </p:tgtEl>
                                        <p:attrNameLst>
                                          <p:attrName>style.visibility</p:attrName>
                                        </p:attrNameLst>
                                      </p:cBhvr>
                                      <p:to>
                                        <p:strVal val="visible"/>
                                      </p:to>
                                    </p:set>
                                  </p:childTnLst>
                                </p:cTn>
                              </p:par>
                            </p:childTnLst>
                          </p:cTn>
                        </p:par>
                        <p:par>
                          <p:cTn id="220" fill="hold">
                            <p:stCondLst>
                              <p:cond delay="7100"/>
                            </p:stCondLst>
                            <p:childTnLst>
                              <p:par>
                                <p:cTn id="221" presetID="1" presetClass="entr" presetSubtype="0" fill="hold" grpId="0" nodeType="afterEffect">
                                  <p:stCondLst>
                                    <p:cond delay="100"/>
                                  </p:stCondLst>
                                  <p:childTnLst>
                                    <p:set>
                                      <p:cBhvr>
                                        <p:cTn id="222" dur="1" fill="hold">
                                          <p:stCondLst>
                                            <p:cond delay="0"/>
                                          </p:stCondLst>
                                        </p:cTn>
                                        <p:tgtEl>
                                          <p:spTgt spid="104"/>
                                        </p:tgtEl>
                                        <p:attrNameLst>
                                          <p:attrName>style.visibility</p:attrName>
                                        </p:attrNameLst>
                                      </p:cBhvr>
                                      <p:to>
                                        <p:strVal val="visible"/>
                                      </p:to>
                                    </p:set>
                                  </p:childTnLst>
                                </p:cTn>
                              </p:par>
                            </p:childTnLst>
                          </p:cTn>
                        </p:par>
                        <p:par>
                          <p:cTn id="223" fill="hold">
                            <p:stCondLst>
                              <p:cond delay="7200"/>
                            </p:stCondLst>
                            <p:childTnLst>
                              <p:par>
                                <p:cTn id="224" presetID="1" presetClass="entr" presetSubtype="0" fill="hold" grpId="0" nodeType="afterEffect">
                                  <p:stCondLst>
                                    <p:cond delay="100"/>
                                  </p:stCondLst>
                                  <p:childTnLst>
                                    <p:set>
                                      <p:cBhvr>
                                        <p:cTn id="225" dur="1" fill="hold">
                                          <p:stCondLst>
                                            <p:cond delay="0"/>
                                          </p:stCondLst>
                                        </p:cTn>
                                        <p:tgtEl>
                                          <p:spTgt spid="105"/>
                                        </p:tgtEl>
                                        <p:attrNameLst>
                                          <p:attrName>style.visibility</p:attrName>
                                        </p:attrNameLst>
                                      </p:cBhvr>
                                      <p:to>
                                        <p:strVal val="visible"/>
                                      </p:to>
                                    </p:set>
                                  </p:childTnLst>
                                </p:cTn>
                              </p:par>
                            </p:childTnLst>
                          </p:cTn>
                        </p:par>
                        <p:par>
                          <p:cTn id="226" fill="hold">
                            <p:stCondLst>
                              <p:cond delay="7300"/>
                            </p:stCondLst>
                            <p:childTnLst>
                              <p:par>
                                <p:cTn id="227" presetID="1" presetClass="entr" presetSubtype="0" fill="hold" grpId="0" nodeType="afterEffect">
                                  <p:stCondLst>
                                    <p:cond delay="100"/>
                                  </p:stCondLst>
                                  <p:childTnLst>
                                    <p:set>
                                      <p:cBhvr>
                                        <p:cTn id="228" dur="1" fill="hold">
                                          <p:stCondLst>
                                            <p:cond delay="0"/>
                                          </p:stCondLst>
                                        </p:cTn>
                                        <p:tgtEl>
                                          <p:spTgt spid="106"/>
                                        </p:tgtEl>
                                        <p:attrNameLst>
                                          <p:attrName>style.visibility</p:attrName>
                                        </p:attrNameLst>
                                      </p:cBhvr>
                                      <p:to>
                                        <p:strVal val="visible"/>
                                      </p:to>
                                    </p:set>
                                  </p:childTnLst>
                                </p:cTn>
                              </p:par>
                            </p:childTnLst>
                          </p:cTn>
                        </p:par>
                        <p:par>
                          <p:cTn id="229" fill="hold">
                            <p:stCondLst>
                              <p:cond delay="7400"/>
                            </p:stCondLst>
                            <p:childTnLst>
                              <p:par>
                                <p:cTn id="230" presetID="1" presetClass="entr" presetSubtype="0" fill="hold" grpId="0" nodeType="afterEffect">
                                  <p:stCondLst>
                                    <p:cond delay="100"/>
                                  </p:stCondLst>
                                  <p:childTnLst>
                                    <p:set>
                                      <p:cBhvr>
                                        <p:cTn id="231" dur="1" fill="hold">
                                          <p:stCondLst>
                                            <p:cond delay="0"/>
                                          </p:stCondLst>
                                        </p:cTn>
                                        <p:tgtEl>
                                          <p:spTgt spid="107"/>
                                        </p:tgtEl>
                                        <p:attrNameLst>
                                          <p:attrName>style.visibility</p:attrName>
                                        </p:attrNameLst>
                                      </p:cBhvr>
                                      <p:to>
                                        <p:strVal val="visible"/>
                                      </p:to>
                                    </p:set>
                                  </p:childTnLst>
                                </p:cTn>
                              </p:par>
                            </p:childTnLst>
                          </p:cTn>
                        </p:par>
                        <p:par>
                          <p:cTn id="232" fill="hold">
                            <p:stCondLst>
                              <p:cond delay="7500"/>
                            </p:stCondLst>
                            <p:childTnLst>
                              <p:par>
                                <p:cTn id="233" presetID="1" presetClass="entr" presetSubtype="0" fill="hold" grpId="0" nodeType="afterEffect">
                                  <p:stCondLst>
                                    <p:cond delay="100"/>
                                  </p:stCondLst>
                                  <p:childTnLst>
                                    <p:set>
                                      <p:cBhvr>
                                        <p:cTn id="234" dur="1" fill="hold">
                                          <p:stCondLst>
                                            <p:cond delay="0"/>
                                          </p:stCondLst>
                                        </p:cTn>
                                        <p:tgtEl>
                                          <p:spTgt spid="108"/>
                                        </p:tgtEl>
                                        <p:attrNameLst>
                                          <p:attrName>style.visibility</p:attrName>
                                        </p:attrNameLst>
                                      </p:cBhvr>
                                      <p:to>
                                        <p:strVal val="visible"/>
                                      </p:to>
                                    </p:set>
                                  </p:childTnLst>
                                </p:cTn>
                              </p:par>
                            </p:childTnLst>
                          </p:cTn>
                        </p:par>
                        <p:par>
                          <p:cTn id="235" fill="hold">
                            <p:stCondLst>
                              <p:cond delay="7600"/>
                            </p:stCondLst>
                            <p:childTnLst>
                              <p:par>
                                <p:cTn id="236" presetID="1" presetClass="entr" presetSubtype="0" fill="hold" grpId="0" nodeType="afterEffect">
                                  <p:stCondLst>
                                    <p:cond delay="100"/>
                                  </p:stCondLst>
                                  <p:childTnLst>
                                    <p:set>
                                      <p:cBhvr>
                                        <p:cTn id="237" dur="1" fill="hold">
                                          <p:stCondLst>
                                            <p:cond delay="0"/>
                                          </p:stCondLst>
                                        </p:cTn>
                                        <p:tgtEl>
                                          <p:spTgt spid="109"/>
                                        </p:tgtEl>
                                        <p:attrNameLst>
                                          <p:attrName>style.visibility</p:attrName>
                                        </p:attrNameLst>
                                      </p:cBhvr>
                                      <p:to>
                                        <p:strVal val="visible"/>
                                      </p:to>
                                    </p:set>
                                  </p:childTnLst>
                                </p:cTn>
                              </p:par>
                            </p:childTnLst>
                          </p:cTn>
                        </p:par>
                        <p:par>
                          <p:cTn id="238" fill="hold">
                            <p:stCondLst>
                              <p:cond delay="7700"/>
                            </p:stCondLst>
                            <p:childTnLst>
                              <p:par>
                                <p:cTn id="239" presetID="1" presetClass="entr" presetSubtype="0" fill="hold" grpId="0" nodeType="afterEffect">
                                  <p:stCondLst>
                                    <p:cond delay="100"/>
                                  </p:stCondLst>
                                  <p:childTnLst>
                                    <p:set>
                                      <p:cBhvr>
                                        <p:cTn id="240" dur="1" fill="hold">
                                          <p:stCondLst>
                                            <p:cond delay="0"/>
                                          </p:stCondLst>
                                        </p:cTn>
                                        <p:tgtEl>
                                          <p:spTgt spid="110"/>
                                        </p:tgtEl>
                                        <p:attrNameLst>
                                          <p:attrName>style.visibility</p:attrName>
                                        </p:attrNameLst>
                                      </p:cBhvr>
                                      <p:to>
                                        <p:strVal val="visible"/>
                                      </p:to>
                                    </p:set>
                                  </p:childTnLst>
                                </p:cTn>
                              </p:par>
                            </p:childTnLst>
                          </p:cTn>
                        </p:par>
                        <p:par>
                          <p:cTn id="241" fill="hold">
                            <p:stCondLst>
                              <p:cond delay="7800"/>
                            </p:stCondLst>
                            <p:childTnLst>
                              <p:par>
                                <p:cTn id="242" presetID="1" presetClass="entr" presetSubtype="0" fill="hold" grpId="0" nodeType="afterEffect">
                                  <p:stCondLst>
                                    <p:cond delay="100"/>
                                  </p:stCondLst>
                                  <p:childTnLst>
                                    <p:set>
                                      <p:cBhvr>
                                        <p:cTn id="243" dur="1" fill="hold">
                                          <p:stCondLst>
                                            <p:cond delay="0"/>
                                          </p:stCondLst>
                                        </p:cTn>
                                        <p:tgtEl>
                                          <p:spTgt spid="111"/>
                                        </p:tgtEl>
                                        <p:attrNameLst>
                                          <p:attrName>style.visibility</p:attrName>
                                        </p:attrNameLst>
                                      </p:cBhvr>
                                      <p:to>
                                        <p:strVal val="visible"/>
                                      </p:to>
                                    </p:set>
                                  </p:childTnLst>
                                </p:cTn>
                              </p:par>
                            </p:childTnLst>
                          </p:cTn>
                        </p:par>
                        <p:par>
                          <p:cTn id="244" fill="hold">
                            <p:stCondLst>
                              <p:cond delay="7900"/>
                            </p:stCondLst>
                            <p:childTnLst>
                              <p:par>
                                <p:cTn id="245" presetID="1" presetClass="entr" presetSubtype="0" fill="hold" grpId="0" nodeType="afterEffect">
                                  <p:stCondLst>
                                    <p:cond delay="1000"/>
                                  </p:stCondLst>
                                  <p:childTnLst>
                                    <p:set>
                                      <p:cBhvr>
                                        <p:cTn id="246" dur="1" fill="hold">
                                          <p:stCondLst>
                                            <p:cond delay="0"/>
                                          </p:stCondLst>
                                        </p:cTn>
                                        <p:tgtEl>
                                          <p:spTgt spid="115"/>
                                        </p:tgtEl>
                                        <p:attrNameLst>
                                          <p:attrName>style.visibility</p:attrName>
                                        </p:attrNameLst>
                                      </p:cBhvr>
                                      <p:to>
                                        <p:strVal val="visible"/>
                                      </p:to>
                                    </p:set>
                                  </p:childTnLst>
                                </p:cTn>
                              </p:par>
                            </p:childTnLst>
                          </p:cTn>
                        </p:par>
                        <p:par>
                          <p:cTn id="247" fill="hold">
                            <p:stCondLst>
                              <p:cond delay="8900"/>
                            </p:stCondLst>
                            <p:childTnLst>
                              <p:par>
                                <p:cTn id="248" presetID="1" presetClass="entr" presetSubtype="0" fill="hold" grpId="0" nodeType="afterEffect">
                                  <p:stCondLst>
                                    <p:cond delay="100"/>
                                  </p:stCondLst>
                                  <p:childTnLst>
                                    <p:set>
                                      <p:cBhvr>
                                        <p:cTn id="249" dur="1" fill="hold">
                                          <p:stCondLst>
                                            <p:cond delay="0"/>
                                          </p:stCondLst>
                                        </p:cTn>
                                        <p:tgtEl>
                                          <p:spTgt spid="129"/>
                                        </p:tgtEl>
                                        <p:attrNameLst>
                                          <p:attrName>style.visibility</p:attrName>
                                        </p:attrNameLst>
                                      </p:cBhvr>
                                      <p:to>
                                        <p:strVal val="visible"/>
                                      </p:to>
                                    </p:set>
                                  </p:childTnLst>
                                </p:cTn>
                              </p:par>
                            </p:childTnLst>
                          </p:cTn>
                        </p:par>
                        <p:par>
                          <p:cTn id="250" fill="hold">
                            <p:stCondLst>
                              <p:cond delay="9000"/>
                            </p:stCondLst>
                            <p:childTnLst>
                              <p:par>
                                <p:cTn id="251" presetID="1" presetClass="entr" presetSubtype="0" fill="hold" grpId="0" nodeType="afterEffect">
                                  <p:stCondLst>
                                    <p:cond delay="0"/>
                                  </p:stCondLst>
                                  <p:childTnLst>
                                    <p:set>
                                      <p:cBhvr>
                                        <p:cTn id="252" dur="1" fill="hold">
                                          <p:stCondLst>
                                            <p:cond delay="0"/>
                                          </p:stCondLst>
                                        </p:cTn>
                                        <p:tgtEl>
                                          <p:spTgt spid="130"/>
                                        </p:tgtEl>
                                        <p:attrNameLst>
                                          <p:attrName>style.visibility</p:attrName>
                                        </p:attrNameLst>
                                      </p:cBhvr>
                                      <p:to>
                                        <p:strVal val="visible"/>
                                      </p:to>
                                    </p:set>
                                  </p:childTnLst>
                                </p:cTn>
                              </p:par>
                            </p:childTnLst>
                          </p:cTn>
                        </p:par>
                        <p:par>
                          <p:cTn id="253" fill="hold">
                            <p:stCondLst>
                              <p:cond delay="9000"/>
                            </p:stCondLst>
                            <p:childTnLst>
                              <p:par>
                                <p:cTn id="254" presetID="1" presetClass="entr" presetSubtype="0" fill="hold" grpId="0" nodeType="afterEffect">
                                  <p:stCondLst>
                                    <p:cond delay="100"/>
                                  </p:stCondLst>
                                  <p:childTnLst>
                                    <p:set>
                                      <p:cBhvr>
                                        <p:cTn id="255" dur="1" fill="hold">
                                          <p:stCondLst>
                                            <p:cond delay="0"/>
                                          </p:stCondLst>
                                        </p:cTn>
                                        <p:tgtEl>
                                          <p:spTgt spid="131"/>
                                        </p:tgtEl>
                                        <p:attrNameLst>
                                          <p:attrName>style.visibility</p:attrName>
                                        </p:attrNameLst>
                                      </p:cBhvr>
                                      <p:to>
                                        <p:strVal val="visible"/>
                                      </p:to>
                                    </p:set>
                                  </p:childTnLst>
                                </p:cTn>
                              </p:par>
                            </p:childTnLst>
                          </p:cTn>
                        </p:par>
                        <p:par>
                          <p:cTn id="256" fill="hold">
                            <p:stCondLst>
                              <p:cond delay="9100"/>
                            </p:stCondLst>
                            <p:childTnLst>
                              <p:par>
                                <p:cTn id="257" presetID="1" presetClass="entr" presetSubtype="0" fill="hold" grpId="0" nodeType="afterEffect">
                                  <p:stCondLst>
                                    <p:cond delay="100"/>
                                  </p:stCondLst>
                                  <p:childTnLst>
                                    <p:set>
                                      <p:cBhvr>
                                        <p:cTn id="258" dur="1" fill="hold">
                                          <p:stCondLst>
                                            <p:cond delay="0"/>
                                          </p:stCondLst>
                                        </p:cTn>
                                        <p:tgtEl>
                                          <p:spTgt spid="114"/>
                                        </p:tgtEl>
                                        <p:attrNameLst>
                                          <p:attrName>style.visibility</p:attrName>
                                        </p:attrNameLst>
                                      </p:cBhvr>
                                      <p:to>
                                        <p:strVal val="visible"/>
                                      </p:to>
                                    </p:set>
                                  </p:childTnLst>
                                </p:cTn>
                              </p:par>
                            </p:childTnLst>
                          </p:cTn>
                        </p:par>
                        <p:par>
                          <p:cTn id="259" fill="hold">
                            <p:stCondLst>
                              <p:cond delay="9200"/>
                            </p:stCondLst>
                            <p:childTnLst>
                              <p:par>
                                <p:cTn id="260" presetID="1" presetClass="entr" presetSubtype="0" fill="hold" grpId="0" nodeType="afterEffect">
                                  <p:stCondLst>
                                    <p:cond delay="100"/>
                                  </p:stCondLst>
                                  <p:childTnLst>
                                    <p:set>
                                      <p:cBhvr>
                                        <p:cTn id="261" dur="1" fill="hold">
                                          <p:stCondLst>
                                            <p:cond delay="0"/>
                                          </p:stCondLst>
                                        </p:cTn>
                                        <p:tgtEl>
                                          <p:spTgt spid="137"/>
                                        </p:tgtEl>
                                        <p:attrNameLst>
                                          <p:attrName>style.visibility</p:attrName>
                                        </p:attrNameLst>
                                      </p:cBhvr>
                                      <p:to>
                                        <p:strVal val="visible"/>
                                      </p:to>
                                    </p:set>
                                  </p:childTnLst>
                                </p:cTn>
                              </p:par>
                            </p:childTnLst>
                          </p:cTn>
                        </p:par>
                        <p:par>
                          <p:cTn id="262" fill="hold">
                            <p:stCondLst>
                              <p:cond delay="9300"/>
                            </p:stCondLst>
                            <p:childTnLst>
                              <p:par>
                                <p:cTn id="263" presetID="1" presetClass="entr" presetSubtype="0" fill="hold" grpId="0" nodeType="afterEffect">
                                  <p:stCondLst>
                                    <p:cond delay="100"/>
                                  </p:stCondLst>
                                  <p:childTnLst>
                                    <p:set>
                                      <p:cBhvr>
                                        <p:cTn id="264" dur="1" fill="hold">
                                          <p:stCondLst>
                                            <p:cond delay="0"/>
                                          </p:stCondLst>
                                        </p:cTn>
                                        <p:tgtEl>
                                          <p:spTgt spid="138"/>
                                        </p:tgtEl>
                                        <p:attrNameLst>
                                          <p:attrName>style.visibility</p:attrName>
                                        </p:attrNameLst>
                                      </p:cBhvr>
                                      <p:to>
                                        <p:strVal val="visible"/>
                                      </p:to>
                                    </p:set>
                                  </p:childTnLst>
                                </p:cTn>
                              </p:par>
                            </p:childTnLst>
                          </p:cTn>
                        </p:par>
                        <p:par>
                          <p:cTn id="265" fill="hold">
                            <p:stCondLst>
                              <p:cond delay="9400"/>
                            </p:stCondLst>
                            <p:childTnLst>
                              <p:par>
                                <p:cTn id="266" presetID="1" presetClass="entr" presetSubtype="0" fill="hold" grpId="0" nodeType="afterEffect">
                                  <p:stCondLst>
                                    <p:cond delay="100"/>
                                  </p:stCondLst>
                                  <p:childTnLst>
                                    <p:set>
                                      <p:cBhvr>
                                        <p:cTn id="267" dur="1" fill="hold">
                                          <p:stCondLst>
                                            <p:cond delay="0"/>
                                          </p:stCondLst>
                                        </p:cTn>
                                        <p:tgtEl>
                                          <p:spTgt spid="112"/>
                                        </p:tgtEl>
                                        <p:attrNameLst>
                                          <p:attrName>style.visibility</p:attrName>
                                        </p:attrNameLst>
                                      </p:cBhvr>
                                      <p:to>
                                        <p:strVal val="visible"/>
                                      </p:to>
                                    </p:set>
                                  </p:childTnLst>
                                </p:cTn>
                              </p:par>
                            </p:childTnLst>
                          </p:cTn>
                        </p:par>
                        <p:par>
                          <p:cTn id="268" fill="hold">
                            <p:stCondLst>
                              <p:cond delay="9500"/>
                            </p:stCondLst>
                            <p:childTnLst>
                              <p:par>
                                <p:cTn id="269" presetID="1" presetClass="entr" presetSubtype="0" fill="hold" grpId="0" nodeType="afterEffect">
                                  <p:stCondLst>
                                    <p:cond delay="100"/>
                                  </p:stCondLst>
                                  <p:childTnLst>
                                    <p:set>
                                      <p:cBhvr>
                                        <p:cTn id="270" dur="1" fill="hold">
                                          <p:stCondLst>
                                            <p:cond delay="0"/>
                                          </p:stCondLst>
                                        </p:cTn>
                                        <p:tgtEl>
                                          <p:spTgt spid="125"/>
                                        </p:tgtEl>
                                        <p:attrNameLst>
                                          <p:attrName>style.visibility</p:attrName>
                                        </p:attrNameLst>
                                      </p:cBhvr>
                                      <p:to>
                                        <p:strVal val="visible"/>
                                      </p:to>
                                    </p:set>
                                  </p:childTnLst>
                                </p:cTn>
                              </p:par>
                            </p:childTnLst>
                          </p:cTn>
                        </p:par>
                        <p:par>
                          <p:cTn id="271" fill="hold">
                            <p:stCondLst>
                              <p:cond delay="9600"/>
                            </p:stCondLst>
                            <p:childTnLst>
                              <p:par>
                                <p:cTn id="272" presetID="1" presetClass="entr" presetSubtype="0" fill="hold" grpId="0" nodeType="afterEffect">
                                  <p:stCondLst>
                                    <p:cond delay="100"/>
                                  </p:stCondLst>
                                  <p:childTnLst>
                                    <p:set>
                                      <p:cBhvr>
                                        <p:cTn id="273" dur="1" fill="hold">
                                          <p:stCondLst>
                                            <p:cond delay="0"/>
                                          </p:stCondLst>
                                        </p:cTn>
                                        <p:tgtEl>
                                          <p:spTgt spid="126"/>
                                        </p:tgtEl>
                                        <p:attrNameLst>
                                          <p:attrName>style.visibility</p:attrName>
                                        </p:attrNameLst>
                                      </p:cBhvr>
                                      <p:to>
                                        <p:strVal val="visible"/>
                                      </p:to>
                                    </p:set>
                                  </p:childTnLst>
                                </p:cTn>
                              </p:par>
                            </p:childTnLst>
                          </p:cTn>
                        </p:par>
                        <p:par>
                          <p:cTn id="274" fill="hold">
                            <p:stCondLst>
                              <p:cond delay="9700"/>
                            </p:stCondLst>
                            <p:childTnLst>
                              <p:par>
                                <p:cTn id="275" presetID="1" presetClass="entr" presetSubtype="0" fill="hold" grpId="0" nodeType="afterEffect">
                                  <p:stCondLst>
                                    <p:cond delay="100"/>
                                  </p:stCondLst>
                                  <p:childTnLst>
                                    <p:set>
                                      <p:cBhvr>
                                        <p:cTn id="276" dur="1" fill="hold">
                                          <p:stCondLst>
                                            <p:cond delay="0"/>
                                          </p:stCondLst>
                                        </p:cTn>
                                        <p:tgtEl>
                                          <p:spTgt spid="16"/>
                                        </p:tgtEl>
                                        <p:attrNameLst>
                                          <p:attrName>style.visibility</p:attrName>
                                        </p:attrNameLst>
                                      </p:cBhvr>
                                      <p:to>
                                        <p:strVal val="visible"/>
                                      </p:to>
                                    </p:set>
                                  </p:childTnLst>
                                </p:cTn>
                              </p:par>
                            </p:childTnLst>
                          </p:cTn>
                        </p:par>
                        <p:par>
                          <p:cTn id="277" fill="hold">
                            <p:stCondLst>
                              <p:cond delay="9800"/>
                            </p:stCondLst>
                            <p:childTnLst>
                              <p:par>
                                <p:cTn id="278" presetID="1" presetClass="entr" presetSubtype="0" fill="hold" grpId="0" nodeType="afterEffect">
                                  <p:stCondLst>
                                    <p:cond delay="100"/>
                                  </p:stCondLst>
                                  <p:childTnLst>
                                    <p:set>
                                      <p:cBhvr>
                                        <p:cTn id="279" dur="1" fill="hold">
                                          <p:stCondLst>
                                            <p:cond delay="0"/>
                                          </p:stCondLst>
                                        </p:cTn>
                                        <p:tgtEl>
                                          <p:spTgt spid="133"/>
                                        </p:tgtEl>
                                        <p:attrNameLst>
                                          <p:attrName>style.visibility</p:attrName>
                                        </p:attrNameLst>
                                      </p:cBhvr>
                                      <p:to>
                                        <p:strVal val="visible"/>
                                      </p:to>
                                    </p:set>
                                  </p:childTnLst>
                                </p:cTn>
                              </p:par>
                            </p:childTnLst>
                          </p:cTn>
                        </p:par>
                        <p:par>
                          <p:cTn id="280" fill="hold">
                            <p:stCondLst>
                              <p:cond delay="9900"/>
                            </p:stCondLst>
                            <p:childTnLst>
                              <p:par>
                                <p:cTn id="281" presetID="1" presetClass="entr" presetSubtype="0" fill="hold" grpId="0" nodeType="afterEffect">
                                  <p:stCondLst>
                                    <p:cond delay="100"/>
                                  </p:stCondLst>
                                  <p:childTnLst>
                                    <p:set>
                                      <p:cBhvr>
                                        <p:cTn id="282" dur="1" fill="hold">
                                          <p:stCondLst>
                                            <p:cond delay="0"/>
                                          </p:stCondLst>
                                        </p:cTn>
                                        <p:tgtEl>
                                          <p:spTgt spid="134"/>
                                        </p:tgtEl>
                                        <p:attrNameLst>
                                          <p:attrName>style.visibility</p:attrName>
                                        </p:attrNameLst>
                                      </p:cBhvr>
                                      <p:to>
                                        <p:strVal val="visible"/>
                                      </p:to>
                                    </p:set>
                                  </p:childTnLst>
                                </p:cTn>
                              </p:par>
                            </p:childTnLst>
                          </p:cTn>
                        </p:par>
                        <p:par>
                          <p:cTn id="283" fill="hold">
                            <p:stCondLst>
                              <p:cond delay="10000"/>
                            </p:stCondLst>
                            <p:childTnLst>
                              <p:par>
                                <p:cTn id="284" presetID="1" presetClass="entr" presetSubtype="0" fill="hold" grpId="0" nodeType="afterEffect">
                                  <p:stCondLst>
                                    <p:cond delay="100"/>
                                  </p:stCondLst>
                                  <p:childTnLst>
                                    <p:set>
                                      <p:cBhvr>
                                        <p:cTn id="285" dur="1" fill="hold">
                                          <p:stCondLst>
                                            <p:cond delay="0"/>
                                          </p:stCondLst>
                                        </p:cTn>
                                        <p:tgtEl>
                                          <p:spTgt spid="113"/>
                                        </p:tgtEl>
                                        <p:attrNameLst>
                                          <p:attrName>style.visibility</p:attrName>
                                        </p:attrNameLst>
                                      </p:cBhvr>
                                      <p:to>
                                        <p:strVal val="visible"/>
                                      </p:to>
                                    </p:set>
                                  </p:childTnLst>
                                </p:cTn>
                              </p:par>
                            </p:childTnLst>
                          </p:cTn>
                        </p:par>
                        <p:par>
                          <p:cTn id="286" fill="hold">
                            <p:stCondLst>
                              <p:cond delay="10100"/>
                            </p:stCondLst>
                            <p:childTnLst>
                              <p:par>
                                <p:cTn id="287" presetID="1" presetClass="entr" presetSubtype="0" fill="hold" grpId="0" nodeType="afterEffect">
                                  <p:stCondLst>
                                    <p:cond delay="100"/>
                                  </p:stCondLst>
                                  <p:childTnLst>
                                    <p:set>
                                      <p:cBhvr>
                                        <p:cTn id="288" dur="1" fill="hold">
                                          <p:stCondLst>
                                            <p:cond delay="0"/>
                                          </p:stCondLst>
                                        </p:cTn>
                                        <p:tgtEl>
                                          <p:spTgt spid="121"/>
                                        </p:tgtEl>
                                        <p:attrNameLst>
                                          <p:attrName>style.visibility</p:attrName>
                                        </p:attrNameLst>
                                      </p:cBhvr>
                                      <p:to>
                                        <p:strVal val="visible"/>
                                      </p:to>
                                    </p:set>
                                  </p:childTnLst>
                                </p:cTn>
                              </p:par>
                            </p:childTnLst>
                          </p:cTn>
                        </p:par>
                        <p:par>
                          <p:cTn id="289" fill="hold">
                            <p:stCondLst>
                              <p:cond delay="10200"/>
                            </p:stCondLst>
                            <p:childTnLst>
                              <p:par>
                                <p:cTn id="290" presetID="1" presetClass="entr" presetSubtype="0" fill="hold" grpId="0" nodeType="afterEffect">
                                  <p:stCondLst>
                                    <p:cond delay="100"/>
                                  </p:stCondLst>
                                  <p:childTnLst>
                                    <p:set>
                                      <p:cBhvr>
                                        <p:cTn id="291" dur="1" fill="hold">
                                          <p:stCondLst>
                                            <p:cond delay="0"/>
                                          </p:stCondLst>
                                        </p:cTn>
                                        <p:tgtEl>
                                          <p:spTgt spid="122"/>
                                        </p:tgtEl>
                                        <p:attrNameLst>
                                          <p:attrName>style.visibility</p:attrName>
                                        </p:attrNameLst>
                                      </p:cBhvr>
                                      <p:to>
                                        <p:strVal val="visible"/>
                                      </p:to>
                                    </p:set>
                                  </p:childTnLst>
                                </p:cTn>
                              </p:par>
                            </p:childTnLst>
                          </p:cTn>
                        </p:par>
                        <p:par>
                          <p:cTn id="292" fill="hold">
                            <p:stCondLst>
                              <p:cond delay="10300"/>
                            </p:stCondLst>
                            <p:childTnLst>
                              <p:par>
                                <p:cTn id="293" presetID="1" presetClass="entr" presetSubtype="0" fill="hold" grpId="0" nodeType="afterEffect">
                                  <p:stCondLst>
                                    <p:cond delay="100"/>
                                  </p:stCondLst>
                                  <p:childTnLst>
                                    <p:set>
                                      <p:cBhvr>
                                        <p:cTn id="294" dur="1" fill="hold">
                                          <p:stCondLst>
                                            <p:cond delay="0"/>
                                          </p:stCondLst>
                                        </p:cTn>
                                        <p:tgtEl>
                                          <p:spTgt spid="123"/>
                                        </p:tgtEl>
                                        <p:attrNameLst>
                                          <p:attrName>style.visibility</p:attrName>
                                        </p:attrNameLst>
                                      </p:cBhvr>
                                      <p:to>
                                        <p:strVal val="visible"/>
                                      </p:to>
                                    </p:set>
                                  </p:childTnLst>
                                </p:cTn>
                              </p:par>
                            </p:childTnLst>
                          </p:cTn>
                        </p:par>
                        <p:par>
                          <p:cTn id="295" fill="hold">
                            <p:stCondLst>
                              <p:cond delay="10400"/>
                            </p:stCondLst>
                            <p:childTnLst>
                              <p:par>
                                <p:cTn id="296" presetID="1" presetClass="entr" presetSubtype="0" fill="hold" grpId="0" nodeType="afterEffect">
                                  <p:stCondLst>
                                    <p:cond delay="100"/>
                                  </p:stCondLst>
                                  <p:childTnLst>
                                    <p:set>
                                      <p:cBhvr>
                                        <p:cTn id="297" dur="1" fill="hold">
                                          <p:stCondLst>
                                            <p:cond delay="0"/>
                                          </p:stCondLst>
                                        </p:cTn>
                                        <p:tgtEl>
                                          <p:spTgt spid="124"/>
                                        </p:tgtEl>
                                        <p:attrNameLst>
                                          <p:attrName>style.visibility</p:attrName>
                                        </p:attrNameLst>
                                      </p:cBhvr>
                                      <p:to>
                                        <p:strVal val="visible"/>
                                      </p:to>
                                    </p:set>
                                  </p:childTnLst>
                                </p:cTn>
                              </p:par>
                            </p:childTnLst>
                          </p:cTn>
                        </p:par>
                        <p:par>
                          <p:cTn id="298" fill="hold">
                            <p:stCondLst>
                              <p:cond delay="10500"/>
                            </p:stCondLst>
                            <p:childTnLst>
                              <p:par>
                                <p:cTn id="299" presetID="1" presetClass="entr" presetSubtype="0" fill="hold" grpId="0" nodeType="afterEffect">
                                  <p:stCondLst>
                                    <p:cond delay="100"/>
                                  </p:stCondLst>
                                  <p:childTnLst>
                                    <p:set>
                                      <p:cBhvr>
                                        <p:cTn id="300" dur="1" fill="hold">
                                          <p:stCondLst>
                                            <p:cond delay="0"/>
                                          </p:stCondLst>
                                        </p:cTn>
                                        <p:tgtEl>
                                          <p:spTgt spid="120"/>
                                        </p:tgtEl>
                                        <p:attrNameLst>
                                          <p:attrName>style.visibility</p:attrName>
                                        </p:attrNameLst>
                                      </p:cBhvr>
                                      <p:to>
                                        <p:strVal val="visible"/>
                                      </p:to>
                                    </p:set>
                                  </p:childTnLst>
                                </p:cTn>
                              </p:par>
                            </p:childTnLst>
                          </p:cTn>
                        </p:par>
                        <p:par>
                          <p:cTn id="301" fill="hold">
                            <p:stCondLst>
                              <p:cond delay="10600"/>
                            </p:stCondLst>
                            <p:childTnLst>
                              <p:par>
                                <p:cTn id="302" presetID="1" presetClass="entr" presetSubtype="0" fill="hold" grpId="0" nodeType="afterEffect">
                                  <p:stCondLst>
                                    <p:cond delay="100"/>
                                  </p:stCondLst>
                                  <p:childTnLst>
                                    <p:set>
                                      <p:cBhvr>
                                        <p:cTn id="303" dur="1" fill="hold">
                                          <p:stCondLst>
                                            <p:cond delay="0"/>
                                          </p:stCondLst>
                                        </p:cTn>
                                        <p:tgtEl>
                                          <p:spTgt spid="118"/>
                                        </p:tgtEl>
                                        <p:attrNameLst>
                                          <p:attrName>style.visibility</p:attrName>
                                        </p:attrNameLst>
                                      </p:cBhvr>
                                      <p:to>
                                        <p:strVal val="visible"/>
                                      </p:to>
                                    </p:set>
                                  </p:childTnLst>
                                </p:cTn>
                              </p:par>
                            </p:childTnLst>
                          </p:cTn>
                        </p:par>
                        <p:par>
                          <p:cTn id="304" fill="hold">
                            <p:stCondLst>
                              <p:cond delay="10700"/>
                            </p:stCondLst>
                            <p:childTnLst>
                              <p:par>
                                <p:cTn id="305" presetID="1" presetClass="entr" presetSubtype="0" fill="hold" grpId="0" nodeType="afterEffect">
                                  <p:stCondLst>
                                    <p:cond delay="100"/>
                                  </p:stCondLst>
                                  <p:childTnLst>
                                    <p:set>
                                      <p:cBhvr>
                                        <p:cTn id="306" dur="1" fill="hold">
                                          <p:stCondLst>
                                            <p:cond delay="0"/>
                                          </p:stCondLst>
                                        </p:cTn>
                                        <p:tgtEl>
                                          <p:spTgt spid="136"/>
                                        </p:tgtEl>
                                        <p:attrNameLst>
                                          <p:attrName>style.visibility</p:attrName>
                                        </p:attrNameLst>
                                      </p:cBhvr>
                                      <p:to>
                                        <p:strVal val="visible"/>
                                      </p:to>
                                    </p:set>
                                  </p:childTnLst>
                                </p:cTn>
                              </p:par>
                            </p:childTnLst>
                          </p:cTn>
                        </p:par>
                        <p:par>
                          <p:cTn id="307" fill="hold">
                            <p:stCondLst>
                              <p:cond delay="10800"/>
                            </p:stCondLst>
                            <p:childTnLst>
                              <p:par>
                                <p:cTn id="308" presetID="1" presetClass="entr" presetSubtype="0" fill="hold" grpId="0" nodeType="afterEffect">
                                  <p:stCondLst>
                                    <p:cond delay="100"/>
                                  </p:stCondLst>
                                  <p:childTnLst>
                                    <p:set>
                                      <p:cBhvr>
                                        <p:cTn id="309" dur="1" fill="hold">
                                          <p:stCondLst>
                                            <p:cond delay="0"/>
                                          </p:stCondLst>
                                        </p:cTn>
                                        <p:tgtEl>
                                          <p:spTgt spid="135"/>
                                        </p:tgtEl>
                                        <p:attrNameLst>
                                          <p:attrName>style.visibility</p:attrName>
                                        </p:attrNameLst>
                                      </p:cBhvr>
                                      <p:to>
                                        <p:strVal val="visible"/>
                                      </p:to>
                                    </p:set>
                                  </p:childTnLst>
                                </p:cTn>
                              </p:par>
                            </p:childTnLst>
                          </p:cTn>
                        </p:par>
                        <p:par>
                          <p:cTn id="310" fill="hold">
                            <p:stCondLst>
                              <p:cond delay="10900"/>
                            </p:stCondLst>
                            <p:childTnLst>
                              <p:par>
                                <p:cTn id="311" presetID="1" presetClass="entr" presetSubtype="0" fill="hold" grpId="0" nodeType="afterEffect">
                                  <p:stCondLst>
                                    <p:cond delay="100"/>
                                  </p:stCondLst>
                                  <p:childTnLst>
                                    <p:set>
                                      <p:cBhvr>
                                        <p:cTn id="312" dur="1" fill="hold">
                                          <p:stCondLst>
                                            <p:cond delay="0"/>
                                          </p:stCondLst>
                                        </p:cTn>
                                        <p:tgtEl>
                                          <p:spTgt spid="116"/>
                                        </p:tgtEl>
                                        <p:attrNameLst>
                                          <p:attrName>style.visibility</p:attrName>
                                        </p:attrNameLst>
                                      </p:cBhvr>
                                      <p:to>
                                        <p:strVal val="visible"/>
                                      </p:to>
                                    </p:set>
                                  </p:childTnLst>
                                </p:cTn>
                              </p:par>
                            </p:childTnLst>
                          </p:cTn>
                        </p:par>
                        <p:par>
                          <p:cTn id="313" fill="hold">
                            <p:stCondLst>
                              <p:cond delay="11000"/>
                            </p:stCondLst>
                            <p:childTnLst>
                              <p:par>
                                <p:cTn id="314" presetID="1" presetClass="entr" presetSubtype="0" fill="hold" grpId="0" nodeType="afterEffect">
                                  <p:stCondLst>
                                    <p:cond delay="100"/>
                                  </p:stCondLst>
                                  <p:childTnLst>
                                    <p:set>
                                      <p:cBhvr>
                                        <p:cTn id="315" dur="1" fill="hold">
                                          <p:stCondLst>
                                            <p:cond delay="0"/>
                                          </p:stCondLst>
                                        </p:cTn>
                                        <p:tgtEl>
                                          <p:spTgt spid="128"/>
                                        </p:tgtEl>
                                        <p:attrNameLst>
                                          <p:attrName>style.visibility</p:attrName>
                                        </p:attrNameLst>
                                      </p:cBhvr>
                                      <p:to>
                                        <p:strVal val="visible"/>
                                      </p:to>
                                    </p:set>
                                  </p:childTnLst>
                                </p:cTn>
                              </p:par>
                            </p:childTnLst>
                          </p:cTn>
                        </p:par>
                        <p:par>
                          <p:cTn id="316" fill="hold">
                            <p:stCondLst>
                              <p:cond delay="11100"/>
                            </p:stCondLst>
                            <p:childTnLst>
                              <p:par>
                                <p:cTn id="317" presetID="1" presetClass="entr" presetSubtype="0" fill="hold" grpId="0" nodeType="afterEffect">
                                  <p:stCondLst>
                                    <p:cond delay="100"/>
                                  </p:stCondLst>
                                  <p:childTnLst>
                                    <p:set>
                                      <p:cBhvr>
                                        <p:cTn id="318" dur="1" fill="hold">
                                          <p:stCondLst>
                                            <p:cond delay="0"/>
                                          </p:stCondLst>
                                        </p:cTn>
                                        <p:tgtEl>
                                          <p:spTgt spid="127"/>
                                        </p:tgtEl>
                                        <p:attrNameLst>
                                          <p:attrName>style.visibility</p:attrName>
                                        </p:attrNameLst>
                                      </p:cBhvr>
                                      <p:to>
                                        <p:strVal val="visible"/>
                                      </p:to>
                                    </p:set>
                                  </p:childTnLst>
                                </p:cTn>
                              </p:par>
                            </p:childTnLst>
                          </p:cTn>
                        </p:par>
                        <p:par>
                          <p:cTn id="319" fill="hold">
                            <p:stCondLst>
                              <p:cond delay="11200"/>
                            </p:stCondLst>
                            <p:childTnLst>
                              <p:par>
                                <p:cTn id="320" presetID="1" presetClass="entr" presetSubtype="0" fill="hold" grpId="0" nodeType="afterEffect">
                                  <p:stCondLst>
                                    <p:cond delay="100"/>
                                  </p:stCondLst>
                                  <p:childTnLst>
                                    <p:set>
                                      <p:cBhvr>
                                        <p:cTn id="321" dur="1" fill="hold">
                                          <p:stCondLst>
                                            <p:cond delay="0"/>
                                          </p:stCondLst>
                                        </p:cTn>
                                        <p:tgtEl>
                                          <p:spTgt spid="117"/>
                                        </p:tgtEl>
                                        <p:attrNameLst>
                                          <p:attrName>style.visibility</p:attrName>
                                        </p:attrNameLst>
                                      </p:cBhvr>
                                      <p:to>
                                        <p:strVal val="visible"/>
                                      </p:to>
                                    </p:set>
                                  </p:childTnLst>
                                </p:cTn>
                              </p:par>
                            </p:childTnLst>
                          </p:cTn>
                        </p:par>
                        <p:par>
                          <p:cTn id="322" fill="hold">
                            <p:stCondLst>
                              <p:cond delay="11300"/>
                            </p:stCondLst>
                            <p:childTnLst>
                              <p:par>
                                <p:cTn id="323" presetID="1" presetClass="entr" presetSubtype="0" fill="hold" grpId="0" nodeType="afterEffect">
                                  <p:stCondLst>
                                    <p:cond delay="100"/>
                                  </p:stCondLst>
                                  <p:childTnLst>
                                    <p:set>
                                      <p:cBhvr>
                                        <p:cTn id="324" dur="1" fill="hold">
                                          <p:stCondLst>
                                            <p:cond delay="0"/>
                                          </p:stCondLst>
                                        </p:cTn>
                                        <p:tgtEl>
                                          <p:spTgt spid="140"/>
                                        </p:tgtEl>
                                        <p:attrNameLst>
                                          <p:attrName>style.visibility</p:attrName>
                                        </p:attrNameLst>
                                      </p:cBhvr>
                                      <p:to>
                                        <p:strVal val="visible"/>
                                      </p:to>
                                    </p:set>
                                  </p:childTnLst>
                                </p:cTn>
                              </p:par>
                            </p:childTnLst>
                          </p:cTn>
                        </p:par>
                        <p:par>
                          <p:cTn id="325" fill="hold">
                            <p:stCondLst>
                              <p:cond delay="11400"/>
                            </p:stCondLst>
                            <p:childTnLst>
                              <p:par>
                                <p:cTn id="326" presetID="1" presetClass="entr" presetSubtype="0" fill="hold" grpId="0" nodeType="afterEffect">
                                  <p:stCondLst>
                                    <p:cond delay="100"/>
                                  </p:stCondLst>
                                  <p:childTnLst>
                                    <p:set>
                                      <p:cBhvr>
                                        <p:cTn id="327" dur="1" fill="hold">
                                          <p:stCondLst>
                                            <p:cond delay="0"/>
                                          </p:stCondLst>
                                        </p:cTn>
                                        <p:tgtEl>
                                          <p:spTgt spid="139"/>
                                        </p:tgtEl>
                                        <p:attrNameLst>
                                          <p:attrName>style.visibility</p:attrName>
                                        </p:attrNameLst>
                                      </p:cBhvr>
                                      <p:to>
                                        <p:strVal val="visible"/>
                                      </p:to>
                                    </p:set>
                                  </p:childTnLst>
                                </p:cTn>
                              </p:par>
                            </p:childTnLst>
                          </p:cTn>
                        </p:par>
                        <p:par>
                          <p:cTn id="328" fill="hold">
                            <p:stCondLst>
                              <p:cond delay="11500"/>
                            </p:stCondLst>
                            <p:childTnLst>
                              <p:par>
                                <p:cTn id="329" presetID="1" presetClass="entr" presetSubtype="0" fill="hold" grpId="0" nodeType="afterEffect">
                                  <p:stCondLst>
                                    <p:cond delay="100"/>
                                  </p:stCondLst>
                                  <p:childTnLst>
                                    <p:set>
                                      <p:cBhvr>
                                        <p:cTn id="330" dur="1" fill="hold">
                                          <p:stCondLst>
                                            <p:cond delay="0"/>
                                          </p:stCondLst>
                                        </p:cTn>
                                        <p:tgtEl>
                                          <p:spTgt spid="119"/>
                                        </p:tgtEl>
                                        <p:attrNameLst>
                                          <p:attrName>style.visibility</p:attrName>
                                        </p:attrNameLst>
                                      </p:cBhvr>
                                      <p:to>
                                        <p:strVal val="visible"/>
                                      </p:to>
                                    </p:set>
                                  </p:childTnLst>
                                </p:cTn>
                              </p:par>
                            </p:childTnLst>
                          </p:cTn>
                        </p:par>
                        <p:par>
                          <p:cTn id="331" fill="hold">
                            <p:stCondLst>
                              <p:cond delay="11600"/>
                            </p:stCondLst>
                            <p:childTnLst>
                              <p:par>
                                <p:cTn id="332" presetID="1" presetClass="entr" presetSubtype="0" fill="hold" grpId="0" nodeType="afterEffect">
                                  <p:stCondLst>
                                    <p:cond delay="100"/>
                                  </p:stCondLst>
                                  <p:childTnLst>
                                    <p:set>
                                      <p:cBhvr>
                                        <p:cTn id="333"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2"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6"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n-GB"/>
              <a:t>Immediate mode architecture</a:t>
            </a:r>
          </a:p>
        </p:txBody>
      </p:sp>
      <p:sp>
        <p:nvSpPr>
          <p:cNvPr id="6" name="Text Placeholder 5">
            <a:extLst>
              <a:ext uri="{FF2B5EF4-FFF2-40B4-BE49-F238E27FC236}">
                <a16:creationId xmlns:a16="http://schemas.microsoft.com/office/drawing/2014/main" id="{B5ED3DA5-26DD-83E5-59F2-C62EAF6860FA}"/>
              </a:ext>
            </a:extLst>
          </p:cNvPr>
          <p:cNvSpPr>
            <a:spLocks noGrp="1"/>
          </p:cNvSpPr>
          <p:nvPr>
            <p:ph type="body" idx="2"/>
          </p:nvPr>
        </p:nvSpPr>
        <p:spPr/>
        <p:txBody>
          <a:bodyPr/>
          <a:lstStyle/>
          <a:p>
            <a:r>
              <a:rPr lang="en-US" b="1">
                <a:solidFill>
                  <a:schemeClr val="accent4"/>
                </a:solidFill>
              </a:rPr>
              <a:t>Pros</a:t>
            </a:r>
          </a:p>
        </p:txBody>
      </p:sp>
      <p:sp>
        <p:nvSpPr>
          <p:cNvPr id="4" name="Text Placeholder 3">
            <a:extLst>
              <a:ext uri="{FF2B5EF4-FFF2-40B4-BE49-F238E27FC236}">
                <a16:creationId xmlns:a16="http://schemas.microsoft.com/office/drawing/2014/main" id="{1AFC7E10-5894-5CBA-D7F0-96E20160E48E}"/>
              </a:ext>
            </a:extLst>
          </p:cNvPr>
          <p:cNvSpPr>
            <a:spLocks noGrp="1"/>
          </p:cNvSpPr>
          <p:nvPr>
            <p:ph type="body" idx="3"/>
          </p:nvPr>
        </p:nvSpPr>
        <p:spPr/>
        <p:txBody>
          <a:bodyPr/>
          <a:lstStyle/>
          <a:p>
            <a:pPr marL="265113" indent="-277813" fontAlgn="ctr">
              <a:spcBef>
                <a:spcPct val="25000"/>
              </a:spcBef>
            </a:pPr>
            <a:r>
              <a:rPr lang="en-US"/>
              <a:t>Simple hardware architecture</a:t>
            </a:r>
          </a:p>
          <a:p>
            <a:pPr marL="722313" lvl="1" indent="-277813" fontAlgn="ctr">
              <a:lnSpc>
                <a:spcPct val="90000"/>
              </a:lnSpc>
              <a:spcBef>
                <a:spcPct val="25000"/>
              </a:spcBef>
            </a:pPr>
            <a:r>
              <a:rPr lang="en-US"/>
              <a:t>Good scaling</a:t>
            </a:r>
          </a:p>
          <a:p>
            <a:pPr marL="722313" lvl="1" indent="-277813" fontAlgn="ctr">
              <a:lnSpc>
                <a:spcPct val="90000"/>
              </a:lnSpc>
              <a:spcBef>
                <a:spcPct val="25000"/>
              </a:spcBef>
            </a:pPr>
            <a:r>
              <a:rPr lang="en-US"/>
              <a:t>Easy to use</a:t>
            </a:r>
          </a:p>
          <a:p>
            <a:pPr marL="265113" indent="-277813" fontAlgn="ctr">
              <a:spcBef>
                <a:spcPct val="25000"/>
              </a:spcBef>
            </a:pPr>
            <a:endParaRPr lang="en-GB" sz="1000"/>
          </a:p>
          <a:p>
            <a:pPr marL="265113" indent="-277813" fontAlgn="ctr">
              <a:spcBef>
                <a:spcPct val="25000"/>
              </a:spcBef>
            </a:pPr>
            <a:r>
              <a:rPr lang="en-GB"/>
              <a:t>Geometry bandwidth stays on-chip</a:t>
            </a:r>
          </a:p>
          <a:p>
            <a:pPr marL="722313" lvl="1" indent="-277813" fontAlgn="ctr">
              <a:lnSpc>
                <a:spcPct val="90000"/>
              </a:lnSpc>
              <a:spcBef>
                <a:spcPct val="25000"/>
              </a:spcBef>
            </a:pPr>
            <a:r>
              <a:rPr lang="en-GB"/>
              <a:t>FIFO inside the GPU hardware</a:t>
            </a:r>
            <a:endParaRPr lang="en-US"/>
          </a:p>
          <a:p>
            <a:endParaRPr lang="en-US"/>
          </a:p>
        </p:txBody>
      </p:sp>
      <p:sp>
        <p:nvSpPr>
          <p:cNvPr id="5" name="Text Placeholder 4">
            <a:extLst>
              <a:ext uri="{FF2B5EF4-FFF2-40B4-BE49-F238E27FC236}">
                <a16:creationId xmlns:a16="http://schemas.microsoft.com/office/drawing/2014/main" id="{9306555B-ADA3-2CF8-8B4C-C8491BC00D47}"/>
              </a:ext>
            </a:extLst>
          </p:cNvPr>
          <p:cNvSpPr>
            <a:spLocks noGrp="1"/>
          </p:cNvSpPr>
          <p:nvPr>
            <p:ph type="body" idx="4"/>
          </p:nvPr>
        </p:nvSpPr>
        <p:spPr/>
        <p:txBody>
          <a:bodyPr/>
          <a:lstStyle/>
          <a:p>
            <a:r>
              <a:rPr lang="en-US" b="1">
                <a:solidFill>
                  <a:schemeClr val="accent5"/>
                </a:solidFill>
              </a:rPr>
              <a:t>Cons</a:t>
            </a:r>
          </a:p>
        </p:txBody>
      </p:sp>
      <p:sp>
        <p:nvSpPr>
          <p:cNvPr id="7" name="Text Placeholder 6">
            <a:extLst>
              <a:ext uri="{FF2B5EF4-FFF2-40B4-BE49-F238E27FC236}">
                <a16:creationId xmlns:a16="http://schemas.microsoft.com/office/drawing/2014/main" id="{E4CFB741-0199-9FA2-71BD-B04624D312AE}"/>
              </a:ext>
            </a:extLst>
          </p:cNvPr>
          <p:cNvSpPr>
            <a:spLocks noGrp="1"/>
          </p:cNvSpPr>
          <p:nvPr>
            <p:ph type="body" idx="5"/>
          </p:nvPr>
        </p:nvSpPr>
        <p:spPr/>
        <p:txBody>
          <a:bodyPr/>
          <a:lstStyle/>
          <a:p>
            <a:pPr marL="264795" indent="-277495" fontAlgn="ctr">
              <a:spcBef>
                <a:spcPct val="25000"/>
              </a:spcBef>
            </a:pPr>
            <a:r>
              <a:rPr lang="en-US">
                <a:ea typeface="ＭＳ Ｐゴシック"/>
              </a:rPr>
              <a:t>Fragment bandwidth goes off-chip</a:t>
            </a:r>
          </a:p>
          <a:p>
            <a:pPr marL="721995" lvl="1" indent="-277495" fontAlgn="ctr">
              <a:lnSpc>
                <a:spcPct val="90000"/>
              </a:lnSpc>
              <a:spcBef>
                <a:spcPct val="25000"/>
              </a:spcBef>
            </a:pPr>
            <a:r>
              <a:rPr lang="en-US">
                <a:ea typeface="ＭＳ Ｐゴシック"/>
              </a:rPr>
              <a:t>Whole framebuffer working set</a:t>
            </a:r>
            <a:endParaRPr lang="en-US">
              <a:ea typeface="ＭＳ Ｐゴシック"/>
              <a:cs typeface="Calibri"/>
            </a:endParaRPr>
          </a:p>
          <a:p>
            <a:pPr marL="721995" lvl="1" indent="-277495" fontAlgn="ctr">
              <a:lnSpc>
                <a:spcPct val="90000"/>
              </a:lnSpc>
              <a:spcBef>
                <a:spcPct val="25000"/>
              </a:spcBef>
            </a:pPr>
            <a:r>
              <a:rPr lang="en-US">
                <a:ea typeface="ＭＳ Ｐゴシック"/>
              </a:rPr>
              <a:t>ZS testing increases bandwidth</a:t>
            </a:r>
            <a:endParaRPr lang="en-US">
              <a:ea typeface="ＭＳ Ｐゴシック"/>
              <a:cs typeface="Calibri"/>
            </a:endParaRPr>
          </a:p>
          <a:p>
            <a:pPr marL="721995" lvl="1" indent="-277495" fontAlgn="ctr">
              <a:lnSpc>
                <a:spcPct val="90000"/>
              </a:lnSpc>
              <a:spcBef>
                <a:spcPct val="25000"/>
              </a:spcBef>
            </a:pPr>
            <a:r>
              <a:rPr lang="en-US">
                <a:ea typeface="ＭＳ Ｐゴシック"/>
              </a:rPr>
              <a:t>Blending increases bandwidth</a:t>
            </a:r>
            <a:endParaRPr lang="en-US">
              <a:ea typeface="ＭＳ Ｐゴシック"/>
              <a:cs typeface="Calibri"/>
            </a:endParaRPr>
          </a:p>
          <a:p>
            <a:pPr marL="264795" indent="-277495" fontAlgn="ctr">
              <a:spcBef>
                <a:spcPct val="25000"/>
              </a:spcBef>
            </a:pPr>
            <a:endParaRPr lang="en-US" sz="1000"/>
          </a:p>
          <a:p>
            <a:pPr marL="264795" indent="-277495" fontAlgn="ctr">
              <a:spcBef>
                <a:spcPct val="25000"/>
              </a:spcBef>
            </a:pPr>
            <a:r>
              <a:rPr lang="en-US">
                <a:ea typeface="ＭＳ Ｐゴシック"/>
              </a:rPr>
              <a:t>Anti-aliasing is expensive</a:t>
            </a:r>
          </a:p>
          <a:p>
            <a:pPr marL="588645" lvl="1" indent="-277495" fontAlgn="ctr">
              <a:lnSpc>
                <a:spcPct val="90000"/>
              </a:lnSpc>
              <a:spcBef>
                <a:spcPct val="25000"/>
              </a:spcBef>
            </a:pPr>
            <a:r>
              <a:rPr lang="en-GB">
                <a:ea typeface="ＭＳ Ｐゴシック"/>
              </a:rPr>
              <a:t>F</a:t>
            </a:r>
            <a:r>
              <a:rPr lang="en-US" err="1">
                <a:ea typeface="ＭＳ Ｐゴシック"/>
              </a:rPr>
              <a:t>ramebuffer</a:t>
            </a:r>
            <a:r>
              <a:rPr lang="en-US">
                <a:ea typeface="ＭＳ Ｐゴシック"/>
              </a:rPr>
              <a:t> storage increases</a:t>
            </a:r>
            <a:endParaRPr lang="en-US">
              <a:ea typeface="ＭＳ Ｐゴシック"/>
              <a:cs typeface="Calibri"/>
            </a:endParaRPr>
          </a:p>
          <a:p>
            <a:pPr marL="588645" lvl="1" indent="-277495" fontAlgn="ctr">
              <a:lnSpc>
                <a:spcPct val="90000"/>
              </a:lnSpc>
              <a:spcBef>
                <a:spcPct val="25000"/>
              </a:spcBef>
            </a:pPr>
            <a:r>
              <a:rPr lang="en-US">
                <a:ea typeface="ＭＳ Ｐゴシック"/>
              </a:rPr>
              <a:t>Framebuffer bandwidth increases</a:t>
            </a:r>
            <a:endParaRPr lang="en-US">
              <a:ea typeface="ＭＳ Ｐゴシック"/>
              <a:cs typeface="Calibri"/>
            </a:endParaRPr>
          </a:p>
          <a:p>
            <a:pPr marL="588645" lvl="1" indent="-277495" fontAlgn="ctr">
              <a:lnSpc>
                <a:spcPct val="90000"/>
              </a:lnSpc>
              <a:spcBef>
                <a:spcPct val="25000"/>
              </a:spcBef>
            </a:pPr>
            <a:r>
              <a:rPr lang="en-US">
                <a:ea typeface="ＭＳ Ｐゴシック"/>
              </a:rPr>
              <a:t>Resolve pass needed to resolve samples</a:t>
            </a:r>
            <a:endParaRPr lang="en-US">
              <a:ea typeface="ＭＳ Ｐゴシック"/>
              <a:cs typeface="Calibri"/>
            </a:endParaRPr>
          </a:p>
          <a:p>
            <a:pPr marL="264795" indent="-277495" fontAlgn="ctr">
              <a:spcBef>
                <a:spcPct val="25000"/>
              </a:spcBef>
            </a:pPr>
            <a:endParaRPr lang="en-GB" sz="1000"/>
          </a:p>
          <a:p>
            <a:pPr marL="264795" indent="-277495" fontAlgn="ctr">
              <a:spcBef>
                <a:spcPct val="25000"/>
              </a:spcBef>
            </a:pPr>
            <a:r>
              <a:rPr lang="en-GB">
                <a:ea typeface="ＭＳ Ｐゴシック"/>
              </a:rPr>
              <a:t>L</a:t>
            </a:r>
            <a:r>
              <a:rPr lang="en-US">
                <a:ea typeface="ＭＳ Ｐゴシック"/>
              </a:rPr>
              <a:t>ow screen-space locality</a:t>
            </a:r>
          </a:p>
          <a:p>
            <a:pPr marL="721995" lvl="1" indent="-277495" fontAlgn="ctr">
              <a:lnSpc>
                <a:spcPct val="90000"/>
              </a:lnSpc>
              <a:spcBef>
                <a:spcPct val="25000"/>
              </a:spcBef>
            </a:pPr>
            <a:r>
              <a:rPr lang="en-US">
                <a:ea typeface="ＭＳ Ｐゴシック"/>
              </a:rPr>
              <a:t>Bad cache access patterns to framebuffer</a:t>
            </a:r>
            <a:endParaRPr lang="en-US">
              <a:cs typeface="Calibri"/>
            </a:endParaRPr>
          </a:p>
          <a:p>
            <a:endParaRPr lang="en-US"/>
          </a:p>
        </p:txBody>
      </p:sp>
      <p:sp>
        <p:nvSpPr>
          <p:cNvPr id="9" name="Text Placeholder 8">
            <a:extLst>
              <a:ext uri="{FF2B5EF4-FFF2-40B4-BE49-F238E27FC236}">
                <a16:creationId xmlns:a16="http://schemas.microsoft.com/office/drawing/2014/main" id="{42B23F87-9FA2-CC7C-D615-74F7E188BE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7891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BADA95-BCEE-D4D4-46C6-E5259EF424EB}"/>
              </a:ext>
            </a:extLst>
          </p:cNvPr>
          <p:cNvSpPr>
            <a:spLocks noGrp="1"/>
          </p:cNvSpPr>
          <p:nvPr>
            <p:ph type="title"/>
          </p:nvPr>
        </p:nvSpPr>
        <p:spPr/>
        <p:txBody>
          <a:bodyPr/>
          <a:lstStyle/>
          <a:p>
            <a:r>
              <a:rPr lang="en-US"/>
              <a:t>Basic tile-based</a:t>
            </a:r>
            <a:br>
              <a:rPr lang="en-US"/>
            </a:br>
            <a:r>
              <a:rPr lang="en-US"/>
              <a:t>architecture</a:t>
            </a:r>
          </a:p>
        </p:txBody>
      </p:sp>
    </p:spTree>
    <p:extLst>
      <p:ext uri="{BB962C8B-B14F-4D97-AF65-F5344CB8AC3E}">
        <p14:creationId xmlns:p14="http://schemas.microsoft.com/office/powerpoint/2010/main" val="3321826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02E2-E474-F51D-23F4-73C61822F1DE}"/>
              </a:ext>
            </a:extLst>
          </p:cNvPr>
          <p:cNvSpPr>
            <a:spLocks noGrp="1"/>
          </p:cNvSpPr>
          <p:nvPr>
            <p:ph type="title"/>
          </p:nvPr>
        </p:nvSpPr>
        <p:spPr/>
        <p:txBody>
          <a:bodyPr/>
          <a:lstStyle/>
          <a:p>
            <a:r>
              <a:rPr lang="en-US"/>
              <a:t>Basic tile-based architecture</a:t>
            </a:r>
          </a:p>
        </p:txBody>
      </p:sp>
      <p:pic>
        <p:nvPicPr>
          <p:cNvPr id="19" name="Picture 18">
            <a:extLst>
              <a:ext uri="{FF2B5EF4-FFF2-40B4-BE49-F238E27FC236}">
                <a16:creationId xmlns:a16="http://schemas.microsoft.com/office/drawing/2014/main" id="{E8EC7D12-C2F7-A417-9C2F-2D4FBDB8823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GlowDiffused trans="42000" intensity="6"/>
                    </a14:imgEffect>
                    <a14:imgEffect>
                      <a14:colorTemperature colorTemp="8800"/>
                    </a14:imgEffect>
                  </a14:imgLayer>
                </a14:imgProps>
              </a:ext>
              <a:ext uri="{28A0092B-C50C-407E-A947-70E740481C1C}">
                <a14:useLocalDpi xmlns:a14="http://schemas.microsoft.com/office/drawing/2010/main"/>
              </a:ext>
            </a:extLst>
          </a:blip>
          <a:srcRect/>
          <a:stretch/>
        </p:blipFill>
        <p:spPr>
          <a:xfrm>
            <a:off x="1775952" y="1447879"/>
            <a:ext cx="8640096" cy="4321147"/>
          </a:xfrm>
          <a:prstGeom prst="rect">
            <a:avLst/>
          </a:prstGeom>
          <a:ln>
            <a:solidFill>
              <a:schemeClr val="accent4"/>
            </a:solidFill>
          </a:ln>
        </p:spPr>
      </p:pic>
      <p:cxnSp>
        <p:nvCxnSpPr>
          <p:cNvPr id="21" name="Straight Connector 20">
            <a:extLst>
              <a:ext uri="{FF2B5EF4-FFF2-40B4-BE49-F238E27FC236}">
                <a16:creationId xmlns:a16="http://schemas.microsoft.com/office/drawing/2014/main" id="{9C8570EB-44D4-3914-37F4-6EFAF8F67410}"/>
              </a:ext>
            </a:extLst>
          </p:cNvPr>
          <p:cNvCxnSpPr/>
          <p:nvPr/>
        </p:nvCxnSpPr>
        <p:spPr>
          <a:xfrm>
            <a:off x="2495960"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BF638F0A-9F88-F56E-BDCC-A41E94E7A89C}"/>
              </a:ext>
            </a:extLst>
          </p:cNvPr>
          <p:cNvCxnSpPr/>
          <p:nvPr/>
        </p:nvCxnSpPr>
        <p:spPr>
          <a:xfrm>
            <a:off x="3215968"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3A11BAEC-E1B2-697E-D765-3E40B3374511}"/>
              </a:ext>
            </a:extLst>
          </p:cNvPr>
          <p:cNvCxnSpPr/>
          <p:nvPr/>
        </p:nvCxnSpPr>
        <p:spPr>
          <a:xfrm>
            <a:off x="3935976"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9FD5B817-8168-DA8A-BBF3-5F0DA20E8B09}"/>
              </a:ext>
            </a:extLst>
          </p:cNvPr>
          <p:cNvCxnSpPr/>
          <p:nvPr/>
        </p:nvCxnSpPr>
        <p:spPr>
          <a:xfrm>
            <a:off x="4655984"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6C64CF2E-B5E0-C2D9-EA8E-90891F4893E6}"/>
              </a:ext>
            </a:extLst>
          </p:cNvPr>
          <p:cNvCxnSpPr/>
          <p:nvPr/>
        </p:nvCxnSpPr>
        <p:spPr>
          <a:xfrm>
            <a:off x="5375992"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DB727851-2635-C371-BBF4-183178873FCB}"/>
              </a:ext>
            </a:extLst>
          </p:cNvPr>
          <p:cNvCxnSpPr/>
          <p:nvPr/>
        </p:nvCxnSpPr>
        <p:spPr>
          <a:xfrm>
            <a:off x="6096000"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493247D3-964E-17D8-4EAB-A64D76D5A36F}"/>
              </a:ext>
            </a:extLst>
          </p:cNvPr>
          <p:cNvCxnSpPr/>
          <p:nvPr/>
        </p:nvCxnSpPr>
        <p:spPr>
          <a:xfrm>
            <a:off x="6816008"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8" name="Straight Connector 27">
            <a:extLst>
              <a:ext uri="{FF2B5EF4-FFF2-40B4-BE49-F238E27FC236}">
                <a16:creationId xmlns:a16="http://schemas.microsoft.com/office/drawing/2014/main" id="{A634D6AC-CA8E-79B1-F038-52CB3C592E55}"/>
              </a:ext>
            </a:extLst>
          </p:cNvPr>
          <p:cNvCxnSpPr/>
          <p:nvPr/>
        </p:nvCxnSpPr>
        <p:spPr>
          <a:xfrm>
            <a:off x="7536016"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6FCE3A62-817E-DABB-A667-FEC840A1CDAB}"/>
              </a:ext>
            </a:extLst>
          </p:cNvPr>
          <p:cNvCxnSpPr/>
          <p:nvPr/>
        </p:nvCxnSpPr>
        <p:spPr>
          <a:xfrm>
            <a:off x="7536016"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9329E4D5-8B63-2043-EDE6-FA792695B821}"/>
              </a:ext>
            </a:extLst>
          </p:cNvPr>
          <p:cNvCxnSpPr/>
          <p:nvPr/>
        </p:nvCxnSpPr>
        <p:spPr>
          <a:xfrm>
            <a:off x="8256024"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31" name="Straight Connector 30">
            <a:extLst>
              <a:ext uri="{FF2B5EF4-FFF2-40B4-BE49-F238E27FC236}">
                <a16:creationId xmlns:a16="http://schemas.microsoft.com/office/drawing/2014/main" id="{205D8832-B64F-B3A0-BEB5-CDB79DEBDBA4}"/>
              </a:ext>
            </a:extLst>
          </p:cNvPr>
          <p:cNvCxnSpPr/>
          <p:nvPr/>
        </p:nvCxnSpPr>
        <p:spPr>
          <a:xfrm>
            <a:off x="8976032"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63ECD288-474B-85A1-E77A-D71FD37998D8}"/>
              </a:ext>
            </a:extLst>
          </p:cNvPr>
          <p:cNvCxnSpPr/>
          <p:nvPr/>
        </p:nvCxnSpPr>
        <p:spPr>
          <a:xfrm>
            <a:off x="9696040" y="1358977"/>
            <a:ext cx="0" cy="450005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33" name="Straight Connector 32">
            <a:extLst>
              <a:ext uri="{FF2B5EF4-FFF2-40B4-BE49-F238E27FC236}">
                <a16:creationId xmlns:a16="http://schemas.microsoft.com/office/drawing/2014/main" id="{859A8501-A068-5668-B143-7A37C53A737E}"/>
              </a:ext>
            </a:extLst>
          </p:cNvPr>
          <p:cNvCxnSpPr>
            <a:cxnSpLocks/>
          </p:cNvCxnSpPr>
          <p:nvPr/>
        </p:nvCxnSpPr>
        <p:spPr>
          <a:xfrm>
            <a:off x="1685951" y="2168986"/>
            <a:ext cx="8820098" cy="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E5ED7035-E4D6-8F4D-D6D4-05171E73F3BC}"/>
              </a:ext>
            </a:extLst>
          </p:cNvPr>
          <p:cNvCxnSpPr>
            <a:cxnSpLocks/>
          </p:cNvCxnSpPr>
          <p:nvPr/>
        </p:nvCxnSpPr>
        <p:spPr>
          <a:xfrm>
            <a:off x="1685951" y="2888994"/>
            <a:ext cx="8820098" cy="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983FA71E-D4A1-D960-8DDC-3BB1EF26062C}"/>
              </a:ext>
            </a:extLst>
          </p:cNvPr>
          <p:cNvCxnSpPr>
            <a:cxnSpLocks/>
          </p:cNvCxnSpPr>
          <p:nvPr/>
        </p:nvCxnSpPr>
        <p:spPr>
          <a:xfrm>
            <a:off x="1685951" y="3609002"/>
            <a:ext cx="8820098" cy="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0859C3BD-82F0-32EE-7012-EB46A7579D42}"/>
              </a:ext>
            </a:extLst>
          </p:cNvPr>
          <p:cNvCxnSpPr>
            <a:cxnSpLocks/>
          </p:cNvCxnSpPr>
          <p:nvPr/>
        </p:nvCxnSpPr>
        <p:spPr>
          <a:xfrm>
            <a:off x="1685951" y="4329010"/>
            <a:ext cx="8820098" cy="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AC48B543-B06D-27F5-716E-B9710458A084}"/>
              </a:ext>
            </a:extLst>
          </p:cNvPr>
          <p:cNvCxnSpPr>
            <a:cxnSpLocks/>
          </p:cNvCxnSpPr>
          <p:nvPr/>
        </p:nvCxnSpPr>
        <p:spPr>
          <a:xfrm>
            <a:off x="1685951" y="5049018"/>
            <a:ext cx="8820098" cy="0"/>
          </a:xfrm>
          <a:prstGeom prst="line">
            <a:avLst/>
          </a:prstGeom>
          <a:ln>
            <a:solidFill>
              <a:schemeClr val="accent4"/>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896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A37F87B-3555-CDD3-11F3-AADCD3C3E3E9}"/>
              </a:ext>
            </a:extLst>
          </p:cNvPr>
          <p:cNvCxnSpPr>
            <a:cxnSpLocks/>
          </p:cNvCxnSpPr>
          <p:nvPr/>
        </p:nvCxnSpPr>
        <p:spPr>
          <a:xfrm>
            <a:off x="1055944" y="4599013"/>
            <a:ext cx="10080112"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B825E7F-F03F-8287-90D8-AEC3C47C0D2C}"/>
              </a:ext>
            </a:extLst>
          </p:cNvPr>
          <p:cNvSpPr/>
          <p:nvPr/>
        </p:nvSpPr>
        <p:spPr>
          <a:xfrm rot="5400000">
            <a:off x="4791369" y="4103623"/>
            <a:ext cx="1529250" cy="360005"/>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614B87E-46B0-3ED0-0C53-0C0B2D22EC2D}"/>
              </a:ext>
            </a:extLst>
          </p:cNvPr>
          <p:cNvSpPr>
            <a:spLocks noGrp="1"/>
          </p:cNvSpPr>
          <p:nvPr>
            <p:ph type="title"/>
          </p:nvPr>
        </p:nvSpPr>
        <p:spPr/>
        <p:txBody>
          <a:bodyPr/>
          <a:lstStyle/>
          <a:p>
            <a:r>
              <a:rPr lang="en-US"/>
              <a:t>Basic tile-based architecture</a:t>
            </a:r>
          </a:p>
        </p:txBody>
      </p:sp>
      <p:sp>
        <p:nvSpPr>
          <p:cNvPr id="6" name="Rectangle 5">
            <a:extLst>
              <a:ext uri="{FF2B5EF4-FFF2-40B4-BE49-F238E27FC236}">
                <a16:creationId xmlns:a16="http://schemas.microsoft.com/office/drawing/2014/main" id="{E4FB3430-CDF2-6E33-1B4C-960FC31C7AA9}"/>
              </a:ext>
            </a:extLst>
          </p:cNvPr>
          <p:cNvSpPr/>
          <p:nvPr/>
        </p:nvSpPr>
        <p:spPr>
          <a:xfrm>
            <a:off x="2855964" y="2528990"/>
            <a:ext cx="1980022" cy="180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n-US">
                <a:solidFill>
                  <a:srgbClr val="21292F"/>
                </a:solidFill>
              </a:rPr>
              <a:t>Geometry</a:t>
            </a:r>
            <a:br>
              <a:rPr lang="en-US">
                <a:solidFill>
                  <a:srgbClr val="21292F"/>
                </a:solidFill>
              </a:rPr>
            </a:br>
            <a:r>
              <a:rPr lang="en-US">
                <a:solidFill>
                  <a:srgbClr val="21292F"/>
                </a:solidFill>
              </a:rPr>
              <a:t>processing</a:t>
            </a:r>
          </a:p>
        </p:txBody>
      </p:sp>
      <p:sp>
        <p:nvSpPr>
          <p:cNvPr id="3" name="Rectangle 2">
            <a:extLst>
              <a:ext uri="{FF2B5EF4-FFF2-40B4-BE49-F238E27FC236}">
                <a16:creationId xmlns:a16="http://schemas.microsoft.com/office/drawing/2014/main" id="{5A31FC16-2434-ACDE-91A0-DCA7D656B16F}"/>
              </a:ext>
            </a:extLst>
          </p:cNvPr>
          <p:cNvSpPr/>
          <p:nvPr/>
        </p:nvSpPr>
        <p:spPr>
          <a:xfrm>
            <a:off x="7356013" y="2528990"/>
            <a:ext cx="1980023" cy="180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216000" bIns="144000" rtlCol="0" anchor="t" anchorCtr="0"/>
          <a:lstStyle/>
          <a:p>
            <a:pPr algn="ctr"/>
            <a:r>
              <a:rPr lang="en-US">
                <a:solidFill>
                  <a:srgbClr val="23353C"/>
                </a:solidFill>
              </a:rPr>
              <a:t>Fragment</a:t>
            </a:r>
            <a:br>
              <a:rPr lang="en-US">
                <a:solidFill>
                  <a:srgbClr val="23353C"/>
                </a:solidFill>
              </a:rPr>
            </a:br>
            <a:r>
              <a:rPr lang="en-US">
                <a:solidFill>
                  <a:srgbClr val="23353C"/>
                </a:solidFill>
              </a:rPr>
              <a:t>processing</a:t>
            </a:r>
          </a:p>
        </p:txBody>
      </p:sp>
      <p:sp>
        <p:nvSpPr>
          <p:cNvPr id="25" name="Rectangle 24">
            <a:extLst>
              <a:ext uri="{FF2B5EF4-FFF2-40B4-BE49-F238E27FC236}">
                <a16:creationId xmlns:a16="http://schemas.microsoft.com/office/drawing/2014/main" id="{D8EBAE43-43B4-AB4E-49AD-74C1693DEBF2}"/>
              </a:ext>
            </a:extLst>
          </p:cNvPr>
          <p:cNvSpPr/>
          <p:nvPr/>
        </p:nvSpPr>
        <p:spPr>
          <a:xfrm>
            <a:off x="2855964" y="2078985"/>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Coherent</a:t>
            </a:r>
          </a:p>
        </p:txBody>
      </p:sp>
      <p:sp>
        <p:nvSpPr>
          <p:cNvPr id="26" name="Rectangle 25">
            <a:extLst>
              <a:ext uri="{FF2B5EF4-FFF2-40B4-BE49-F238E27FC236}">
                <a16:creationId xmlns:a16="http://schemas.microsoft.com/office/drawing/2014/main" id="{6B5E1CBB-6F76-1B93-E63F-8D02FAFA8563}"/>
              </a:ext>
            </a:extLst>
          </p:cNvPr>
          <p:cNvSpPr/>
          <p:nvPr/>
        </p:nvSpPr>
        <p:spPr>
          <a:xfrm>
            <a:off x="5375992" y="2078985"/>
            <a:ext cx="1440016"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solidFill>
              </a:rPr>
              <a:t>Off-chip</a:t>
            </a:r>
          </a:p>
        </p:txBody>
      </p:sp>
      <p:sp>
        <p:nvSpPr>
          <p:cNvPr id="27" name="Rectangle 26">
            <a:extLst>
              <a:ext uri="{FF2B5EF4-FFF2-40B4-BE49-F238E27FC236}">
                <a16:creationId xmlns:a16="http://schemas.microsoft.com/office/drawing/2014/main" id="{117CBCE0-2272-547A-E04F-4CA4D6233502}"/>
              </a:ext>
            </a:extLst>
          </p:cNvPr>
          <p:cNvSpPr/>
          <p:nvPr/>
        </p:nvSpPr>
        <p:spPr>
          <a:xfrm>
            <a:off x="7356014" y="2078985"/>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Coherent</a:t>
            </a:r>
          </a:p>
        </p:txBody>
      </p:sp>
      <p:sp>
        <p:nvSpPr>
          <p:cNvPr id="28" name="TextBox 27">
            <a:extLst>
              <a:ext uri="{FF2B5EF4-FFF2-40B4-BE49-F238E27FC236}">
                <a16:creationId xmlns:a16="http://schemas.microsoft.com/office/drawing/2014/main" id="{D3526A07-E500-F4E2-3BBB-F93D9DCF4256}"/>
              </a:ext>
            </a:extLst>
          </p:cNvPr>
          <p:cNvSpPr txBox="1"/>
          <p:nvPr/>
        </p:nvSpPr>
        <p:spPr>
          <a:xfrm>
            <a:off x="1055944" y="4599013"/>
            <a:ext cx="720008" cy="307777"/>
          </a:xfrm>
          <a:prstGeom prst="rect">
            <a:avLst/>
          </a:prstGeom>
          <a:noFill/>
        </p:spPr>
        <p:txBody>
          <a:bodyPr wrap="square" rtlCol="0">
            <a:spAutoFit/>
          </a:bodyPr>
          <a:lstStyle/>
          <a:p>
            <a:r>
              <a:rPr lang="en-US" sz="1400">
                <a:solidFill>
                  <a:schemeClr val="accent3"/>
                </a:solidFill>
              </a:rPr>
              <a:t>DRAM</a:t>
            </a:r>
          </a:p>
        </p:txBody>
      </p:sp>
      <p:sp>
        <p:nvSpPr>
          <p:cNvPr id="32" name="Rectangle 31">
            <a:extLst>
              <a:ext uri="{FF2B5EF4-FFF2-40B4-BE49-F238E27FC236}">
                <a16:creationId xmlns:a16="http://schemas.microsoft.com/office/drawing/2014/main" id="{9FFF96B3-6F13-03DE-23B8-727A4EF0116C}"/>
              </a:ext>
            </a:extLst>
          </p:cNvPr>
          <p:cNvSpPr/>
          <p:nvPr/>
        </p:nvSpPr>
        <p:spPr>
          <a:xfrm>
            <a:off x="5015989" y="3248998"/>
            <a:ext cx="720007" cy="3600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Chevron 32">
            <a:extLst>
              <a:ext uri="{FF2B5EF4-FFF2-40B4-BE49-F238E27FC236}">
                <a16:creationId xmlns:a16="http://schemas.microsoft.com/office/drawing/2014/main" id="{A61072E5-FC18-1B6F-0E79-9054963C3DEC}"/>
              </a:ext>
            </a:extLst>
          </p:cNvPr>
          <p:cNvSpPr/>
          <p:nvPr/>
        </p:nvSpPr>
        <p:spPr>
          <a:xfrm rot="5400000">
            <a:off x="5465993" y="4779015"/>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E10E0A8B-3B02-7D77-8E98-BFD25D45E2B3}"/>
              </a:ext>
            </a:extLst>
          </p:cNvPr>
          <p:cNvSpPr/>
          <p:nvPr/>
        </p:nvSpPr>
        <p:spPr>
          <a:xfrm>
            <a:off x="6456004" y="3248998"/>
            <a:ext cx="720008" cy="3600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AD659004-5A6F-84CE-412F-E0A5B54B4885}"/>
              </a:ext>
            </a:extLst>
          </p:cNvPr>
          <p:cNvSpPr/>
          <p:nvPr/>
        </p:nvSpPr>
        <p:spPr>
          <a:xfrm>
            <a:off x="6906009" y="3338999"/>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30E2CD50-445C-BC80-2149-224F9E3088B8}"/>
              </a:ext>
            </a:extLst>
          </p:cNvPr>
          <p:cNvSpPr/>
          <p:nvPr/>
        </p:nvSpPr>
        <p:spPr>
          <a:xfrm rot="5400000">
            <a:off x="1326328" y="4058624"/>
            <a:ext cx="1439249" cy="540008"/>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009C8F-5C31-809C-97BA-7E56B5D3370C}"/>
              </a:ext>
            </a:extLst>
          </p:cNvPr>
          <p:cNvSpPr/>
          <p:nvPr/>
        </p:nvSpPr>
        <p:spPr>
          <a:xfrm>
            <a:off x="1775953" y="3158997"/>
            <a:ext cx="900010" cy="5400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C54ECA13-9066-0D9C-A027-616B5C5BF51E}"/>
              </a:ext>
            </a:extLst>
          </p:cNvPr>
          <p:cNvSpPr/>
          <p:nvPr/>
        </p:nvSpPr>
        <p:spPr>
          <a:xfrm>
            <a:off x="2405959" y="3338999"/>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920C5ED-4689-B356-BE69-E9DBBA48C3D3}"/>
              </a:ext>
            </a:extLst>
          </p:cNvPr>
          <p:cNvSpPr/>
          <p:nvPr/>
        </p:nvSpPr>
        <p:spPr>
          <a:xfrm rot="5400000">
            <a:off x="9422611" y="4054813"/>
            <a:ext cx="1446868" cy="540006"/>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90EB3E-6DF6-68A9-EFF7-6C5D2601E769}"/>
              </a:ext>
            </a:extLst>
          </p:cNvPr>
          <p:cNvSpPr/>
          <p:nvPr/>
        </p:nvSpPr>
        <p:spPr>
          <a:xfrm>
            <a:off x="9516038" y="3158996"/>
            <a:ext cx="900010" cy="5400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Chevron 11">
            <a:extLst>
              <a:ext uri="{FF2B5EF4-FFF2-40B4-BE49-F238E27FC236}">
                <a16:creationId xmlns:a16="http://schemas.microsoft.com/office/drawing/2014/main" id="{48EB2D81-63B4-243F-36BD-65F9E77795C2}"/>
              </a:ext>
            </a:extLst>
          </p:cNvPr>
          <p:cNvSpPr/>
          <p:nvPr/>
        </p:nvSpPr>
        <p:spPr>
          <a:xfrm rot="5400000">
            <a:off x="10056044" y="4779015"/>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F69115A4-704A-7170-A120-FEC3343124D9}"/>
              </a:ext>
            </a:extLst>
          </p:cNvPr>
          <p:cNvSpPr/>
          <p:nvPr/>
        </p:nvSpPr>
        <p:spPr>
          <a:xfrm rot="5400000">
            <a:off x="5871381" y="4103623"/>
            <a:ext cx="1529250" cy="360005"/>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C52602-9F37-3351-4CB8-D129B008D222}"/>
              </a:ext>
            </a:extLst>
          </p:cNvPr>
          <p:cNvSpPr/>
          <p:nvPr/>
        </p:nvSpPr>
        <p:spPr>
          <a:xfrm>
            <a:off x="7536016" y="3519001"/>
            <a:ext cx="1620018" cy="63000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rgbClr val="23353C"/>
                </a:solidFill>
              </a:rPr>
              <a:t>Tile RAM</a:t>
            </a:r>
          </a:p>
        </p:txBody>
      </p:sp>
      <p:sp>
        <p:nvSpPr>
          <p:cNvPr id="7" name="Arrow: Chevron 6">
            <a:extLst>
              <a:ext uri="{FF2B5EF4-FFF2-40B4-BE49-F238E27FC236}">
                <a16:creationId xmlns:a16="http://schemas.microsoft.com/office/drawing/2014/main" id="{AC2ED3B6-51CF-753E-792A-105F2CB04272}"/>
              </a:ext>
            </a:extLst>
          </p:cNvPr>
          <p:cNvSpPr/>
          <p:nvPr/>
        </p:nvSpPr>
        <p:spPr>
          <a:xfrm>
            <a:off x="9606039" y="4329010"/>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31E80679-0AEA-B348-9152-B0120A8486BC}"/>
              </a:ext>
            </a:extLst>
          </p:cNvPr>
          <p:cNvSpPr/>
          <p:nvPr/>
        </p:nvSpPr>
        <p:spPr>
          <a:xfrm>
            <a:off x="9426037" y="4329010"/>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5279053D-2B9D-978E-FF20-90AA635A611B}"/>
              </a:ext>
            </a:extLst>
          </p:cNvPr>
          <p:cNvSpPr/>
          <p:nvPr/>
        </p:nvSpPr>
        <p:spPr>
          <a:xfrm rot="10800000">
            <a:off x="10686051" y="4329010"/>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7043229F-5020-8F41-FB97-D5AB95940D2B}"/>
              </a:ext>
            </a:extLst>
          </p:cNvPr>
          <p:cNvSpPr/>
          <p:nvPr/>
        </p:nvSpPr>
        <p:spPr>
          <a:xfrm rot="10800000">
            <a:off x="10506049" y="4329010"/>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3880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CB0292AC-D490-482A-83C4-FA1071DF05B3}"/>
              </a:ext>
            </a:extLst>
          </p:cNvPr>
          <p:cNvSpPr/>
          <p:nvPr/>
        </p:nvSpPr>
        <p:spPr>
          <a:xfrm>
            <a:off x="3215968" y="1808982"/>
            <a:ext cx="5760064" cy="3600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D61755CE-DC37-4986-8F68-790050CF73C6}"/>
              </a:ext>
            </a:extLst>
          </p:cNvPr>
          <p:cNvCxnSpPr/>
          <p:nvPr/>
        </p:nvCxnSpPr>
        <p:spPr>
          <a:xfrm>
            <a:off x="3935976" y="1628980"/>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0692CDC-FEDC-46D9-89E5-8B4B50870745}"/>
              </a:ext>
            </a:extLst>
          </p:cNvPr>
          <p:cNvCxnSpPr>
            <a:cxnSpLocks/>
          </p:cNvCxnSpPr>
          <p:nvPr/>
        </p:nvCxnSpPr>
        <p:spPr>
          <a:xfrm>
            <a:off x="4655984" y="1628980"/>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5DEDEA7-AD76-4446-9E0A-689762D252FB}"/>
              </a:ext>
            </a:extLst>
          </p:cNvPr>
          <p:cNvCxnSpPr/>
          <p:nvPr/>
        </p:nvCxnSpPr>
        <p:spPr>
          <a:xfrm>
            <a:off x="5375992" y="1628980"/>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01D094-DF01-4226-8545-5F34CB79E423}"/>
              </a:ext>
            </a:extLst>
          </p:cNvPr>
          <p:cNvCxnSpPr>
            <a:cxnSpLocks/>
          </p:cNvCxnSpPr>
          <p:nvPr/>
        </p:nvCxnSpPr>
        <p:spPr>
          <a:xfrm>
            <a:off x="6096000" y="1628980"/>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15641F7-C821-4C3A-A91F-45375A7F6ED5}"/>
              </a:ext>
            </a:extLst>
          </p:cNvPr>
          <p:cNvCxnSpPr>
            <a:cxnSpLocks/>
          </p:cNvCxnSpPr>
          <p:nvPr/>
        </p:nvCxnSpPr>
        <p:spPr>
          <a:xfrm>
            <a:off x="6816008" y="16652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FC9E9E4-524C-4E26-B3B1-EF2C359E7504}"/>
              </a:ext>
            </a:extLst>
          </p:cNvPr>
          <p:cNvCxnSpPr/>
          <p:nvPr/>
        </p:nvCxnSpPr>
        <p:spPr>
          <a:xfrm>
            <a:off x="7536016" y="16652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08D4887-989A-4E50-82BC-AED37A4C22C2}"/>
              </a:ext>
            </a:extLst>
          </p:cNvPr>
          <p:cNvCxnSpPr>
            <a:cxnSpLocks/>
          </p:cNvCxnSpPr>
          <p:nvPr/>
        </p:nvCxnSpPr>
        <p:spPr>
          <a:xfrm>
            <a:off x="8256024" y="16652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E1A0F9F-7C9F-4534-9711-ABD873B3C28B}"/>
              </a:ext>
            </a:extLst>
          </p:cNvPr>
          <p:cNvGrpSpPr/>
          <p:nvPr/>
        </p:nvGrpSpPr>
        <p:grpSpPr>
          <a:xfrm rot="16200000">
            <a:off x="4989142" y="485814"/>
            <a:ext cx="2160024" cy="6246377"/>
            <a:chOff x="6248400" y="1781380"/>
            <a:chExt cx="2160024" cy="3996352"/>
          </a:xfrm>
        </p:grpSpPr>
        <p:cxnSp>
          <p:nvCxnSpPr>
            <p:cNvPr id="149" name="Straight Connector 148">
              <a:extLst>
                <a:ext uri="{FF2B5EF4-FFF2-40B4-BE49-F238E27FC236}">
                  <a16:creationId xmlns:a16="http://schemas.microsoft.com/office/drawing/2014/main" id="{67BABDF4-7C27-41BD-9024-EF8659814C4C}"/>
                </a:ext>
              </a:extLst>
            </p:cNvPr>
            <p:cNvCxnSpPr>
              <a:cxnSpLocks/>
            </p:cNvCxnSpPr>
            <p:nvPr/>
          </p:nvCxnSpPr>
          <p:spPr>
            <a:xfrm>
              <a:off x="6248400" y="1781380"/>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1E5ED50-7348-4CC7-9431-FE59234C06A2}"/>
                </a:ext>
              </a:extLst>
            </p:cNvPr>
            <p:cNvCxnSpPr>
              <a:cxnSpLocks/>
            </p:cNvCxnSpPr>
            <p:nvPr/>
          </p:nvCxnSpPr>
          <p:spPr>
            <a:xfrm>
              <a:off x="6968408" y="18176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DCE44D-4E10-4377-B405-00E1714206A5}"/>
                </a:ext>
              </a:extLst>
            </p:cNvPr>
            <p:cNvCxnSpPr/>
            <p:nvPr/>
          </p:nvCxnSpPr>
          <p:spPr>
            <a:xfrm>
              <a:off x="7688416" y="18176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7649D20-78FC-462D-85D4-0B8D1C63C721}"/>
                </a:ext>
              </a:extLst>
            </p:cNvPr>
            <p:cNvCxnSpPr>
              <a:cxnSpLocks/>
            </p:cNvCxnSpPr>
            <p:nvPr/>
          </p:nvCxnSpPr>
          <p:spPr>
            <a:xfrm>
              <a:off x="8408424" y="1817688"/>
              <a:ext cx="0" cy="3960044"/>
            </a:xfrm>
            <a:prstGeom prst="line">
              <a:avLst/>
            </a:prstGeom>
            <a:ln w="952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6C1372FB-3F98-44A1-9A74-A1CC8C1DFA93}"/>
              </a:ext>
            </a:extLst>
          </p:cNvPr>
          <p:cNvSpPr>
            <a:spLocks noGrp="1"/>
          </p:cNvSpPr>
          <p:nvPr>
            <p:ph type="title"/>
          </p:nvPr>
        </p:nvSpPr>
        <p:spPr/>
        <p:txBody>
          <a:bodyPr/>
          <a:lstStyle/>
          <a:p>
            <a:r>
              <a:rPr lang="en-US"/>
              <a:t>Basic tile-based architecture</a:t>
            </a:r>
            <a:endParaRPr lang="en-GB"/>
          </a:p>
        </p:txBody>
      </p:sp>
      <p:sp>
        <p:nvSpPr>
          <p:cNvPr id="4" name="Text Placeholder 3">
            <a:extLst>
              <a:ext uri="{FF2B5EF4-FFF2-40B4-BE49-F238E27FC236}">
                <a16:creationId xmlns:a16="http://schemas.microsoft.com/office/drawing/2014/main" id="{195B0A4B-AC2F-05B4-3FE3-34929ED45B4B}"/>
              </a:ext>
            </a:extLst>
          </p:cNvPr>
          <p:cNvSpPr>
            <a:spLocks noGrp="1"/>
          </p:cNvSpPr>
          <p:nvPr>
            <p:ph type="body" idx="1"/>
          </p:nvPr>
        </p:nvSpPr>
        <p:spPr/>
        <p:txBody>
          <a:bodyPr/>
          <a:lstStyle/>
          <a:p>
            <a:endParaRPr lang="en-US"/>
          </a:p>
        </p:txBody>
      </p:sp>
      <p:sp>
        <p:nvSpPr>
          <p:cNvPr id="2" name="Rectangle 1">
            <a:extLst>
              <a:ext uri="{FF2B5EF4-FFF2-40B4-BE49-F238E27FC236}">
                <a16:creationId xmlns:a16="http://schemas.microsoft.com/office/drawing/2014/main" id="{C63D6B01-F828-4D57-9F36-BA5861596D45}"/>
              </a:ext>
            </a:extLst>
          </p:cNvPr>
          <p:cNvSpPr/>
          <p:nvPr/>
        </p:nvSpPr>
        <p:spPr>
          <a:xfrm>
            <a:off x="3215969" y="1808980"/>
            <a:ext cx="5760063" cy="360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CDC77738-9467-49A8-BE31-1C1E083B643D}"/>
              </a:ext>
            </a:extLst>
          </p:cNvPr>
          <p:cNvSpPr/>
          <p:nvPr/>
        </p:nvSpPr>
        <p:spPr>
          <a:xfrm>
            <a:off x="3215968" y="1808980"/>
            <a:ext cx="720008" cy="720008"/>
          </a:xfrm>
          <a:prstGeom prst="triangle">
            <a:avLst>
              <a:gd name="adj" fmla="val 0"/>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0" name="Isosceles Triangle 29">
            <a:extLst>
              <a:ext uri="{FF2B5EF4-FFF2-40B4-BE49-F238E27FC236}">
                <a16:creationId xmlns:a16="http://schemas.microsoft.com/office/drawing/2014/main" id="{E23471DD-1F92-4D19-9864-3D7E12315641}"/>
              </a:ext>
            </a:extLst>
          </p:cNvPr>
          <p:cNvSpPr/>
          <p:nvPr/>
        </p:nvSpPr>
        <p:spPr>
          <a:xfrm rot="10800000">
            <a:off x="3215968" y="1808980"/>
            <a:ext cx="720008" cy="720008"/>
          </a:xfrm>
          <a:prstGeom prst="triangle">
            <a:avLst>
              <a:gd name="adj" fmla="val 0"/>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2" name="Isosceles Triangle 31">
            <a:extLst>
              <a:ext uri="{FF2B5EF4-FFF2-40B4-BE49-F238E27FC236}">
                <a16:creationId xmlns:a16="http://schemas.microsoft.com/office/drawing/2014/main" id="{F7BD2139-6664-404A-AB10-4814FEF7DED4}"/>
              </a:ext>
            </a:extLst>
          </p:cNvPr>
          <p:cNvSpPr/>
          <p:nvPr/>
        </p:nvSpPr>
        <p:spPr>
          <a:xfrm>
            <a:off x="3935976" y="1808980"/>
            <a:ext cx="720008" cy="720008"/>
          </a:xfrm>
          <a:prstGeom prst="triangle">
            <a:avLst>
              <a:gd name="adj" fmla="val 0"/>
            </a:avLst>
          </a:prstGeom>
          <a:solidFill>
            <a:srgbClr val="020E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42B299EA-6496-4CAD-998D-053ED43FDD87}"/>
              </a:ext>
            </a:extLst>
          </p:cNvPr>
          <p:cNvSpPr/>
          <p:nvPr/>
        </p:nvSpPr>
        <p:spPr>
          <a:xfrm rot="10800000">
            <a:off x="3935976" y="1808980"/>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12B21692-1641-4CA2-AC88-07C3E2FFD50B}"/>
              </a:ext>
            </a:extLst>
          </p:cNvPr>
          <p:cNvSpPr/>
          <p:nvPr/>
        </p:nvSpPr>
        <p:spPr>
          <a:xfrm>
            <a:off x="4655984" y="1808980"/>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29B628CB-CC3D-4420-99DC-17A5417EDAE3}"/>
              </a:ext>
            </a:extLst>
          </p:cNvPr>
          <p:cNvSpPr/>
          <p:nvPr/>
        </p:nvSpPr>
        <p:spPr>
          <a:xfrm rot="10800000">
            <a:off x="4655984" y="1808980"/>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2E659E8A-58E1-4D7C-8875-B569493E1C96}"/>
              </a:ext>
            </a:extLst>
          </p:cNvPr>
          <p:cNvSpPr/>
          <p:nvPr/>
        </p:nvSpPr>
        <p:spPr>
          <a:xfrm>
            <a:off x="5375992" y="1808980"/>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9" name="Isosceles Triangle 38">
            <a:extLst>
              <a:ext uri="{FF2B5EF4-FFF2-40B4-BE49-F238E27FC236}">
                <a16:creationId xmlns:a16="http://schemas.microsoft.com/office/drawing/2014/main" id="{9F7FC5EC-E77E-49CC-B514-7E79C7A49358}"/>
              </a:ext>
            </a:extLst>
          </p:cNvPr>
          <p:cNvSpPr/>
          <p:nvPr/>
        </p:nvSpPr>
        <p:spPr>
          <a:xfrm rot="10800000">
            <a:off x="5375992" y="1808980"/>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D1DA1440-8448-4CAC-841B-6F6CE71F7A2F}"/>
              </a:ext>
            </a:extLst>
          </p:cNvPr>
          <p:cNvSpPr/>
          <p:nvPr/>
        </p:nvSpPr>
        <p:spPr>
          <a:xfrm flipH="1">
            <a:off x="3215968" y="2528988"/>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E99B027B-33B7-49FD-B4E1-CB81C9EE10B9}"/>
              </a:ext>
            </a:extLst>
          </p:cNvPr>
          <p:cNvSpPr/>
          <p:nvPr/>
        </p:nvSpPr>
        <p:spPr>
          <a:xfrm rot="10800000" flipH="1">
            <a:off x="3215968" y="2528988"/>
            <a:ext cx="720008" cy="720008"/>
          </a:xfrm>
          <a:prstGeom prst="triangle">
            <a:avLst>
              <a:gd name="adj" fmla="val 0"/>
            </a:avLst>
          </a:prstGeom>
          <a:solidFill>
            <a:srgbClr val="020E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2" name="Isosceles Triangle 41">
            <a:extLst>
              <a:ext uri="{FF2B5EF4-FFF2-40B4-BE49-F238E27FC236}">
                <a16:creationId xmlns:a16="http://schemas.microsoft.com/office/drawing/2014/main" id="{E793BF24-0457-4C83-8ADE-41D554C4C6A4}"/>
              </a:ext>
            </a:extLst>
          </p:cNvPr>
          <p:cNvSpPr/>
          <p:nvPr/>
        </p:nvSpPr>
        <p:spPr>
          <a:xfrm flipH="1">
            <a:off x="3935976" y="2528988"/>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22D6E95A-D924-4778-AC79-A82B49028E03}"/>
              </a:ext>
            </a:extLst>
          </p:cNvPr>
          <p:cNvSpPr/>
          <p:nvPr/>
        </p:nvSpPr>
        <p:spPr>
          <a:xfrm rot="10800000" flipH="1">
            <a:off x="3935976" y="2528988"/>
            <a:ext cx="720008" cy="720008"/>
          </a:xfrm>
          <a:prstGeom prst="triangle">
            <a:avLst>
              <a:gd name="adj" fmla="val 0"/>
            </a:avLst>
          </a:prstGeom>
          <a:solidFill>
            <a:srgbClr val="00152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4" name="Isosceles Triangle 43">
            <a:extLst>
              <a:ext uri="{FF2B5EF4-FFF2-40B4-BE49-F238E27FC236}">
                <a16:creationId xmlns:a16="http://schemas.microsoft.com/office/drawing/2014/main" id="{27ECD1AC-93BD-4ADA-A7AD-AB641AB452A8}"/>
              </a:ext>
            </a:extLst>
          </p:cNvPr>
          <p:cNvSpPr/>
          <p:nvPr/>
        </p:nvSpPr>
        <p:spPr>
          <a:xfrm flipH="1">
            <a:off x="4655984" y="2528988"/>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DEAC0534-F30A-4315-AF6F-E9F6D39A5E6D}"/>
              </a:ext>
            </a:extLst>
          </p:cNvPr>
          <p:cNvSpPr/>
          <p:nvPr/>
        </p:nvSpPr>
        <p:spPr>
          <a:xfrm rot="10800000" flipH="1">
            <a:off x="4655984" y="2528988"/>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9938B12D-32D0-4B68-8EDB-90A349C414FC}"/>
              </a:ext>
            </a:extLst>
          </p:cNvPr>
          <p:cNvSpPr/>
          <p:nvPr/>
        </p:nvSpPr>
        <p:spPr>
          <a:xfrm flipH="1">
            <a:off x="5375992" y="2528988"/>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2C98CAC9-3551-42F1-B82E-26DA213D7463}"/>
              </a:ext>
            </a:extLst>
          </p:cNvPr>
          <p:cNvSpPr/>
          <p:nvPr/>
        </p:nvSpPr>
        <p:spPr>
          <a:xfrm rot="10800000" flipH="1">
            <a:off x="5375992" y="2528988"/>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8" name="Isosceles Triangle 47">
            <a:extLst>
              <a:ext uri="{FF2B5EF4-FFF2-40B4-BE49-F238E27FC236}">
                <a16:creationId xmlns:a16="http://schemas.microsoft.com/office/drawing/2014/main" id="{4CD5CA10-5652-4EC0-BA3F-D51248DF934B}"/>
              </a:ext>
            </a:extLst>
          </p:cNvPr>
          <p:cNvSpPr/>
          <p:nvPr/>
        </p:nvSpPr>
        <p:spPr>
          <a:xfrm>
            <a:off x="3215968" y="3248996"/>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0F3DC856-B1F3-490E-858A-9AE5D8A6D0F1}"/>
              </a:ext>
            </a:extLst>
          </p:cNvPr>
          <p:cNvSpPr/>
          <p:nvPr/>
        </p:nvSpPr>
        <p:spPr>
          <a:xfrm rot="10800000">
            <a:off x="3215968" y="3248996"/>
            <a:ext cx="720008" cy="720008"/>
          </a:xfrm>
          <a:prstGeom prst="triangle">
            <a:avLst>
              <a:gd name="adj" fmla="val 0"/>
            </a:avLst>
          </a:prstGeom>
          <a:solidFill>
            <a:srgbClr val="04253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Isosceles Triangle 49">
            <a:extLst>
              <a:ext uri="{FF2B5EF4-FFF2-40B4-BE49-F238E27FC236}">
                <a16:creationId xmlns:a16="http://schemas.microsoft.com/office/drawing/2014/main" id="{867C23BD-DD68-45AF-AF6E-E99F88D502CC}"/>
              </a:ext>
            </a:extLst>
          </p:cNvPr>
          <p:cNvSpPr/>
          <p:nvPr/>
        </p:nvSpPr>
        <p:spPr>
          <a:xfrm>
            <a:off x="3935976" y="3248996"/>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772A1495-DAF9-4293-BD51-8DD306FE573B}"/>
              </a:ext>
            </a:extLst>
          </p:cNvPr>
          <p:cNvSpPr/>
          <p:nvPr/>
        </p:nvSpPr>
        <p:spPr>
          <a:xfrm rot="10800000">
            <a:off x="3935976" y="3248996"/>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2" name="Isosceles Triangle 51">
            <a:extLst>
              <a:ext uri="{FF2B5EF4-FFF2-40B4-BE49-F238E27FC236}">
                <a16:creationId xmlns:a16="http://schemas.microsoft.com/office/drawing/2014/main" id="{A7C57795-A4A8-4A8F-A203-930D608B50A0}"/>
              </a:ext>
            </a:extLst>
          </p:cNvPr>
          <p:cNvSpPr/>
          <p:nvPr/>
        </p:nvSpPr>
        <p:spPr>
          <a:xfrm>
            <a:off x="4655984" y="3248996"/>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3" name="Isosceles Triangle 52">
            <a:extLst>
              <a:ext uri="{FF2B5EF4-FFF2-40B4-BE49-F238E27FC236}">
                <a16:creationId xmlns:a16="http://schemas.microsoft.com/office/drawing/2014/main" id="{F7C95EE2-56C4-491D-875E-65F5474A59D4}"/>
              </a:ext>
            </a:extLst>
          </p:cNvPr>
          <p:cNvSpPr/>
          <p:nvPr/>
        </p:nvSpPr>
        <p:spPr>
          <a:xfrm rot="10800000">
            <a:off x="4655984" y="3248996"/>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4" name="Isosceles Triangle 53">
            <a:extLst>
              <a:ext uri="{FF2B5EF4-FFF2-40B4-BE49-F238E27FC236}">
                <a16:creationId xmlns:a16="http://schemas.microsoft.com/office/drawing/2014/main" id="{D14FD495-75E7-493D-AA68-031F8130390C}"/>
              </a:ext>
            </a:extLst>
          </p:cNvPr>
          <p:cNvSpPr/>
          <p:nvPr/>
        </p:nvSpPr>
        <p:spPr>
          <a:xfrm>
            <a:off x="5375992" y="3248996"/>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5" name="Isosceles Triangle 54">
            <a:extLst>
              <a:ext uri="{FF2B5EF4-FFF2-40B4-BE49-F238E27FC236}">
                <a16:creationId xmlns:a16="http://schemas.microsoft.com/office/drawing/2014/main" id="{AF4D6601-99A1-48CD-839E-FF1DF098095B}"/>
              </a:ext>
            </a:extLst>
          </p:cNvPr>
          <p:cNvSpPr/>
          <p:nvPr/>
        </p:nvSpPr>
        <p:spPr>
          <a:xfrm rot="10800000">
            <a:off x="5375992" y="3248996"/>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753A46FA-D105-4D32-91F5-70FA11AC833D}"/>
              </a:ext>
            </a:extLst>
          </p:cNvPr>
          <p:cNvSpPr/>
          <p:nvPr/>
        </p:nvSpPr>
        <p:spPr>
          <a:xfrm flipH="1">
            <a:off x="3215968" y="3969004"/>
            <a:ext cx="720008" cy="720008"/>
          </a:xfrm>
          <a:prstGeom prst="triangle">
            <a:avLst>
              <a:gd name="adj" fmla="val 0"/>
            </a:avLst>
          </a:prstGeom>
          <a:solidFill>
            <a:srgbClr val="024A6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4461C7B8-AF24-4DC5-9446-592FE60E014F}"/>
              </a:ext>
            </a:extLst>
          </p:cNvPr>
          <p:cNvSpPr/>
          <p:nvPr/>
        </p:nvSpPr>
        <p:spPr>
          <a:xfrm rot="10800000" flipH="1">
            <a:off x="3215968" y="3969004"/>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8" name="Isosceles Triangle 57">
            <a:extLst>
              <a:ext uri="{FF2B5EF4-FFF2-40B4-BE49-F238E27FC236}">
                <a16:creationId xmlns:a16="http://schemas.microsoft.com/office/drawing/2014/main" id="{42BDC216-C8B8-4253-AC74-5E32F9E4545F}"/>
              </a:ext>
            </a:extLst>
          </p:cNvPr>
          <p:cNvSpPr/>
          <p:nvPr/>
        </p:nvSpPr>
        <p:spPr>
          <a:xfrm flipH="1">
            <a:off x="3935976" y="3969004"/>
            <a:ext cx="720008" cy="720008"/>
          </a:xfrm>
          <a:prstGeom prst="triangle">
            <a:avLst>
              <a:gd name="adj" fmla="val 0"/>
            </a:avLst>
          </a:prstGeom>
          <a:solidFill>
            <a:srgbClr val="02384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9" name="Isosceles Triangle 58">
            <a:extLst>
              <a:ext uri="{FF2B5EF4-FFF2-40B4-BE49-F238E27FC236}">
                <a16:creationId xmlns:a16="http://schemas.microsoft.com/office/drawing/2014/main" id="{D1C35B08-5479-41D7-9D27-35C9481B4E95}"/>
              </a:ext>
            </a:extLst>
          </p:cNvPr>
          <p:cNvSpPr/>
          <p:nvPr/>
        </p:nvSpPr>
        <p:spPr>
          <a:xfrm rot="10800000" flipH="1">
            <a:off x="3935976" y="3969004"/>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0" name="Isosceles Triangle 59">
            <a:extLst>
              <a:ext uri="{FF2B5EF4-FFF2-40B4-BE49-F238E27FC236}">
                <a16:creationId xmlns:a16="http://schemas.microsoft.com/office/drawing/2014/main" id="{CD8B01E7-E8F6-41D7-9C6B-CB01A97D2B81}"/>
              </a:ext>
            </a:extLst>
          </p:cNvPr>
          <p:cNvSpPr/>
          <p:nvPr/>
        </p:nvSpPr>
        <p:spPr>
          <a:xfrm flipH="1">
            <a:off x="4655984" y="3969004"/>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1" name="Isosceles Triangle 60">
            <a:extLst>
              <a:ext uri="{FF2B5EF4-FFF2-40B4-BE49-F238E27FC236}">
                <a16:creationId xmlns:a16="http://schemas.microsoft.com/office/drawing/2014/main" id="{DBB87BBD-6A20-40F6-965F-BFE3E0973564}"/>
              </a:ext>
            </a:extLst>
          </p:cNvPr>
          <p:cNvSpPr/>
          <p:nvPr/>
        </p:nvSpPr>
        <p:spPr>
          <a:xfrm rot="10800000" flipH="1">
            <a:off x="4655984" y="3969004"/>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2" name="Isosceles Triangle 61">
            <a:extLst>
              <a:ext uri="{FF2B5EF4-FFF2-40B4-BE49-F238E27FC236}">
                <a16:creationId xmlns:a16="http://schemas.microsoft.com/office/drawing/2014/main" id="{41CF0248-BC44-4AA7-B7F1-40D8581CAB68}"/>
              </a:ext>
            </a:extLst>
          </p:cNvPr>
          <p:cNvSpPr/>
          <p:nvPr/>
        </p:nvSpPr>
        <p:spPr>
          <a:xfrm flipH="1">
            <a:off x="5375992" y="3969004"/>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3" name="Isosceles Triangle 62">
            <a:extLst>
              <a:ext uri="{FF2B5EF4-FFF2-40B4-BE49-F238E27FC236}">
                <a16:creationId xmlns:a16="http://schemas.microsoft.com/office/drawing/2014/main" id="{868270D9-4E49-4214-8B12-23EB35EB97A9}"/>
              </a:ext>
            </a:extLst>
          </p:cNvPr>
          <p:cNvSpPr/>
          <p:nvPr/>
        </p:nvSpPr>
        <p:spPr>
          <a:xfrm rot="10800000" flipH="1">
            <a:off x="5375992" y="3969005"/>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4" name="Isosceles Triangle 63">
            <a:extLst>
              <a:ext uri="{FF2B5EF4-FFF2-40B4-BE49-F238E27FC236}">
                <a16:creationId xmlns:a16="http://schemas.microsoft.com/office/drawing/2014/main" id="{BFB8C6E4-3D22-47C2-928F-E39442488B08}"/>
              </a:ext>
            </a:extLst>
          </p:cNvPr>
          <p:cNvSpPr/>
          <p:nvPr/>
        </p:nvSpPr>
        <p:spPr>
          <a:xfrm>
            <a:off x="3215968" y="4689012"/>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5" name="Isosceles Triangle 64">
            <a:extLst>
              <a:ext uri="{FF2B5EF4-FFF2-40B4-BE49-F238E27FC236}">
                <a16:creationId xmlns:a16="http://schemas.microsoft.com/office/drawing/2014/main" id="{A5B01996-1EE1-44FF-B2EB-CE23029A6D74}"/>
              </a:ext>
            </a:extLst>
          </p:cNvPr>
          <p:cNvSpPr/>
          <p:nvPr/>
        </p:nvSpPr>
        <p:spPr>
          <a:xfrm rot="10800000">
            <a:off x="3215968" y="4689012"/>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6" name="Isosceles Triangle 65">
            <a:extLst>
              <a:ext uri="{FF2B5EF4-FFF2-40B4-BE49-F238E27FC236}">
                <a16:creationId xmlns:a16="http://schemas.microsoft.com/office/drawing/2014/main" id="{E32C0D17-5ACA-4E8A-B92B-0741398DBF61}"/>
              </a:ext>
            </a:extLst>
          </p:cNvPr>
          <p:cNvSpPr/>
          <p:nvPr/>
        </p:nvSpPr>
        <p:spPr>
          <a:xfrm>
            <a:off x="3935976" y="4689012"/>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7" name="Isosceles Triangle 66">
            <a:extLst>
              <a:ext uri="{FF2B5EF4-FFF2-40B4-BE49-F238E27FC236}">
                <a16:creationId xmlns:a16="http://schemas.microsoft.com/office/drawing/2014/main" id="{C3C3388A-3D06-468E-9303-9329DB05114B}"/>
              </a:ext>
            </a:extLst>
          </p:cNvPr>
          <p:cNvSpPr/>
          <p:nvPr/>
        </p:nvSpPr>
        <p:spPr>
          <a:xfrm rot="10800000">
            <a:off x="3935976" y="4689012"/>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8" name="Isosceles Triangle 67">
            <a:extLst>
              <a:ext uri="{FF2B5EF4-FFF2-40B4-BE49-F238E27FC236}">
                <a16:creationId xmlns:a16="http://schemas.microsoft.com/office/drawing/2014/main" id="{76364E7D-AD82-428E-90A3-CD7EF41E88EB}"/>
              </a:ext>
            </a:extLst>
          </p:cNvPr>
          <p:cNvSpPr/>
          <p:nvPr/>
        </p:nvSpPr>
        <p:spPr>
          <a:xfrm>
            <a:off x="4655984" y="4689012"/>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9" name="Isosceles Triangle 68">
            <a:extLst>
              <a:ext uri="{FF2B5EF4-FFF2-40B4-BE49-F238E27FC236}">
                <a16:creationId xmlns:a16="http://schemas.microsoft.com/office/drawing/2014/main" id="{66E1C0AC-9DF4-443B-A569-E7913957E24A}"/>
              </a:ext>
            </a:extLst>
          </p:cNvPr>
          <p:cNvSpPr/>
          <p:nvPr/>
        </p:nvSpPr>
        <p:spPr>
          <a:xfrm rot="10800000">
            <a:off x="4655984" y="4689012"/>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0" name="Isosceles Triangle 69">
            <a:extLst>
              <a:ext uri="{FF2B5EF4-FFF2-40B4-BE49-F238E27FC236}">
                <a16:creationId xmlns:a16="http://schemas.microsoft.com/office/drawing/2014/main" id="{55CD8A57-7FFD-4C9E-827B-1DBC56253AFE}"/>
              </a:ext>
            </a:extLst>
          </p:cNvPr>
          <p:cNvSpPr/>
          <p:nvPr/>
        </p:nvSpPr>
        <p:spPr>
          <a:xfrm>
            <a:off x="5375992" y="4689012"/>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1" name="Isosceles Triangle 70">
            <a:extLst>
              <a:ext uri="{FF2B5EF4-FFF2-40B4-BE49-F238E27FC236}">
                <a16:creationId xmlns:a16="http://schemas.microsoft.com/office/drawing/2014/main" id="{345B69DA-5F69-4710-8407-BD5497F94E84}"/>
              </a:ext>
            </a:extLst>
          </p:cNvPr>
          <p:cNvSpPr/>
          <p:nvPr/>
        </p:nvSpPr>
        <p:spPr>
          <a:xfrm rot="10800000">
            <a:off x="5375992" y="4689012"/>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2" name="Isosceles Triangle 71">
            <a:extLst>
              <a:ext uri="{FF2B5EF4-FFF2-40B4-BE49-F238E27FC236}">
                <a16:creationId xmlns:a16="http://schemas.microsoft.com/office/drawing/2014/main" id="{A58D7BAA-9933-47BE-9DFF-C99D469DE4D3}"/>
              </a:ext>
            </a:extLst>
          </p:cNvPr>
          <p:cNvSpPr/>
          <p:nvPr/>
        </p:nvSpPr>
        <p:spPr>
          <a:xfrm>
            <a:off x="6096000" y="1808980"/>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3" name="Isosceles Triangle 72">
            <a:extLst>
              <a:ext uri="{FF2B5EF4-FFF2-40B4-BE49-F238E27FC236}">
                <a16:creationId xmlns:a16="http://schemas.microsoft.com/office/drawing/2014/main" id="{AE6F13C5-D7C8-4604-831F-3211A6AB122F}"/>
              </a:ext>
            </a:extLst>
          </p:cNvPr>
          <p:cNvSpPr/>
          <p:nvPr/>
        </p:nvSpPr>
        <p:spPr>
          <a:xfrm rot="10800000">
            <a:off x="6096000" y="1808980"/>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4" name="Isosceles Triangle 73">
            <a:extLst>
              <a:ext uri="{FF2B5EF4-FFF2-40B4-BE49-F238E27FC236}">
                <a16:creationId xmlns:a16="http://schemas.microsoft.com/office/drawing/2014/main" id="{B93BE59C-4729-4EC8-82BC-40630E41777D}"/>
              </a:ext>
            </a:extLst>
          </p:cNvPr>
          <p:cNvSpPr/>
          <p:nvPr/>
        </p:nvSpPr>
        <p:spPr>
          <a:xfrm>
            <a:off x="6816008" y="1808980"/>
            <a:ext cx="720008" cy="720008"/>
          </a:xfrm>
          <a:prstGeom prst="triangle">
            <a:avLst>
              <a:gd name="adj" fmla="val 0"/>
            </a:avLst>
          </a:prstGeom>
          <a:solidFill>
            <a:srgbClr val="045B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5" name="Isosceles Triangle 74">
            <a:extLst>
              <a:ext uri="{FF2B5EF4-FFF2-40B4-BE49-F238E27FC236}">
                <a16:creationId xmlns:a16="http://schemas.microsoft.com/office/drawing/2014/main" id="{740C4045-7BED-4CD4-9BDB-7650A2E1C4A0}"/>
              </a:ext>
            </a:extLst>
          </p:cNvPr>
          <p:cNvSpPr/>
          <p:nvPr/>
        </p:nvSpPr>
        <p:spPr>
          <a:xfrm rot="10800000">
            <a:off x="6816008" y="1808980"/>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6" name="Isosceles Triangle 75">
            <a:extLst>
              <a:ext uri="{FF2B5EF4-FFF2-40B4-BE49-F238E27FC236}">
                <a16:creationId xmlns:a16="http://schemas.microsoft.com/office/drawing/2014/main" id="{02CA5981-496B-49A5-8588-6124DFFC3F57}"/>
              </a:ext>
            </a:extLst>
          </p:cNvPr>
          <p:cNvSpPr/>
          <p:nvPr/>
        </p:nvSpPr>
        <p:spPr>
          <a:xfrm>
            <a:off x="7536016" y="1808980"/>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7" name="Isosceles Triangle 76">
            <a:extLst>
              <a:ext uri="{FF2B5EF4-FFF2-40B4-BE49-F238E27FC236}">
                <a16:creationId xmlns:a16="http://schemas.microsoft.com/office/drawing/2014/main" id="{29D88B3B-033A-45AA-9FAA-C1E1F054932A}"/>
              </a:ext>
            </a:extLst>
          </p:cNvPr>
          <p:cNvSpPr/>
          <p:nvPr/>
        </p:nvSpPr>
        <p:spPr>
          <a:xfrm rot="10800000">
            <a:off x="7536016" y="1808980"/>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8" name="Isosceles Triangle 77">
            <a:extLst>
              <a:ext uri="{FF2B5EF4-FFF2-40B4-BE49-F238E27FC236}">
                <a16:creationId xmlns:a16="http://schemas.microsoft.com/office/drawing/2014/main" id="{692D86D7-6558-455E-9177-E717D555B161}"/>
              </a:ext>
            </a:extLst>
          </p:cNvPr>
          <p:cNvSpPr/>
          <p:nvPr/>
        </p:nvSpPr>
        <p:spPr>
          <a:xfrm>
            <a:off x="8256024" y="1808980"/>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9" name="Isosceles Triangle 78">
            <a:extLst>
              <a:ext uri="{FF2B5EF4-FFF2-40B4-BE49-F238E27FC236}">
                <a16:creationId xmlns:a16="http://schemas.microsoft.com/office/drawing/2014/main" id="{4F0A3777-9B36-4788-8B53-8982A8412D46}"/>
              </a:ext>
            </a:extLst>
          </p:cNvPr>
          <p:cNvSpPr/>
          <p:nvPr/>
        </p:nvSpPr>
        <p:spPr>
          <a:xfrm rot="10800000">
            <a:off x="8256024" y="1808980"/>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0" name="Isosceles Triangle 79">
            <a:extLst>
              <a:ext uri="{FF2B5EF4-FFF2-40B4-BE49-F238E27FC236}">
                <a16:creationId xmlns:a16="http://schemas.microsoft.com/office/drawing/2014/main" id="{56339201-8703-458F-908F-83AC2EBD2A9C}"/>
              </a:ext>
            </a:extLst>
          </p:cNvPr>
          <p:cNvSpPr/>
          <p:nvPr/>
        </p:nvSpPr>
        <p:spPr>
          <a:xfrm flipH="1">
            <a:off x="6096000" y="2528988"/>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1" name="Isosceles Triangle 80">
            <a:extLst>
              <a:ext uri="{FF2B5EF4-FFF2-40B4-BE49-F238E27FC236}">
                <a16:creationId xmlns:a16="http://schemas.microsoft.com/office/drawing/2014/main" id="{396A42CB-7456-4D3C-845C-8240A3B078D9}"/>
              </a:ext>
            </a:extLst>
          </p:cNvPr>
          <p:cNvSpPr/>
          <p:nvPr/>
        </p:nvSpPr>
        <p:spPr>
          <a:xfrm rot="10800000" flipH="1">
            <a:off x="6096000" y="2528988"/>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Isosceles Triangle 81">
            <a:extLst>
              <a:ext uri="{FF2B5EF4-FFF2-40B4-BE49-F238E27FC236}">
                <a16:creationId xmlns:a16="http://schemas.microsoft.com/office/drawing/2014/main" id="{12E905EE-E834-4247-AED5-349EDCF4A495}"/>
              </a:ext>
            </a:extLst>
          </p:cNvPr>
          <p:cNvSpPr/>
          <p:nvPr/>
        </p:nvSpPr>
        <p:spPr>
          <a:xfrm flipH="1">
            <a:off x="6816008" y="2528988"/>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3" name="Isosceles Triangle 82">
            <a:extLst>
              <a:ext uri="{FF2B5EF4-FFF2-40B4-BE49-F238E27FC236}">
                <a16:creationId xmlns:a16="http://schemas.microsoft.com/office/drawing/2014/main" id="{3C70154E-9699-4676-85A9-D62440D61AA7}"/>
              </a:ext>
            </a:extLst>
          </p:cNvPr>
          <p:cNvSpPr/>
          <p:nvPr/>
        </p:nvSpPr>
        <p:spPr>
          <a:xfrm rot="10800000" flipH="1">
            <a:off x="6816008" y="2528988"/>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4" name="Isosceles Triangle 83">
            <a:extLst>
              <a:ext uri="{FF2B5EF4-FFF2-40B4-BE49-F238E27FC236}">
                <a16:creationId xmlns:a16="http://schemas.microsoft.com/office/drawing/2014/main" id="{4C5C200C-144F-46DA-9BFA-9C46BB16008E}"/>
              </a:ext>
            </a:extLst>
          </p:cNvPr>
          <p:cNvSpPr/>
          <p:nvPr/>
        </p:nvSpPr>
        <p:spPr>
          <a:xfrm flipH="1">
            <a:off x="7536016" y="2528988"/>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52574D08-C917-4CF1-A6A3-47D3FB2A8529}"/>
              </a:ext>
            </a:extLst>
          </p:cNvPr>
          <p:cNvSpPr/>
          <p:nvPr/>
        </p:nvSpPr>
        <p:spPr>
          <a:xfrm rot="10800000" flipH="1">
            <a:off x="7536016" y="2528989"/>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6" name="Isosceles Triangle 85">
            <a:extLst>
              <a:ext uri="{FF2B5EF4-FFF2-40B4-BE49-F238E27FC236}">
                <a16:creationId xmlns:a16="http://schemas.microsoft.com/office/drawing/2014/main" id="{8EB4B4EC-AAFC-4946-A21F-B730C8E52CFA}"/>
              </a:ext>
            </a:extLst>
          </p:cNvPr>
          <p:cNvSpPr/>
          <p:nvPr/>
        </p:nvSpPr>
        <p:spPr>
          <a:xfrm flipH="1">
            <a:off x="8256024" y="2528988"/>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7" name="Isosceles Triangle 86">
            <a:extLst>
              <a:ext uri="{FF2B5EF4-FFF2-40B4-BE49-F238E27FC236}">
                <a16:creationId xmlns:a16="http://schemas.microsoft.com/office/drawing/2014/main" id="{5AA30C9E-04C5-4F3D-B65F-45F36478D7BD}"/>
              </a:ext>
            </a:extLst>
          </p:cNvPr>
          <p:cNvSpPr/>
          <p:nvPr/>
        </p:nvSpPr>
        <p:spPr>
          <a:xfrm rot="10800000" flipH="1">
            <a:off x="8256024" y="2528988"/>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8" name="Isosceles Triangle 87">
            <a:extLst>
              <a:ext uri="{FF2B5EF4-FFF2-40B4-BE49-F238E27FC236}">
                <a16:creationId xmlns:a16="http://schemas.microsoft.com/office/drawing/2014/main" id="{337C0E47-4060-4680-A936-2AB9EF9C096C}"/>
              </a:ext>
            </a:extLst>
          </p:cNvPr>
          <p:cNvSpPr/>
          <p:nvPr/>
        </p:nvSpPr>
        <p:spPr>
          <a:xfrm>
            <a:off x="6096000" y="3248996"/>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9" name="Isosceles Triangle 88">
            <a:extLst>
              <a:ext uri="{FF2B5EF4-FFF2-40B4-BE49-F238E27FC236}">
                <a16:creationId xmlns:a16="http://schemas.microsoft.com/office/drawing/2014/main" id="{062B9FDE-595A-4347-BB35-9FC3C52A77A3}"/>
              </a:ext>
            </a:extLst>
          </p:cNvPr>
          <p:cNvSpPr/>
          <p:nvPr/>
        </p:nvSpPr>
        <p:spPr>
          <a:xfrm rot="10800000">
            <a:off x="6096000" y="3248996"/>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0" name="Isosceles Triangle 89">
            <a:extLst>
              <a:ext uri="{FF2B5EF4-FFF2-40B4-BE49-F238E27FC236}">
                <a16:creationId xmlns:a16="http://schemas.microsoft.com/office/drawing/2014/main" id="{B760BE87-359C-402E-AC72-D7FB55C24CA0}"/>
              </a:ext>
            </a:extLst>
          </p:cNvPr>
          <p:cNvSpPr/>
          <p:nvPr/>
        </p:nvSpPr>
        <p:spPr>
          <a:xfrm>
            <a:off x="6816008" y="3248997"/>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1" name="Isosceles Triangle 90">
            <a:extLst>
              <a:ext uri="{FF2B5EF4-FFF2-40B4-BE49-F238E27FC236}">
                <a16:creationId xmlns:a16="http://schemas.microsoft.com/office/drawing/2014/main" id="{56A22AFD-DC1D-4CBF-84FF-C362F5B5D789}"/>
              </a:ext>
            </a:extLst>
          </p:cNvPr>
          <p:cNvSpPr/>
          <p:nvPr/>
        </p:nvSpPr>
        <p:spPr>
          <a:xfrm rot="10800000">
            <a:off x="6816008" y="3248996"/>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2" name="Isosceles Triangle 91">
            <a:extLst>
              <a:ext uri="{FF2B5EF4-FFF2-40B4-BE49-F238E27FC236}">
                <a16:creationId xmlns:a16="http://schemas.microsoft.com/office/drawing/2014/main" id="{29A739CF-FF0D-4C91-9E43-93B5F52ECBFE}"/>
              </a:ext>
            </a:extLst>
          </p:cNvPr>
          <p:cNvSpPr/>
          <p:nvPr/>
        </p:nvSpPr>
        <p:spPr>
          <a:xfrm>
            <a:off x="7536016" y="3248996"/>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3" name="Isosceles Triangle 92">
            <a:extLst>
              <a:ext uri="{FF2B5EF4-FFF2-40B4-BE49-F238E27FC236}">
                <a16:creationId xmlns:a16="http://schemas.microsoft.com/office/drawing/2014/main" id="{F271DFED-F800-4755-B05A-2820B1763660}"/>
              </a:ext>
            </a:extLst>
          </p:cNvPr>
          <p:cNvSpPr/>
          <p:nvPr/>
        </p:nvSpPr>
        <p:spPr>
          <a:xfrm rot="10800000">
            <a:off x="7536016" y="3248996"/>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4" name="Isosceles Triangle 93">
            <a:extLst>
              <a:ext uri="{FF2B5EF4-FFF2-40B4-BE49-F238E27FC236}">
                <a16:creationId xmlns:a16="http://schemas.microsoft.com/office/drawing/2014/main" id="{E7467D71-9981-4D6D-AFE9-C1111848D7D1}"/>
              </a:ext>
            </a:extLst>
          </p:cNvPr>
          <p:cNvSpPr/>
          <p:nvPr/>
        </p:nvSpPr>
        <p:spPr>
          <a:xfrm>
            <a:off x="8256024" y="3248996"/>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5" name="Isosceles Triangle 94">
            <a:extLst>
              <a:ext uri="{FF2B5EF4-FFF2-40B4-BE49-F238E27FC236}">
                <a16:creationId xmlns:a16="http://schemas.microsoft.com/office/drawing/2014/main" id="{9D0F6DF4-ADEF-4240-958E-A9217214BBB4}"/>
              </a:ext>
            </a:extLst>
          </p:cNvPr>
          <p:cNvSpPr/>
          <p:nvPr/>
        </p:nvSpPr>
        <p:spPr>
          <a:xfrm rot="10800000">
            <a:off x="8256024" y="3248996"/>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6" name="Isosceles Triangle 95">
            <a:extLst>
              <a:ext uri="{FF2B5EF4-FFF2-40B4-BE49-F238E27FC236}">
                <a16:creationId xmlns:a16="http://schemas.microsoft.com/office/drawing/2014/main" id="{1AC92982-8DB8-41CB-ADEB-11C5C6D5F00D}"/>
              </a:ext>
            </a:extLst>
          </p:cNvPr>
          <p:cNvSpPr/>
          <p:nvPr/>
        </p:nvSpPr>
        <p:spPr>
          <a:xfrm flipH="1">
            <a:off x="6096000" y="3969004"/>
            <a:ext cx="720008" cy="720008"/>
          </a:xfrm>
          <a:prstGeom prst="triangle">
            <a:avLst>
              <a:gd name="adj" fmla="val 0"/>
            </a:avLst>
          </a:prstGeom>
          <a:solidFill>
            <a:srgbClr val="076D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7" name="Isosceles Triangle 96">
            <a:extLst>
              <a:ext uri="{FF2B5EF4-FFF2-40B4-BE49-F238E27FC236}">
                <a16:creationId xmlns:a16="http://schemas.microsoft.com/office/drawing/2014/main" id="{61F5222F-F9E7-40FA-9445-6016A173CDB0}"/>
              </a:ext>
            </a:extLst>
          </p:cNvPr>
          <p:cNvSpPr/>
          <p:nvPr/>
        </p:nvSpPr>
        <p:spPr>
          <a:xfrm rot="10800000" flipH="1">
            <a:off x="6096000" y="3969004"/>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8" name="Isosceles Triangle 97">
            <a:extLst>
              <a:ext uri="{FF2B5EF4-FFF2-40B4-BE49-F238E27FC236}">
                <a16:creationId xmlns:a16="http://schemas.microsoft.com/office/drawing/2014/main" id="{73DD3318-EC83-4C93-9163-64B0637EF2ED}"/>
              </a:ext>
            </a:extLst>
          </p:cNvPr>
          <p:cNvSpPr/>
          <p:nvPr/>
        </p:nvSpPr>
        <p:spPr>
          <a:xfrm flipH="1">
            <a:off x="6816008" y="3969004"/>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9" name="Isosceles Triangle 98">
            <a:extLst>
              <a:ext uri="{FF2B5EF4-FFF2-40B4-BE49-F238E27FC236}">
                <a16:creationId xmlns:a16="http://schemas.microsoft.com/office/drawing/2014/main" id="{3690B942-25FD-416D-94EB-D2439F67882B}"/>
              </a:ext>
            </a:extLst>
          </p:cNvPr>
          <p:cNvSpPr/>
          <p:nvPr/>
        </p:nvSpPr>
        <p:spPr>
          <a:xfrm rot="10800000" flipH="1">
            <a:off x="6816008" y="3969004"/>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0" name="Isosceles Triangle 99">
            <a:extLst>
              <a:ext uri="{FF2B5EF4-FFF2-40B4-BE49-F238E27FC236}">
                <a16:creationId xmlns:a16="http://schemas.microsoft.com/office/drawing/2014/main" id="{31F7590F-29B6-4FBC-A082-8C24879F9ADA}"/>
              </a:ext>
            </a:extLst>
          </p:cNvPr>
          <p:cNvSpPr/>
          <p:nvPr/>
        </p:nvSpPr>
        <p:spPr>
          <a:xfrm flipH="1">
            <a:off x="7536016" y="3969004"/>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1" name="Isosceles Triangle 100">
            <a:extLst>
              <a:ext uri="{FF2B5EF4-FFF2-40B4-BE49-F238E27FC236}">
                <a16:creationId xmlns:a16="http://schemas.microsoft.com/office/drawing/2014/main" id="{F588DCF0-1337-4953-ACDB-3F42EA44D9DC}"/>
              </a:ext>
            </a:extLst>
          </p:cNvPr>
          <p:cNvSpPr/>
          <p:nvPr/>
        </p:nvSpPr>
        <p:spPr>
          <a:xfrm rot="10800000" flipH="1">
            <a:off x="7536016" y="3969004"/>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2" name="Isosceles Triangle 101">
            <a:extLst>
              <a:ext uri="{FF2B5EF4-FFF2-40B4-BE49-F238E27FC236}">
                <a16:creationId xmlns:a16="http://schemas.microsoft.com/office/drawing/2014/main" id="{B588CC92-EC43-4F6B-AD96-6CDF9884539B}"/>
              </a:ext>
            </a:extLst>
          </p:cNvPr>
          <p:cNvSpPr/>
          <p:nvPr/>
        </p:nvSpPr>
        <p:spPr>
          <a:xfrm flipH="1">
            <a:off x="8256024" y="3969004"/>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3" name="Isosceles Triangle 102">
            <a:extLst>
              <a:ext uri="{FF2B5EF4-FFF2-40B4-BE49-F238E27FC236}">
                <a16:creationId xmlns:a16="http://schemas.microsoft.com/office/drawing/2014/main" id="{91685FEF-6A3E-46D9-AC19-A30446888CFF}"/>
              </a:ext>
            </a:extLst>
          </p:cNvPr>
          <p:cNvSpPr/>
          <p:nvPr/>
        </p:nvSpPr>
        <p:spPr>
          <a:xfrm rot="10800000" flipH="1">
            <a:off x="8256024" y="3969004"/>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4" name="Isosceles Triangle 103">
            <a:extLst>
              <a:ext uri="{FF2B5EF4-FFF2-40B4-BE49-F238E27FC236}">
                <a16:creationId xmlns:a16="http://schemas.microsoft.com/office/drawing/2014/main" id="{81849F7E-FFB1-4C62-940A-66F7096E40D2}"/>
              </a:ext>
            </a:extLst>
          </p:cNvPr>
          <p:cNvSpPr/>
          <p:nvPr/>
        </p:nvSpPr>
        <p:spPr>
          <a:xfrm>
            <a:off x="6096000" y="4689012"/>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5" name="Isosceles Triangle 104">
            <a:extLst>
              <a:ext uri="{FF2B5EF4-FFF2-40B4-BE49-F238E27FC236}">
                <a16:creationId xmlns:a16="http://schemas.microsoft.com/office/drawing/2014/main" id="{1B947DB1-D034-4D15-ACC4-FF0368C3EC07}"/>
              </a:ext>
            </a:extLst>
          </p:cNvPr>
          <p:cNvSpPr/>
          <p:nvPr/>
        </p:nvSpPr>
        <p:spPr>
          <a:xfrm rot="10800000">
            <a:off x="6096000" y="4689012"/>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6" name="Isosceles Triangle 105">
            <a:extLst>
              <a:ext uri="{FF2B5EF4-FFF2-40B4-BE49-F238E27FC236}">
                <a16:creationId xmlns:a16="http://schemas.microsoft.com/office/drawing/2014/main" id="{D4A7630E-A109-4541-B511-B71FA48EBFF9}"/>
              </a:ext>
            </a:extLst>
          </p:cNvPr>
          <p:cNvSpPr/>
          <p:nvPr/>
        </p:nvSpPr>
        <p:spPr>
          <a:xfrm>
            <a:off x="6816008" y="4689012"/>
            <a:ext cx="720008" cy="720008"/>
          </a:xfrm>
          <a:prstGeom prst="triangle">
            <a:avLst>
              <a:gd name="adj" fmla="val 0"/>
            </a:avLst>
          </a:prstGeom>
          <a:solidFill>
            <a:srgbClr val="65A7B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7" name="Isosceles Triangle 106">
            <a:extLst>
              <a:ext uri="{FF2B5EF4-FFF2-40B4-BE49-F238E27FC236}">
                <a16:creationId xmlns:a16="http://schemas.microsoft.com/office/drawing/2014/main" id="{B394592B-FD6A-4F72-8336-7D3FB0390E72}"/>
              </a:ext>
            </a:extLst>
          </p:cNvPr>
          <p:cNvSpPr/>
          <p:nvPr/>
        </p:nvSpPr>
        <p:spPr>
          <a:xfrm rot="10800000">
            <a:off x="6816008" y="4689012"/>
            <a:ext cx="720008" cy="720008"/>
          </a:xfrm>
          <a:prstGeom prst="triangle">
            <a:avLst>
              <a:gd name="adj" fmla="val 0"/>
            </a:avLst>
          </a:prstGeom>
          <a:solidFill>
            <a:srgbClr val="D9F0E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8" name="Isosceles Triangle 107">
            <a:extLst>
              <a:ext uri="{FF2B5EF4-FFF2-40B4-BE49-F238E27FC236}">
                <a16:creationId xmlns:a16="http://schemas.microsoft.com/office/drawing/2014/main" id="{B9643721-230A-4003-86B0-17A4F62AA8B6}"/>
              </a:ext>
            </a:extLst>
          </p:cNvPr>
          <p:cNvSpPr/>
          <p:nvPr/>
        </p:nvSpPr>
        <p:spPr>
          <a:xfrm>
            <a:off x="7536016" y="4689012"/>
            <a:ext cx="720008" cy="720008"/>
          </a:xfrm>
          <a:prstGeom prst="triangle">
            <a:avLst>
              <a:gd name="adj" fmla="val 0"/>
            </a:avLst>
          </a:prstGeom>
          <a:solidFill>
            <a:srgbClr val="89BEC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9" name="Isosceles Triangle 108">
            <a:extLst>
              <a:ext uri="{FF2B5EF4-FFF2-40B4-BE49-F238E27FC236}">
                <a16:creationId xmlns:a16="http://schemas.microsoft.com/office/drawing/2014/main" id="{AAF9520E-EAB4-4669-981B-2BAF8D720006}"/>
              </a:ext>
            </a:extLst>
          </p:cNvPr>
          <p:cNvSpPr/>
          <p:nvPr/>
        </p:nvSpPr>
        <p:spPr>
          <a:xfrm rot="10800000">
            <a:off x="7536016" y="4689012"/>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0" name="Isosceles Triangle 109">
            <a:extLst>
              <a:ext uri="{FF2B5EF4-FFF2-40B4-BE49-F238E27FC236}">
                <a16:creationId xmlns:a16="http://schemas.microsoft.com/office/drawing/2014/main" id="{99D56F93-9BE4-4364-B755-12F8591A7A50}"/>
              </a:ext>
            </a:extLst>
          </p:cNvPr>
          <p:cNvSpPr/>
          <p:nvPr/>
        </p:nvSpPr>
        <p:spPr>
          <a:xfrm>
            <a:off x="8256024" y="4689012"/>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1" name="Isosceles Triangle 110">
            <a:extLst>
              <a:ext uri="{FF2B5EF4-FFF2-40B4-BE49-F238E27FC236}">
                <a16:creationId xmlns:a16="http://schemas.microsoft.com/office/drawing/2014/main" id="{717615A1-8883-423D-A0B8-64C6A04088E8}"/>
              </a:ext>
            </a:extLst>
          </p:cNvPr>
          <p:cNvSpPr/>
          <p:nvPr/>
        </p:nvSpPr>
        <p:spPr>
          <a:xfrm rot="10800000">
            <a:off x="8256024" y="4689014"/>
            <a:ext cx="720008" cy="720008"/>
          </a:xfrm>
          <a:prstGeom prst="triangle">
            <a:avLst>
              <a:gd name="adj" fmla="val 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631A66A9-E58F-4560-97A7-5D65F11373C6}"/>
              </a:ext>
            </a:extLst>
          </p:cNvPr>
          <p:cNvSpPr/>
          <p:nvPr/>
        </p:nvSpPr>
        <p:spPr>
          <a:xfrm>
            <a:off x="5375992" y="2528989"/>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Isosceles Triangle 111">
            <a:extLst>
              <a:ext uri="{FF2B5EF4-FFF2-40B4-BE49-F238E27FC236}">
                <a16:creationId xmlns:a16="http://schemas.microsoft.com/office/drawing/2014/main" id="{3428E729-EE3E-42BF-A094-7D0105E09E0C}"/>
              </a:ext>
            </a:extLst>
          </p:cNvPr>
          <p:cNvSpPr/>
          <p:nvPr/>
        </p:nvSpPr>
        <p:spPr>
          <a:xfrm>
            <a:off x="4655984" y="3248997"/>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260E394C-69AD-43DA-83A8-2DB4D700D8CD}"/>
              </a:ext>
            </a:extLst>
          </p:cNvPr>
          <p:cNvSpPr/>
          <p:nvPr/>
        </p:nvSpPr>
        <p:spPr>
          <a:xfrm>
            <a:off x="6096000" y="1808981"/>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Isosceles Triangle 113">
            <a:extLst>
              <a:ext uri="{FF2B5EF4-FFF2-40B4-BE49-F238E27FC236}">
                <a16:creationId xmlns:a16="http://schemas.microsoft.com/office/drawing/2014/main" id="{2FD0B9F4-21CD-45FC-B7FA-5B5BF3937F9D}"/>
              </a:ext>
            </a:extLst>
          </p:cNvPr>
          <p:cNvSpPr/>
          <p:nvPr/>
        </p:nvSpPr>
        <p:spPr>
          <a:xfrm>
            <a:off x="3935976" y="3969005"/>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Isosceles Triangle 114">
            <a:extLst>
              <a:ext uri="{FF2B5EF4-FFF2-40B4-BE49-F238E27FC236}">
                <a16:creationId xmlns:a16="http://schemas.microsoft.com/office/drawing/2014/main" id="{141D3033-124A-4C46-A62D-8432BC3F02ED}"/>
              </a:ext>
            </a:extLst>
          </p:cNvPr>
          <p:cNvSpPr/>
          <p:nvPr/>
        </p:nvSpPr>
        <p:spPr>
          <a:xfrm>
            <a:off x="3215968" y="4689013"/>
            <a:ext cx="720008" cy="720008"/>
          </a:xfrm>
          <a:prstGeom prst="triangle">
            <a:avLst>
              <a:gd name="adj" fmla="val 100000"/>
            </a:avLst>
          </a:prstGeom>
          <a:solidFill>
            <a:schemeClr val="accent4">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115">
            <a:extLst>
              <a:ext uri="{FF2B5EF4-FFF2-40B4-BE49-F238E27FC236}">
                <a16:creationId xmlns:a16="http://schemas.microsoft.com/office/drawing/2014/main" id="{132CB569-427C-446E-8849-509C39337B1D}"/>
              </a:ext>
            </a:extLst>
          </p:cNvPr>
          <p:cNvSpPr/>
          <p:nvPr/>
        </p:nvSpPr>
        <p:spPr>
          <a:xfrm rot="10800000">
            <a:off x="6816008" y="3248997"/>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Isosceles Triangle 116">
            <a:extLst>
              <a:ext uri="{FF2B5EF4-FFF2-40B4-BE49-F238E27FC236}">
                <a16:creationId xmlns:a16="http://schemas.microsoft.com/office/drawing/2014/main" id="{7CB3601F-8681-4673-911B-55530D794D8C}"/>
              </a:ext>
            </a:extLst>
          </p:cNvPr>
          <p:cNvSpPr/>
          <p:nvPr/>
        </p:nvSpPr>
        <p:spPr>
          <a:xfrm rot="10800000">
            <a:off x="6096000" y="3969005"/>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Isosceles Triangle 117">
            <a:extLst>
              <a:ext uri="{FF2B5EF4-FFF2-40B4-BE49-F238E27FC236}">
                <a16:creationId xmlns:a16="http://schemas.microsoft.com/office/drawing/2014/main" id="{BDDDA7E3-B050-41B2-8EA0-66DF8EB92E17}"/>
              </a:ext>
            </a:extLst>
          </p:cNvPr>
          <p:cNvSpPr/>
          <p:nvPr/>
        </p:nvSpPr>
        <p:spPr>
          <a:xfrm rot="10800000">
            <a:off x="7536016" y="2528989"/>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Isosceles Triangle 118">
            <a:extLst>
              <a:ext uri="{FF2B5EF4-FFF2-40B4-BE49-F238E27FC236}">
                <a16:creationId xmlns:a16="http://schemas.microsoft.com/office/drawing/2014/main" id="{2F4A0145-3BAC-4B81-B5AB-9732976A32F0}"/>
              </a:ext>
            </a:extLst>
          </p:cNvPr>
          <p:cNvSpPr/>
          <p:nvPr/>
        </p:nvSpPr>
        <p:spPr>
          <a:xfrm rot="10800000">
            <a:off x="5375992" y="4689013"/>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24DD809E-5AAE-4041-BC6C-B1D70B66176E}"/>
              </a:ext>
            </a:extLst>
          </p:cNvPr>
          <p:cNvSpPr/>
          <p:nvPr/>
        </p:nvSpPr>
        <p:spPr>
          <a:xfrm rot="10800000">
            <a:off x="8256024" y="1808981"/>
            <a:ext cx="720008" cy="720008"/>
          </a:xfrm>
          <a:prstGeom prst="triangle">
            <a:avLst>
              <a:gd name="adj" fmla="val 100000"/>
            </a:avLst>
          </a:prstGeom>
          <a:solidFill>
            <a:schemeClr val="accent4">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1D7601CA-0270-48CD-A2EC-C180CF6A2B08}"/>
              </a:ext>
            </a:extLst>
          </p:cNvPr>
          <p:cNvSpPr/>
          <p:nvPr/>
        </p:nvSpPr>
        <p:spPr>
          <a:xfrm rot="5400000">
            <a:off x="6816008" y="1808981"/>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47934513-C7FD-4BBE-827F-1E56925CE6FA}"/>
              </a:ext>
            </a:extLst>
          </p:cNvPr>
          <p:cNvSpPr/>
          <p:nvPr/>
        </p:nvSpPr>
        <p:spPr>
          <a:xfrm rot="16200000">
            <a:off x="6816008" y="1808981"/>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7A1E44E8-71B8-4332-B9EB-6B7FACAB5F4E}"/>
              </a:ext>
            </a:extLst>
          </p:cNvPr>
          <p:cNvSpPr/>
          <p:nvPr/>
        </p:nvSpPr>
        <p:spPr>
          <a:xfrm rot="5400000">
            <a:off x="7536016" y="1808981"/>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AAD7E2A7-8F84-49E4-8859-DD6BFCCF4659}"/>
              </a:ext>
            </a:extLst>
          </p:cNvPr>
          <p:cNvSpPr/>
          <p:nvPr/>
        </p:nvSpPr>
        <p:spPr>
          <a:xfrm rot="16200000">
            <a:off x="7536016" y="1808981"/>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E1F6ECB7-03A2-4725-B30D-F57574957755}"/>
              </a:ext>
            </a:extLst>
          </p:cNvPr>
          <p:cNvSpPr/>
          <p:nvPr/>
        </p:nvSpPr>
        <p:spPr>
          <a:xfrm rot="5400000">
            <a:off x="5375992" y="3248997"/>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B9E07073-3C1C-4EE0-991B-C5686A71FA4A}"/>
              </a:ext>
            </a:extLst>
          </p:cNvPr>
          <p:cNvSpPr/>
          <p:nvPr/>
        </p:nvSpPr>
        <p:spPr>
          <a:xfrm rot="16200000">
            <a:off x="5375992" y="3248997"/>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E1C8A692-CD6E-4CB9-8652-1750B44A396B}"/>
              </a:ext>
            </a:extLst>
          </p:cNvPr>
          <p:cNvSpPr/>
          <p:nvPr/>
        </p:nvSpPr>
        <p:spPr>
          <a:xfrm rot="5400000">
            <a:off x="6096000" y="3248997"/>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8" name="Isosceles Triangle 127">
            <a:extLst>
              <a:ext uri="{FF2B5EF4-FFF2-40B4-BE49-F238E27FC236}">
                <a16:creationId xmlns:a16="http://schemas.microsoft.com/office/drawing/2014/main" id="{1A990FDD-BBBB-4AB9-9B7B-FBD9BED470F9}"/>
              </a:ext>
            </a:extLst>
          </p:cNvPr>
          <p:cNvSpPr/>
          <p:nvPr/>
        </p:nvSpPr>
        <p:spPr>
          <a:xfrm rot="16200000">
            <a:off x="6096000" y="3248997"/>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9" name="Isosceles Triangle 128">
            <a:extLst>
              <a:ext uri="{FF2B5EF4-FFF2-40B4-BE49-F238E27FC236}">
                <a16:creationId xmlns:a16="http://schemas.microsoft.com/office/drawing/2014/main" id="{D84D7DC6-54EE-4A1B-B485-508A4C1EEF7E}"/>
              </a:ext>
            </a:extLst>
          </p:cNvPr>
          <p:cNvSpPr/>
          <p:nvPr/>
        </p:nvSpPr>
        <p:spPr>
          <a:xfrm rot="5400000">
            <a:off x="3935976" y="4689013"/>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2BF2CE8A-6975-413F-BB3D-799349A0E631}"/>
              </a:ext>
            </a:extLst>
          </p:cNvPr>
          <p:cNvSpPr/>
          <p:nvPr/>
        </p:nvSpPr>
        <p:spPr>
          <a:xfrm rot="16200000">
            <a:off x="3935976" y="4689013"/>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1" name="Isosceles Triangle 130">
            <a:extLst>
              <a:ext uri="{FF2B5EF4-FFF2-40B4-BE49-F238E27FC236}">
                <a16:creationId xmlns:a16="http://schemas.microsoft.com/office/drawing/2014/main" id="{EF1E6E68-D6E9-4F16-BEF5-58BDDC6E6CA2}"/>
              </a:ext>
            </a:extLst>
          </p:cNvPr>
          <p:cNvSpPr/>
          <p:nvPr/>
        </p:nvSpPr>
        <p:spPr>
          <a:xfrm rot="5400000">
            <a:off x="4655984" y="4689013"/>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2" name="Isosceles Triangle 131">
            <a:extLst>
              <a:ext uri="{FF2B5EF4-FFF2-40B4-BE49-F238E27FC236}">
                <a16:creationId xmlns:a16="http://schemas.microsoft.com/office/drawing/2014/main" id="{9AF50F73-4B3B-445F-8121-11246E8FFC61}"/>
              </a:ext>
            </a:extLst>
          </p:cNvPr>
          <p:cNvSpPr/>
          <p:nvPr/>
        </p:nvSpPr>
        <p:spPr>
          <a:xfrm rot="16200000">
            <a:off x="4655984" y="4689013"/>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3" name="Isosceles Triangle 132">
            <a:extLst>
              <a:ext uri="{FF2B5EF4-FFF2-40B4-BE49-F238E27FC236}">
                <a16:creationId xmlns:a16="http://schemas.microsoft.com/office/drawing/2014/main" id="{DB46BD27-B1F4-4C5D-9E6E-ED958498FCBD}"/>
              </a:ext>
            </a:extLst>
          </p:cNvPr>
          <p:cNvSpPr/>
          <p:nvPr/>
        </p:nvSpPr>
        <p:spPr>
          <a:xfrm rot="5400000" flipH="1">
            <a:off x="6096000" y="2528989"/>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EFC4615A-67D6-43D5-820C-282BEA243613}"/>
              </a:ext>
            </a:extLst>
          </p:cNvPr>
          <p:cNvSpPr/>
          <p:nvPr/>
        </p:nvSpPr>
        <p:spPr>
          <a:xfrm rot="16200000" flipH="1">
            <a:off x="6096000" y="2528989"/>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12C036AC-CEBD-4085-9A3D-ECF19CE0743E}"/>
              </a:ext>
            </a:extLst>
          </p:cNvPr>
          <p:cNvSpPr/>
          <p:nvPr/>
        </p:nvSpPr>
        <p:spPr>
          <a:xfrm rot="5400000" flipH="1">
            <a:off x="6816008" y="2528989"/>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6" name="Isosceles Triangle 135">
            <a:extLst>
              <a:ext uri="{FF2B5EF4-FFF2-40B4-BE49-F238E27FC236}">
                <a16:creationId xmlns:a16="http://schemas.microsoft.com/office/drawing/2014/main" id="{782FB0EE-7CE9-497E-A78B-087348C3D8A7}"/>
              </a:ext>
            </a:extLst>
          </p:cNvPr>
          <p:cNvSpPr/>
          <p:nvPr/>
        </p:nvSpPr>
        <p:spPr>
          <a:xfrm rot="16200000" flipH="1">
            <a:off x="6816008" y="2528989"/>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7" name="Isosceles Triangle 136">
            <a:extLst>
              <a:ext uri="{FF2B5EF4-FFF2-40B4-BE49-F238E27FC236}">
                <a16:creationId xmlns:a16="http://schemas.microsoft.com/office/drawing/2014/main" id="{E5733077-02B3-40FE-9440-BA78A5CF0C8A}"/>
              </a:ext>
            </a:extLst>
          </p:cNvPr>
          <p:cNvSpPr/>
          <p:nvPr/>
        </p:nvSpPr>
        <p:spPr>
          <a:xfrm rot="5400000" flipH="1">
            <a:off x="4655984" y="3969004"/>
            <a:ext cx="720008" cy="720008"/>
          </a:xfrm>
          <a:prstGeom prst="triangle">
            <a:avLst>
              <a:gd name="adj" fmla="val 0"/>
            </a:avLst>
          </a:prstGeom>
          <a:solidFill>
            <a:schemeClr val="accent4">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8" name="Isosceles Triangle 137">
            <a:extLst>
              <a:ext uri="{FF2B5EF4-FFF2-40B4-BE49-F238E27FC236}">
                <a16:creationId xmlns:a16="http://schemas.microsoft.com/office/drawing/2014/main" id="{B813D07E-555C-40D9-B025-8137982C60A5}"/>
              </a:ext>
            </a:extLst>
          </p:cNvPr>
          <p:cNvSpPr/>
          <p:nvPr/>
        </p:nvSpPr>
        <p:spPr>
          <a:xfrm rot="16200000" flipH="1">
            <a:off x="4655984" y="3969005"/>
            <a:ext cx="720008" cy="720008"/>
          </a:xfrm>
          <a:prstGeom prst="triangle">
            <a:avLst>
              <a:gd name="adj" fmla="val 0"/>
            </a:avLst>
          </a:prstGeom>
          <a:solidFill>
            <a:schemeClr val="accent4">
              <a:lumMod val="75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9" name="Isosceles Triangle 138">
            <a:extLst>
              <a:ext uri="{FF2B5EF4-FFF2-40B4-BE49-F238E27FC236}">
                <a16:creationId xmlns:a16="http://schemas.microsoft.com/office/drawing/2014/main" id="{FB4F23DA-708C-44D2-BEAE-D618CEEA77FA}"/>
              </a:ext>
            </a:extLst>
          </p:cNvPr>
          <p:cNvSpPr/>
          <p:nvPr/>
        </p:nvSpPr>
        <p:spPr>
          <a:xfrm rot="5400000" flipH="1">
            <a:off x="5375992" y="3969005"/>
            <a:ext cx="720008" cy="720008"/>
          </a:xfrm>
          <a:prstGeom prst="triangle">
            <a:avLst>
              <a:gd name="adj" fmla="val 0"/>
            </a:avLst>
          </a:prstGeom>
          <a:solidFill>
            <a:schemeClr val="accent4">
              <a:lumMod val="40000"/>
              <a:lumOff val="6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0" name="Isosceles Triangle 139">
            <a:extLst>
              <a:ext uri="{FF2B5EF4-FFF2-40B4-BE49-F238E27FC236}">
                <a16:creationId xmlns:a16="http://schemas.microsoft.com/office/drawing/2014/main" id="{176D92B2-C908-491D-9108-0655AE62A6E5}"/>
              </a:ext>
            </a:extLst>
          </p:cNvPr>
          <p:cNvSpPr/>
          <p:nvPr/>
        </p:nvSpPr>
        <p:spPr>
          <a:xfrm rot="16200000" flipH="1">
            <a:off x="5375992" y="3969005"/>
            <a:ext cx="720008" cy="720008"/>
          </a:xfrm>
          <a:prstGeom prst="triangle">
            <a:avLst>
              <a:gd name="adj" fmla="val 0"/>
            </a:avLst>
          </a:prstGeom>
          <a:solidFill>
            <a:schemeClr val="accent4">
              <a:lumMod val="60000"/>
              <a:lumOff val="40000"/>
              <a:alpha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9E6B03D-3516-4CFE-867D-6AEA468F95AB}"/>
              </a:ext>
            </a:extLst>
          </p:cNvPr>
          <p:cNvSpPr/>
          <p:nvPr/>
        </p:nvSpPr>
        <p:spPr>
          <a:xfrm>
            <a:off x="3215968" y="1808982"/>
            <a:ext cx="5760064" cy="360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216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grpId="0" nodeType="afterEffect">
                                  <p:stCondLst>
                                    <p:cond delay="1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100"/>
                                  </p:stCondLst>
                                  <p:childTnLst>
                                    <p:set>
                                      <p:cBhvr>
                                        <p:cTn id="33" dur="1" fill="hold">
                                          <p:stCondLst>
                                            <p:cond delay="0"/>
                                          </p:stCondLst>
                                        </p:cTn>
                                        <p:tgtEl>
                                          <p:spTgt spid="37"/>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grpId="0" nodeType="afterEffect">
                                  <p:stCondLst>
                                    <p:cond delay="100"/>
                                  </p:stCondLst>
                                  <p:childTnLst>
                                    <p:set>
                                      <p:cBhvr>
                                        <p:cTn id="36" dur="1" fill="hold">
                                          <p:stCondLst>
                                            <p:cond delay="0"/>
                                          </p:stCondLst>
                                        </p:cTn>
                                        <p:tgtEl>
                                          <p:spTgt spid="38"/>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10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grpId="0" nodeType="afterEffect">
                                  <p:stCondLst>
                                    <p:cond delay="100"/>
                                  </p:stCondLst>
                                  <p:childTnLst>
                                    <p:set>
                                      <p:cBhvr>
                                        <p:cTn id="42" dur="1" fill="hold">
                                          <p:stCondLst>
                                            <p:cond delay="0"/>
                                          </p:stCondLst>
                                        </p:cTn>
                                        <p:tgtEl>
                                          <p:spTgt spid="45"/>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grpId="0" nodeType="afterEffect">
                                  <p:stCondLst>
                                    <p:cond delay="1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grpId="0" nodeType="afterEffect">
                                  <p:stCondLst>
                                    <p:cond delay="10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grpId="0" nodeType="afterEffect">
                                  <p:stCondLst>
                                    <p:cond delay="100"/>
                                  </p:stCondLst>
                                  <p:childTnLst>
                                    <p:set>
                                      <p:cBhvr>
                                        <p:cTn id="51" dur="1" fill="hold">
                                          <p:stCondLst>
                                            <p:cond delay="0"/>
                                          </p:stCondLst>
                                        </p:cTn>
                                        <p:tgtEl>
                                          <p:spTgt spid="46"/>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grpId="0" nodeType="afterEffect">
                                  <p:stCondLst>
                                    <p:cond delay="100"/>
                                  </p:stCondLst>
                                  <p:childTnLst>
                                    <p:set>
                                      <p:cBhvr>
                                        <p:cTn id="54" dur="1" fill="hold">
                                          <p:stCondLst>
                                            <p:cond delay="0"/>
                                          </p:stCondLst>
                                        </p:cTn>
                                        <p:tgtEl>
                                          <p:spTgt spid="16"/>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grpId="0" nodeType="afterEffect">
                                  <p:stCondLst>
                                    <p:cond delay="100"/>
                                  </p:stCondLst>
                                  <p:childTnLst>
                                    <p:set>
                                      <p:cBhvr>
                                        <p:cTn id="57" dur="1" fill="hold">
                                          <p:stCondLst>
                                            <p:cond delay="0"/>
                                          </p:stCondLst>
                                        </p:cTn>
                                        <p:tgtEl>
                                          <p:spTgt spid="72"/>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grpId="0" nodeType="afterEffect">
                                  <p:stCondLst>
                                    <p:cond delay="100"/>
                                  </p:stCondLst>
                                  <p:childTnLst>
                                    <p:set>
                                      <p:cBhvr>
                                        <p:cTn id="60" dur="1" fill="hold">
                                          <p:stCondLst>
                                            <p:cond delay="0"/>
                                          </p:stCondLst>
                                        </p:cTn>
                                        <p:tgtEl>
                                          <p:spTgt spid="73"/>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grpId="0" nodeType="afterEffect">
                                  <p:stCondLst>
                                    <p:cond delay="100"/>
                                  </p:stCondLst>
                                  <p:childTnLst>
                                    <p:set>
                                      <p:cBhvr>
                                        <p:cTn id="63" dur="1" fill="hold">
                                          <p:stCondLst>
                                            <p:cond delay="0"/>
                                          </p:stCondLst>
                                        </p:cTn>
                                        <p:tgtEl>
                                          <p:spTgt spid="113"/>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grpId="0" nodeType="afterEffect">
                                  <p:stCondLst>
                                    <p:cond delay="100"/>
                                  </p:stCondLst>
                                  <p:childTnLst>
                                    <p:set>
                                      <p:cBhvr>
                                        <p:cTn id="66" dur="1" fill="hold">
                                          <p:stCondLst>
                                            <p:cond delay="0"/>
                                          </p:stCondLst>
                                        </p:cTn>
                                        <p:tgtEl>
                                          <p:spTgt spid="74"/>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grpId="0" nodeType="afterEffect">
                                  <p:stCondLst>
                                    <p:cond delay="100"/>
                                  </p:stCondLst>
                                  <p:childTnLst>
                                    <p:set>
                                      <p:cBhvr>
                                        <p:cTn id="69" dur="1" fill="hold">
                                          <p:stCondLst>
                                            <p:cond delay="0"/>
                                          </p:stCondLst>
                                        </p:cTn>
                                        <p:tgtEl>
                                          <p:spTgt spid="75"/>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grpId="0" nodeType="afterEffect">
                                  <p:stCondLst>
                                    <p:cond delay="100"/>
                                  </p:stCondLst>
                                  <p:childTnLst>
                                    <p:set>
                                      <p:cBhvr>
                                        <p:cTn id="72" dur="1" fill="hold">
                                          <p:stCondLst>
                                            <p:cond delay="0"/>
                                          </p:stCondLst>
                                        </p:cTn>
                                        <p:tgtEl>
                                          <p:spTgt spid="121"/>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grpId="0" nodeType="afterEffect">
                                  <p:stCondLst>
                                    <p:cond delay="100"/>
                                  </p:stCondLst>
                                  <p:childTnLst>
                                    <p:set>
                                      <p:cBhvr>
                                        <p:cTn id="75" dur="1" fill="hold">
                                          <p:stCondLst>
                                            <p:cond delay="0"/>
                                          </p:stCondLst>
                                        </p:cTn>
                                        <p:tgtEl>
                                          <p:spTgt spid="122"/>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grpId="0" nodeType="afterEffect">
                                  <p:stCondLst>
                                    <p:cond delay="100"/>
                                  </p:stCondLst>
                                  <p:childTnLst>
                                    <p:set>
                                      <p:cBhvr>
                                        <p:cTn id="78" dur="1" fill="hold">
                                          <p:stCondLst>
                                            <p:cond delay="0"/>
                                          </p:stCondLst>
                                        </p:cTn>
                                        <p:tgtEl>
                                          <p:spTgt spid="81"/>
                                        </p:tgtEl>
                                        <p:attrNameLst>
                                          <p:attrName>style.visibility</p:attrName>
                                        </p:attrNameLst>
                                      </p:cBhvr>
                                      <p:to>
                                        <p:strVal val="visible"/>
                                      </p:to>
                                    </p:set>
                                  </p:childTnLst>
                                </p:cTn>
                              </p:par>
                            </p:childTnLst>
                          </p:cTn>
                        </p:par>
                        <p:par>
                          <p:cTn id="79" fill="hold">
                            <p:stCondLst>
                              <p:cond delay="2400"/>
                            </p:stCondLst>
                            <p:childTnLst>
                              <p:par>
                                <p:cTn id="80" presetID="1" presetClass="entr" presetSubtype="0" fill="hold" grpId="0" nodeType="afterEffect">
                                  <p:stCondLst>
                                    <p:cond delay="100"/>
                                  </p:stCondLst>
                                  <p:childTnLst>
                                    <p:set>
                                      <p:cBhvr>
                                        <p:cTn id="81" dur="1" fill="hold">
                                          <p:stCondLst>
                                            <p:cond delay="0"/>
                                          </p:stCondLst>
                                        </p:cTn>
                                        <p:tgtEl>
                                          <p:spTgt spid="80"/>
                                        </p:tgtEl>
                                        <p:attrNameLst>
                                          <p:attrName>style.visibility</p:attrName>
                                        </p:attrNameLst>
                                      </p:cBhvr>
                                      <p:to>
                                        <p:strVal val="visible"/>
                                      </p:to>
                                    </p:set>
                                  </p:childTnLst>
                                </p:cTn>
                              </p:par>
                            </p:childTnLst>
                          </p:cTn>
                        </p:par>
                        <p:par>
                          <p:cTn id="82" fill="hold">
                            <p:stCondLst>
                              <p:cond delay="2500"/>
                            </p:stCondLst>
                            <p:childTnLst>
                              <p:par>
                                <p:cTn id="83" presetID="1" presetClass="entr" presetSubtype="0" fill="hold" grpId="0" nodeType="afterEffect">
                                  <p:stCondLst>
                                    <p:cond delay="100"/>
                                  </p:stCondLst>
                                  <p:childTnLst>
                                    <p:set>
                                      <p:cBhvr>
                                        <p:cTn id="84" dur="1" fill="hold">
                                          <p:stCondLst>
                                            <p:cond delay="0"/>
                                          </p:stCondLst>
                                        </p:cTn>
                                        <p:tgtEl>
                                          <p:spTgt spid="133"/>
                                        </p:tgtEl>
                                        <p:attrNameLst>
                                          <p:attrName>style.visibility</p:attrName>
                                        </p:attrNameLst>
                                      </p:cBhvr>
                                      <p:to>
                                        <p:strVal val="visible"/>
                                      </p:to>
                                    </p:set>
                                  </p:childTnLst>
                                </p:cTn>
                              </p:par>
                            </p:childTnLst>
                          </p:cTn>
                        </p:par>
                        <p:par>
                          <p:cTn id="85" fill="hold">
                            <p:stCondLst>
                              <p:cond delay="2600"/>
                            </p:stCondLst>
                            <p:childTnLst>
                              <p:par>
                                <p:cTn id="86" presetID="1" presetClass="entr" presetSubtype="0" fill="hold" grpId="0" nodeType="afterEffect">
                                  <p:stCondLst>
                                    <p:cond delay="100"/>
                                  </p:stCondLst>
                                  <p:childTnLst>
                                    <p:set>
                                      <p:cBhvr>
                                        <p:cTn id="87" dur="1" fill="hold">
                                          <p:stCondLst>
                                            <p:cond delay="0"/>
                                          </p:stCondLst>
                                        </p:cTn>
                                        <p:tgtEl>
                                          <p:spTgt spid="134"/>
                                        </p:tgtEl>
                                        <p:attrNameLst>
                                          <p:attrName>style.visibility</p:attrName>
                                        </p:attrNameLst>
                                      </p:cBhvr>
                                      <p:to>
                                        <p:strVal val="visible"/>
                                      </p:to>
                                    </p:set>
                                  </p:childTnLst>
                                </p:cTn>
                              </p:par>
                            </p:childTnLst>
                          </p:cTn>
                        </p:par>
                        <p:par>
                          <p:cTn id="88" fill="hold">
                            <p:stCondLst>
                              <p:cond delay="2700"/>
                            </p:stCondLst>
                            <p:childTnLst>
                              <p:par>
                                <p:cTn id="89" presetID="1" presetClass="entr" presetSubtype="0" fill="hold" grpId="0" nodeType="afterEffect">
                                  <p:stCondLst>
                                    <p:cond delay="100"/>
                                  </p:stCondLst>
                                  <p:childTnLst>
                                    <p:set>
                                      <p:cBhvr>
                                        <p:cTn id="90" dur="1" fill="hold">
                                          <p:stCondLst>
                                            <p:cond delay="0"/>
                                          </p:stCondLst>
                                        </p:cTn>
                                        <p:tgtEl>
                                          <p:spTgt spid="83"/>
                                        </p:tgtEl>
                                        <p:attrNameLst>
                                          <p:attrName>style.visibility</p:attrName>
                                        </p:attrNameLst>
                                      </p:cBhvr>
                                      <p:to>
                                        <p:strVal val="visible"/>
                                      </p:to>
                                    </p:set>
                                  </p:childTnLst>
                                </p:cTn>
                              </p:par>
                            </p:childTnLst>
                          </p:cTn>
                        </p:par>
                        <p:par>
                          <p:cTn id="91" fill="hold">
                            <p:stCondLst>
                              <p:cond delay="2800"/>
                            </p:stCondLst>
                            <p:childTnLst>
                              <p:par>
                                <p:cTn id="92" presetID="1" presetClass="entr" presetSubtype="0" fill="hold" grpId="0" nodeType="afterEffect">
                                  <p:stCondLst>
                                    <p:cond delay="100"/>
                                  </p:stCondLst>
                                  <p:childTnLst>
                                    <p:set>
                                      <p:cBhvr>
                                        <p:cTn id="93" dur="1" fill="hold">
                                          <p:stCondLst>
                                            <p:cond delay="0"/>
                                          </p:stCondLst>
                                        </p:cTn>
                                        <p:tgtEl>
                                          <p:spTgt spid="82"/>
                                        </p:tgtEl>
                                        <p:attrNameLst>
                                          <p:attrName>style.visibility</p:attrName>
                                        </p:attrNameLst>
                                      </p:cBhvr>
                                      <p:to>
                                        <p:strVal val="visible"/>
                                      </p:to>
                                    </p:set>
                                  </p:childTnLst>
                                </p:cTn>
                              </p:par>
                            </p:childTnLst>
                          </p:cTn>
                        </p:par>
                        <p:par>
                          <p:cTn id="94" fill="hold">
                            <p:stCondLst>
                              <p:cond delay="2900"/>
                            </p:stCondLst>
                            <p:childTnLst>
                              <p:par>
                                <p:cTn id="95" presetID="1" presetClass="entr" presetSubtype="0" fill="hold" grpId="0" nodeType="afterEffect">
                                  <p:stCondLst>
                                    <p:cond delay="100"/>
                                  </p:stCondLst>
                                  <p:childTnLst>
                                    <p:set>
                                      <p:cBhvr>
                                        <p:cTn id="96" dur="1" fill="hold">
                                          <p:stCondLst>
                                            <p:cond delay="0"/>
                                          </p:stCondLst>
                                        </p:cTn>
                                        <p:tgtEl>
                                          <p:spTgt spid="135"/>
                                        </p:tgtEl>
                                        <p:attrNameLst>
                                          <p:attrName>style.visibility</p:attrName>
                                        </p:attrNameLst>
                                      </p:cBhvr>
                                      <p:to>
                                        <p:strVal val="visible"/>
                                      </p:to>
                                    </p:set>
                                  </p:childTnLst>
                                </p:cTn>
                              </p:par>
                            </p:childTnLst>
                          </p:cTn>
                        </p:par>
                        <p:par>
                          <p:cTn id="97" fill="hold">
                            <p:stCondLst>
                              <p:cond delay="3000"/>
                            </p:stCondLst>
                            <p:childTnLst>
                              <p:par>
                                <p:cTn id="98" presetID="1" presetClass="entr" presetSubtype="0" fill="hold" grpId="0" nodeType="afterEffect">
                                  <p:stCondLst>
                                    <p:cond delay="100"/>
                                  </p:stCondLst>
                                  <p:childTnLst>
                                    <p:set>
                                      <p:cBhvr>
                                        <p:cTn id="99" dur="1" fill="hold">
                                          <p:stCondLst>
                                            <p:cond delay="0"/>
                                          </p:stCondLst>
                                        </p:cTn>
                                        <p:tgtEl>
                                          <p:spTgt spid="136"/>
                                        </p:tgtEl>
                                        <p:attrNameLst>
                                          <p:attrName>style.visibility</p:attrName>
                                        </p:attrNameLst>
                                      </p:cBhvr>
                                      <p:to>
                                        <p:strVal val="visible"/>
                                      </p:to>
                                    </p:set>
                                  </p:childTnLst>
                                </p:cTn>
                              </p:par>
                            </p:childTnLst>
                          </p:cTn>
                        </p:par>
                        <p:par>
                          <p:cTn id="100" fill="hold">
                            <p:stCondLst>
                              <p:cond delay="3100"/>
                            </p:stCondLst>
                            <p:childTnLst>
                              <p:par>
                                <p:cTn id="101" presetID="1" presetClass="entr" presetSubtype="0" fill="hold" grpId="0" nodeType="afterEffect">
                                  <p:stCondLst>
                                    <p:cond delay="100"/>
                                  </p:stCondLst>
                                  <p:childTnLst>
                                    <p:set>
                                      <p:cBhvr>
                                        <p:cTn id="102" dur="1" fill="hold">
                                          <p:stCondLst>
                                            <p:cond delay="0"/>
                                          </p:stCondLst>
                                        </p:cTn>
                                        <p:tgtEl>
                                          <p:spTgt spid="76"/>
                                        </p:tgtEl>
                                        <p:attrNameLst>
                                          <p:attrName>style.visibility</p:attrName>
                                        </p:attrNameLst>
                                      </p:cBhvr>
                                      <p:to>
                                        <p:strVal val="visible"/>
                                      </p:to>
                                    </p:set>
                                  </p:childTnLst>
                                </p:cTn>
                              </p:par>
                            </p:childTnLst>
                          </p:cTn>
                        </p:par>
                        <p:par>
                          <p:cTn id="103" fill="hold">
                            <p:stCondLst>
                              <p:cond delay="3200"/>
                            </p:stCondLst>
                            <p:childTnLst>
                              <p:par>
                                <p:cTn id="104" presetID="1" presetClass="entr" presetSubtype="0" fill="hold" grpId="0" nodeType="afterEffect">
                                  <p:stCondLst>
                                    <p:cond delay="100"/>
                                  </p:stCondLst>
                                  <p:childTnLst>
                                    <p:set>
                                      <p:cBhvr>
                                        <p:cTn id="105" dur="1" fill="hold">
                                          <p:stCondLst>
                                            <p:cond delay="0"/>
                                          </p:stCondLst>
                                        </p:cTn>
                                        <p:tgtEl>
                                          <p:spTgt spid="77"/>
                                        </p:tgtEl>
                                        <p:attrNameLst>
                                          <p:attrName>style.visibility</p:attrName>
                                        </p:attrNameLst>
                                      </p:cBhvr>
                                      <p:to>
                                        <p:strVal val="visible"/>
                                      </p:to>
                                    </p:set>
                                  </p:childTnLst>
                                </p:cTn>
                              </p:par>
                            </p:childTnLst>
                          </p:cTn>
                        </p:par>
                        <p:par>
                          <p:cTn id="106" fill="hold">
                            <p:stCondLst>
                              <p:cond delay="3300"/>
                            </p:stCondLst>
                            <p:childTnLst>
                              <p:par>
                                <p:cTn id="107" presetID="1" presetClass="entr" presetSubtype="0" fill="hold" grpId="0" nodeType="afterEffect">
                                  <p:stCondLst>
                                    <p:cond delay="100"/>
                                  </p:stCondLst>
                                  <p:childTnLst>
                                    <p:set>
                                      <p:cBhvr>
                                        <p:cTn id="108" dur="1" fill="hold">
                                          <p:stCondLst>
                                            <p:cond delay="0"/>
                                          </p:stCondLst>
                                        </p:cTn>
                                        <p:tgtEl>
                                          <p:spTgt spid="123"/>
                                        </p:tgtEl>
                                        <p:attrNameLst>
                                          <p:attrName>style.visibility</p:attrName>
                                        </p:attrNameLst>
                                      </p:cBhvr>
                                      <p:to>
                                        <p:strVal val="visible"/>
                                      </p:to>
                                    </p:set>
                                  </p:childTnLst>
                                </p:cTn>
                              </p:par>
                            </p:childTnLst>
                          </p:cTn>
                        </p:par>
                        <p:par>
                          <p:cTn id="109" fill="hold">
                            <p:stCondLst>
                              <p:cond delay="3400"/>
                            </p:stCondLst>
                            <p:childTnLst>
                              <p:par>
                                <p:cTn id="110" presetID="1" presetClass="entr" presetSubtype="0" fill="hold" grpId="0" nodeType="afterEffect">
                                  <p:stCondLst>
                                    <p:cond delay="100"/>
                                  </p:stCondLst>
                                  <p:childTnLst>
                                    <p:set>
                                      <p:cBhvr>
                                        <p:cTn id="111" dur="1" fill="hold">
                                          <p:stCondLst>
                                            <p:cond delay="0"/>
                                          </p:stCondLst>
                                        </p:cTn>
                                        <p:tgtEl>
                                          <p:spTgt spid="124"/>
                                        </p:tgtEl>
                                        <p:attrNameLst>
                                          <p:attrName>style.visibility</p:attrName>
                                        </p:attrNameLst>
                                      </p:cBhvr>
                                      <p:to>
                                        <p:strVal val="visible"/>
                                      </p:to>
                                    </p:set>
                                  </p:childTnLst>
                                </p:cTn>
                              </p:par>
                            </p:childTnLst>
                          </p:cTn>
                        </p:par>
                        <p:par>
                          <p:cTn id="112" fill="hold">
                            <p:stCondLst>
                              <p:cond delay="3500"/>
                            </p:stCondLst>
                            <p:childTnLst>
                              <p:par>
                                <p:cTn id="113" presetID="1" presetClass="entr" presetSubtype="0" fill="hold" grpId="0" nodeType="afterEffect">
                                  <p:stCondLst>
                                    <p:cond delay="100"/>
                                  </p:stCondLst>
                                  <p:childTnLst>
                                    <p:set>
                                      <p:cBhvr>
                                        <p:cTn id="114" dur="1" fill="hold">
                                          <p:stCondLst>
                                            <p:cond delay="0"/>
                                          </p:stCondLst>
                                        </p:cTn>
                                        <p:tgtEl>
                                          <p:spTgt spid="78"/>
                                        </p:tgtEl>
                                        <p:attrNameLst>
                                          <p:attrName>style.visibility</p:attrName>
                                        </p:attrNameLst>
                                      </p:cBhvr>
                                      <p:to>
                                        <p:strVal val="visible"/>
                                      </p:to>
                                    </p:set>
                                  </p:childTnLst>
                                </p:cTn>
                              </p:par>
                            </p:childTnLst>
                          </p:cTn>
                        </p:par>
                        <p:par>
                          <p:cTn id="115" fill="hold">
                            <p:stCondLst>
                              <p:cond delay="3600"/>
                            </p:stCondLst>
                            <p:childTnLst>
                              <p:par>
                                <p:cTn id="116" presetID="1" presetClass="entr" presetSubtype="0" fill="hold" grpId="0" nodeType="afterEffect">
                                  <p:stCondLst>
                                    <p:cond delay="100"/>
                                  </p:stCondLst>
                                  <p:childTnLst>
                                    <p:set>
                                      <p:cBhvr>
                                        <p:cTn id="117" dur="1" fill="hold">
                                          <p:stCondLst>
                                            <p:cond delay="0"/>
                                          </p:stCondLst>
                                        </p:cTn>
                                        <p:tgtEl>
                                          <p:spTgt spid="79"/>
                                        </p:tgtEl>
                                        <p:attrNameLst>
                                          <p:attrName>style.visibility</p:attrName>
                                        </p:attrNameLst>
                                      </p:cBhvr>
                                      <p:to>
                                        <p:strVal val="visible"/>
                                      </p:to>
                                    </p:set>
                                  </p:childTnLst>
                                </p:cTn>
                              </p:par>
                            </p:childTnLst>
                          </p:cTn>
                        </p:par>
                        <p:par>
                          <p:cTn id="118" fill="hold">
                            <p:stCondLst>
                              <p:cond delay="3700"/>
                            </p:stCondLst>
                            <p:childTnLst>
                              <p:par>
                                <p:cTn id="119" presetID="1" presetClass="entr" presetSubtype="0" fill="hold" grpId="0" nodeType="afterEffect">
                                  <p:stCondLst>
                                    <p:cond delay="100"/>
                                  </p:stCondLst>
                                  <p:childTnLst>
                                    <p:set>
                                      <p:cBhvr>
                                        <p:cTn id="120" dur="1" fill="hold">
                                          <p:stCondLst>
                                            <p:cond delay="0"/>
                                          </p:stCondLst>
                                        </p:cTn>
                                        <p:tgtEl>
                                          <p:spTgt spid="120"/>
                                        </p:tgtEl>
                                        <p:attrNameLst>
                                          <p:attrName>style.visibility</p:attrName>
                                        </p:attrNameLst>
                                      </p:cBhvr>
                                      <p:to>
                                        <p:strVal val="visible"/>
                                      </p:to>
                                    </p:set>
                                  </p:childTnLst>
                                </p:cTn>
                              </p:par>
                            </p:childTnLst>
                          </p:cTn>
                        </p:par>
                        <p:par>
                          <p:cTn id="121" fill="hold">
                            <p:stCondLst>
                              <p:cond delay="3800"/>
                            </p:stCondLst>
                            <p:childTnLst>
                              <p:par>
                                <p:cTn id="122" presetID="1" presetClass="entr" presetSubtype="0" fill="hold" grpId="0" nodeType="afterEffect">
                                  <p:stCondLst>
                                    <p:cond delay="100"/>
                                  </p:stCondLst>
                                  <p:childTnLst>
                                    <p:set>
                                      <p:cBhvr>
                                        <p:cTn id="123" dur="1" fill="hold">
                                          <p:stCondLst>
                                            <p:cond delay="0"/>
                                          </p:stCondLst>
                                        </p:cTn>
                                        <p:tgtEl>
                                          <p:spTgt spid="85"/>
                                        </p:tgtEl>
                                        <p:attrNameLst>
                                          <p:attrName>style.visibility</p:attrName>
                                        </p:attrNameLst>
                                      </p:cBhvr>
                                      <p:to>
                                        <p:strVal val="visible"/>
                                      </p:to>
                                    </p:set>
                                  </p:childTnLst>
                                </p:cTn>
                              </p:par>
                            </p:childTnLst>
                          </p:cTn>
                        </p:par>
                        <p:par>
                          <p:cTn id="124" fill="hold">
                            <p:stCondLst>
                              <p:cond delay="3900"/>
                            </p:stCondLst>
                            <p:childTnLst>
                              <p:par>
                                <p:cTn id="125" presetID="1" presetClass="entr" presetSubtype="0" fill="hold" grpId="0" nodeType="afterEffect">
                                  <p:stCondLst>
                                    <p:cond delay="100"/>
                                  </p:stCondLst>
                                  <p:childTnLst>
                                    <p:set>
                                      <p:cBhvr>
                                        <p:cTn id="126" dur="1" fill="hold">
                                          <p:stCondLst>
                                            <p:cond delay="0"/>
                                          </p:stCondLst>
                                        </p:cTn>
                                        <p:tgtEl>
                                          <p:spTgt spid="84"/>
                                        </p:tgtEl>
                                        <p:attrNameLst>
                                          <p:attrName>style.visibility</p:attrName>
                                        </p:attrNameLst>
                                      </p:cBhvr>
                                      <p:to>
                                        <p:strVal val="visible"/>
                                      </p:to>
                                    </p:set>
                                  </p:childTnLst>
                                </p:cTn>
                              </p:par>
                            </p:childTnLst>
                          </p:cTn>
                        </p:par>
                        <p:par>
                          <p:cTn id="127" fill="hold">
                            <p:stCondLst>
                              <p:cond delay="4000"/>
                            </p:stCondLst>
                            <p:childTnLst>
                              <p:par>
                                <p:cTn id="128" presetID="1" presetClass="entr" presetSubtype="0" fill="hold" grpId="0" nodeType="afterEffect">
                                  <p:stCondLst>
                                    <p:cond delay="100"/>
                                  </p:stCondLst>
                                  <p:childTnLst>
                                    <p:set>
                                      <p:cBhvr>
                                        <p:cTn id="129" dur="1" fill="hold">
                                          <p:stCondLst>
                                            <p:cond delay="0"/>
                                          </p:stCondLst>
                                        </p:cTn>
                                        <p:tgtEl>
                                          <p:spTgt spid="118"/>
                                        </p:tgtEl>
                                        <p:attrNameLst>
                                          <p:attrName>style.visibility</p:attrName>
                                        </p:attrNameLst>
                                      </p:cBhvr>
                                      <p:to>
                                        <p:strVal val="visible"/>
                                      </p:to>
                                    </p:set>
                                  </p:childTnLst>
                                </p:cTn>
                              </p:par>
                            </p:childTnLst>
                          </p:cTn>
                        </p:par>
                        <p:par>
                          <p:cTn id="130" fill="hold">
                            <p:stCondLst>
                              <p:cond delay="4100"/>
                            </p:stCondLst>
                            <p:childTnLst>
                              <p:par>
                                <p:cTn id="131" presetID="1" presetClass="entr" presetSubtype="0" fill="hold" grpId="0" nodeType="afterEffect">
                                  <p:stCondLst>
                                    <p:cond delay="100"/>
                                  </p:stCondLst>
                                  <p:childTnLst>
                                    <p:set>
                                      <p:cBhvr>
                                        <p:cTn id="132" dur="1" fill="hold">
                                          <p:stCondLst>
                                            <p:cond delay="0"/>
                                          </p:stCondLst>
                                        </p:cTn>
                                        <p:tgtEl>
                                          <p:spTgt spid="87"/>
                                        </p:tgtEl>
                                        <p:attrNameLst>
                                          <p:attrName>style.visibility</p:attrName>
                                        </p:attrNameLst>
                                      </p:cBhvr>
                                      <p:to>
                                        <p:strVal val="visible"/>
                                      </p:to>
                                    </p:set>
                                  </p:childTnLst>
                                </p:cTn>
                              </p:par>
                            </p:childTnLst>
                          </p:cTn>
                        </p:par>
                        <p:par>
                          <p:cTn id="133" fill="hold">
                            <p:stCondLst>
                              <p:cond delay="4200"/>
                            </p:stCondLst>
                            <p:childTnLst>
                              <p:par>
                                <p:cTn id="134" presetID="1" presetClass="entr" presetSubtype="0" fill="hold" grpId="0" nodeType="afterEffect">
                                  <p:stCondLst>
                                    <p:cond delay="100"/>
                                  </p:stCondLst>
                                  <p:childTnLst>
                                    <p:set>
                                      <p:cBhvr>
                                        <p:cTn id="135" dur="1" fill="hold">
                                          <p:stCondLst>
                                            <p:cond delay="0"/>
                                          </p:stCondLst>
                                        </p:cTn>
                                        <p:tgtEl>
                                          <p:spTgt spid="86"/>
                                        </p:tgtEl>
                                        <p:attrNameLst>
                                          <p:attrName>style.visibility</p:attrName>
                                        </p:attrNameLst>
                                      </p:cBhvr>
                                      <p:to>
                                        <p:strVal val="visible"/>
                                      </p:to>
                                    </p:set>
                                  </p:childTnLst>
                                </p:cTn>
                              </p:par>
                            </p:childTnLst>
                          </p:cTn>
                        </p:par>
                        <p:par>
                          <p:cTn id="136" fill="hold">
                            <p:stCondLst>
                              <p:cond delay="4300"/>
                            </p:stCondLst>
                            <p:childTnLst>
                              <p:par>
                                <p:cTn id="137" presetID="1" presetClass="entr" presetSubtype="0" fill="hold" grpId="0" nodeType="afterEffect">
                                  <p:stCondLst>
                                    <p:cond delay="100"/>
                                  </p:stCondLst>
                                  <p:childTnLst>
                                    <p:set>
                                      <p:cBhvr>
                                        <p:cTn id="138" dur="1" fill="hold">
                                          <p:stCondLst>
                                            <p:cond delay="0"/>
                                          </p:stCondLst>
                                        </p:cTn>
                                        <p:tgtEl>
                                          <p:spTgt spid="48"/>
                                        </p:tgtEl>
                                        <p:attrNameLst>
                                          <p:attrName>style.visibility</p:attrName>
                                        </p:attrNameLst>
                                      </p:cBhvr>
                                      <p:to>
                                        <p:strVal val="visible"/>
                                      </p:to>
                                    </p:set>
                                  </p:childTnLst>
                                </p:cTn>
                              </p:par>
                            </p:childTnLst>
                          </p:cTn>
                        </p:par>
                        <p:par>
                          <p:cTn id="139" fill="hold">
                            <p:stCondLst>
                              <p:cond delay="4400"/>
                            </p:stCondLst>
                            <p:childTnLst>
                              <p:par>
                                <p:cTn id="140" presetID="1" presetClass="entr" presetSubtype="0" fill="hold" grpId="0" nodeType="afterEffect">
                                  <p:stCondLst>
                                    <p:cond delay="100"/>
                                  </p:stCondLst>
                                  <p:childTnLst>
                                    <p:set>
                                      <p:cBhvr>
                                        <p:cTn id="141" dur="1" fill="hold">
                                          <p:stCondLst>
                                            <p:cond delay="0"/>
                                          </p:stCondLst>
                                        </p:cTn>
                                        <p:tgtEl>
                                          <p:spTgt spid="49"/>
                                        </p:tgtEl>
                                        <p:attrNameLst>
                                          <p:attrName>style.visibility</p:attrName>
                                        </p:attrNameLst>
                                      </p:cBhvr>
                                      <p:to>
                                        <p:strVal val="visible"/>
                                      </p:to>
                                    </p:set>
                                  </p:childTnLst>
                                </p:cTn>
                              </p:par>
                            </p:childTnLst>
                          </p:cTn>
                        </p:par>
                        <p:par>
                          <p:cTn id="142" fill="hold">
                            <p:stCondLst>
                              <p:cond delay="4500"/>
                            </p:stCondLst>
                            <p:childTnLst>
                              <p:par>
                                <p:cTn id="143" presetID="1" presetClass="entr" presetSubtype="0" fill="hold" grpId="0" nodeType="afterEffect">
                                  <p:stCondLst>
                                    <p:cond delay="100"/>
                                  </p:stCondLst>
                                  <p:childTnLst>
                                    <p:set>
                                      <p:cBhvr>
                                        <p:cTn id="144" dur="1" fill="hold">
                                          <p:stCondLst>
                                            <p:cond delay="0"/>
                                          </p:stCondLst>
                                        </p:cTn>
                                        <p:tgtEl>
                                          <p:spTgt spid="50"/>
                                        </p:tgtEl>
                                        <p:attrNameLst>
                                          <p:attrName>style.visibility</p:attrName>
                                        </p:attrNameLst>
                                      </p:cBhvr>
                                      <p:to>
                                        <p:strVal val="visible"/>
                                      </p:to>
                                    </p:set>
                                  </p:childTnLst>
                                </p:cTn>
                              </p:par>
                            </p:childTnLst>
                          </p:cTn>
                        </p:par>
                        <p:par>
                          <p:cTn id="145" fill="hold">
                            <p:stCondLst>
                              <p:cond delay="4600"/>
                            </p:stCondLst>
                            <p:childTnLst>
                              <p:par>
                                <p:cTn id="146" presetID="1" presetClass="entr" presetSubtype="0" fill="hold" grpId="0" nodeType="afterEffect">
                                  <p:stCondLst>
                                    <p:cond delay="100"/>
                                  </p:stCondLst>
                                  <p:childTnLst>
                                    <p:set>
                                      <p:cBhvr>
                                        <p:cTn id="147" dur="1" fill="hold">
                                          <p:stCondLst>
                                            <p:cond delay="0"/>
                                          </p:stCondLst>
                                        </p:cTn>
                                        <p:tgtEl>
                                          <p:spTgt spid="51"/>
                                        </p:tgtEl>
                                        <p:attrNameLst>
                                          <p:attrName>style.visibility</p:attrName>
                                        </p:attrNameLst>
                                      </p:cBhvr>
                                      <p:to>
                                        <p:strVal val="visible"/>
                                      </p:to>
                                    </p:set>
                                  </p:childTnLst>
                                </p:cTn>
                              </p:par>
                            </p:childTnLst>
                          </p:cTn>
                        </p:par>
                        <p:par>
                          <p:cTn id="148" fill="hold">
                            <p:stCondLst>
                              <p:cond delay="4700"/>
                            </p:stCondLst>
                            <p:childTnLst>
                              <p:par>
                                <p:cTn id="149" presetID="1" presetClass="entr" presetSubtype="0" fill="hold" grpId="0" nodeType="afterEffect">
                                  <p:stCondLst>
                                    <p:cond delay="100"/>
                                  </p:stCondLst>
                                  <p:childTnLst>
                                    <p:set>
                                      <p:cBhvr>
                                        <p:cTn id="150" dur="1" fill="hold">
                                          <p:stCondLst>
                                            <p:cond delay="0"/>
                                          </p:stCondLst>
                                        </p:cTn>
                                        <p:tgtEl>
                                          <p:spTgt spid="57"/>
                                        </p:tgtEl>
                                        <p:attrNameLst>
                                          <p:attrName>style.visibility</p:attrName>
                                        </p:attrNameLst>
                                      </p:cBhvr>
                                      <p:to>
                                        <p:strVal val="visible"/>
                                      </p:to>
                                    </p:set>
                                  </p:childTnLst>
                                </p:cTn>
                              </p:par>
                            </p:childTnLst>
                          </p:cTn>
                        </p:par>
                        <p:par>
                          <p:cTn id="151" fill="hold">
                            <p:stCondLst>
                              <p:cond delay="4800"/>
                            </p:stCondLst>
                            <p:childTnLst>
                              <p:par>
                                <p:cTn id="152" presetID="1" presetClass="entr" presetSubtype="0" fill="hold" grpId="0" nodeType="afterEffect">
                                  <p:stCondLst>
                                    <p:cond delay="10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4900"/>
                            </p:stCondLst>
                            <p:childTnLst>
                              <p:par>
                                <p:cTn id="155" presetID="1" presetClass="entr" presetSubtype="0" fill="hold" grpId="0" nodeType="afterEffect">
                                  <p:stCondLst>
                                    <p:cond delay="100"/>
                                  </p:stCondLst>
                                  <p:childTnLst>
                                    <p:set>
                                      <p:cBhvr>
                                        <p:cTn id="156" dur="1" fill="hold">
                                          <p:stCondLst>
                                            <p:cond delay="0"/>
                                          </p:stCondLst>
                                        </p:cTn>
                                        <p:tgtEl>
                                          <p:spTgt spid="59"/>
                                        </p:tgtEl>
                                        <p:attrNameLst>
                                          <p:attrName>style.visibility</p:attrName>
                                        </p:attrNameLst>
                                      </p:cBhvr>
                                      <p:to>
                                        <p:strVal val="visible"/>
                                      </p:to>
                                    </p:set>
                                  </p:childTnLst>
                                </p:cTn>
                              </p:par>
                            </p:childTnLst>
                          </p:cTn>
                        </p:par>
                        <p:par>
                          <p:cTn id="157" fill="hold">
                            <p:stCondLst>
                              <p:cond delay="5000"/>
                            </p:stCondLst>
                            <p:childTnLst>
                              <p:par>
                                <p:cTn id="158" presetID="1" presetClass="entr" presetSubtype="0" fill="hold" grpId="0" nodeType="afterEffect">
                                  <p:stCondLst>
                                    <p:cond delay="100"/>
                                  </p:stCondLst>
                                  <p:childTnLst>
                                    <p:set>
                                      <p:cBhvr>
                                        <p:cTn id="159" dur="1" fill="hold">
                                          <p:stCondLst>
                                            <p:cond delay="0"/>
                                          </p:stCondLst>
                                        </p:cTn>
                                        <p:tgtEl>
                                          <p:spTgt spid="58"/>
                                        </p:tgtEl>
                                        <p:attrNameLst>
                                          <p:attrName>style.visibility</p:attrName>
                                        </p:attrNameLst>
                                      </p:cBhvr>
                                      <p:to>
                                        <p:strVal val="visible"/>
                                      </p:to>
                                    </p:set>
                                  </p:childTnLst>
                                </p:cTn>
                              </p:par>
                            </p:childTnLst>
                          </p:cTn>
                        </p:par>
                        <p:par>
                          <p:cTn id="160" fill="hold">
                            <p:stCondLst>
                              <p:cond delay="5100"/>
                            </p:stCondLst>
                            <p:childTnLst>
                              <p:par>
                                <p:cTn id="161" presetID="1" presetClass="entr" presetSubtype="0" fill="hold" grpId="0" nodeType="afterEffect">
                                  <p:stCondLst>
                                    <p:cond delay="100"/>
                                  </p:stCondLst>
                                  <p:childTnLst>
                                    <p:set>
                                      <p:cBhvr>
                                        <p:cTn id="162" dur="1" fill="hold">
                                          <p:stCondLst>
                                            <p:cond delay="0"/>
                                          </p:stCondLst>
                                        </p:cTn>
                                        <p:tgtEl>
                                          <p:spTgt spid="114"/>
                                        </p:tgtEl>
                                        <p:attrNameLst>
                                          <p:attrName>style.visibility</p:attrName>
                                        </p:attrNameLst>
                                      </p:cBhvr>
                                      <p:to>
                                        <p:strVal val="visible"/>
                                      </p:to>
                                    </p:set>
                                  </p:childTnLst>
                                </p:cTn>
                              </p:par>
                            </p:childTnLst>
                          </p:cTn>
                        </p:par>
                        <p:par>
                          <p:cTn id="163" fill="hold">
                            <p:stCondLst>
                              <p:cond delay="5200"/>
                            </p:stCondLst>
                            <p:childTnLst>
                              <p:par>
                                <p:cTn id="164" presetID="1" presetClass="entr" presetSubtype="0" fill="hold" grpId="0" nodeType="afterEffect">
                                  <p:stCondLst>
                                    <p:cond delay="100"/>
                                  </p:stCondLst>
                                  <p:childTnLst>
                                    <p:set>
                                      <p:cBhvr>
                                        <p:cTn id="165" dur="1" fill="hold">
                                          <p:stCondLst>
                                            <p:cond delay="0"/>
                                          </p:stCondLst>
                                        </p:cTn>
                                        <p:tgtEl>
                                          <p:spTgt spid="52"/>
                                        </p:tgtEl>
                                        <p:attrNameLst>
                                          <p:attrName>style.visibility</p:attrName>
                                        </p:attrNameLst>
                                      </p:cBhvr>
                                      <p:to>
                                        <p:strVal val="visible"/>
                                      </p:to>
                                    </p:set>
                                  </p:childTnLst>
                                </p:cTn>
                              </p:par>
                            </p:childTnLst>
                          </p:cTn>
                        </p:par>
                        <p:par>
                          <p:cTn id="166" fill="hold">
                            <p:stCondLst>
                              <p:cond delay="5300"/>
                            </p:stCondLst>
                            <p:childTnLst>
                              <p:par>
                                <p:cTn id="167" presetID="1" presetClass="entr" presetSubtype="0" fill="hold" grpId="0" nodeType="afterEffect">
                                  <p:stCondLst>
                                    <p:cond delay="100"/>
                                  </p:stCondLst>
                                  <p:childTnLst>
                                    <p:set>
                                      <p:cBhvr>
                                        <p:cTn id="168" dur="1" fill="hold">
                                          <p:stCondLst>
                                            <p:cond delay="0"/>
                                          </p:stCondLst>
                                        </p:cTn>
                                        <p:tgtEl>
                                          <p:spTgt spid="53"/>
                                        </p:tgtEl>
                                        <p:attrNameLst>
                                          <p:attrName>style.visibility</p:attrName>
                                        </p:attrNameLst>
                                      </p:cBhvr>
                                      <p:to>
                                        <p:strVal val="visible"/>
                                      </p:to>
                                    </p:set>
                                  </p:childTnLst>
                                </p:cTn>
                              </p:par>
                            </p:childTnLst>
                          </p:cTn>
                        </p:par>
                        <p:par>
                          <p:cTn id="169" fill="hold">
                            <p:stCondLst>
                              <p:cond delay="5400"/>
                            </p:stCondLst>
                            <p:childTnLst>
                              <p:par>
                                <p:cTn id="170" presetID="1" presetClass="entr" presetSubtype="0" fill="hold" grpId="0" nodeType="afterEffect">
                                  <p:stCondLst>
                                    <p:cond delay="100"/>
                                  </p:stCondLst>
                                  <p:childTnLst>
                                    <p:set>
                                      <p:cBhvr>
                                        <p:cTn id="171" dur="1" fill="hold">
                                          <p:stCondLst>
                                            <p:cond delay="0"/>
                                          </p:stCondLst>
                                        </p:cTn>
                                        <p:tgtEl>
                                          <p:spTgt spid="112"/>
                                        </p:tgtEl>
                                        <p:attrNameLst>
                                          <p:attrName>style.visibility</p:attrName>
                                        </p:attrNameLst>
                                      </p:cBhvr>
                                      <p:to>
                                        <p:strVal val="visible"/>
                                      </p:to>
                                    </p:set>
                                  </p:childTnLst>
                                </p:cTn>
                              </p:par>
                            </p:childTnLst>
                          </p:cTn>
                        </p:par>
                        <p:par>
                          <p:cTn id="172" fill="hold">
                            <p:stCondLst>
                              <p:cond delay="5500"/>
                            </p:stCondLst>
                            <p:childTnLst>
                              <p:par>
                                <p:cTn id="173" presetID="1" presetClass="entr" presetSubtype="0" fill="hold" grpId="0" nodeType="afterEffect">
                                  <p:stCondLst>
                                    <p:cond delay="100"/>
                                  </p:stCondLst>
                                  <p:childTnLst>
                                    <p:set>
                                      <p:cBhvr>
                                        <p:cTn id="174" dur="1" fill="hold">
                                          <p:stCondLst>
                                            <p:cond delay="0"/>
                                          </p:stCondLst>
                                        </p:cTn>
                                        <p:tgtEl>
                                          <p:spTgt spid="54"/>
                                        </p:tgtEl>
                                        <p:attrNameLst>
                                          <p:attrName>style.visibility</p:attrName>
                                        </p:attrNameLst>
                                      </p:cBhvr>
                                      <p:to>
                                        <p:strVal val="visible"/>
                                      </p:to>
                                    </p:set>
                                  </p:childTnLst>
                                </p:cTn>
                              </p:par>
                            </p:childTnLst>
                          </p:cTn>
                        </p:par>
                        <p:par>
                          <p:cTn id="175" fill="hold">
                            <p:stCondLst>
                              <p:cond delay="5600"/>
                            </p:stCondLst>
                            <p:childTnLst>
                              <p:par>
                                <p:cTn id="176" presetID="1" presetClass="entr" presetSubtype="0" fill="hold" grpId="0" nodeType="afterEffect">
                                  <p:stCondLst>
                                    <p:cond delay="100"/>
                                  </p:stCondLst>
                                  <p:childTnLst>
                                    <p:set>
                                      <p:cBhvr>
                                        <p:cTn id="177" dur="1" fill="hold">
                                          <p:stCondLst>
                                            <p:cond delay="0"/>
                                          </p:stCondLst>
                                        </p:cTn>
                                        <p:tgtEl>
                                          <p:spTgt spid="55"/>
                                        </p:tgtEl>
                                        <p:attrNameLst>
                                          <p:attrName>style.visibility</p:attrName>
                                        </p:attrNameLst>
                                      </p:cBhvr>
                                      <p:to>
                                        <p:strVal val="visible"/>
                                      </p:to>
                                    </p:set>
                                  </p:childTnLst>
                                </p:cTn>
                              </p:par>
                            </p:childTnLst>
                          </p:cTn>
                        </p:par>
                        <p:par>
                          <p:cTn id="178" fill="hold">
                            <p:stCondLst>
                              <p:cond delay="5700"/>
                            </p:stCondLst>
                            <p:childTnLst>
                              <p:par>
                                <p:cTn id="179" presetID="1" presetClass="entr" presetSubtype="0" fill="hold" grpId="0" nodeType="afterEffect">
                                  <p:stCondLst>
                                    <p:cond delay="100"/>
                                  </p:stCondLst>
                                  <p:childTnLst>
                                    <p:set>
                                      <p:cBhvr>
                                        <p:cTn id="180" dur="1" fill="hold">
                                          <p:stCondLst>
                                            <p:cond delay="0"/>
                                          </p:stCondLst>
                                        </p:cTn>
                                        <p:tgtEl>
                                          <p:spTgt spid="125"/>
                                        </p:tgtEl>
                                        <p:attrNameLst>
                                          <p:attrName>style.visibility</p:attrName>
                                        </p:attrNameLst>
                                      </p:cBhvr>
                                      <p:to>
                                        <p:strVal val="visible"/>
                                      </p:to>
                                    </p:set>
                                  </p:childTnLst>
                                </p:cTn>
                              </p:par>
                            </p:childTnLst>
                          </p:cTn>
                        </p:par>
                        <p:par>
                          <p:cTn id="181" fill="hold">
                            <p:stCondLst>
                              <p:cond delay="5800"/>
                            </p:stCondLst>
                            <p:childTnLst>
                              <p:par>
                                <p:cTn id="182" presetID="1" presetClass="entr" presetSubtype="0" fill="hold" grpId="0" nodeType="afterEffect">
                                  <p:stCondLst>
                                    <p:cond delay="100"/>
                                  </p:stCondLst>
                                  <p:childTnLst>
                                    <p:set>
                                      <p:cBhvr>
                                        <p:cTn id="183" dur="1" fill="hold">
                                          <p:stCondLst>
                                            <p:cond delay="0"/>
                                          </p:stCondLst>
                                        </p:cTn>
                                        <p:tgtEl>
                                          <p:spTgt spid="126"/>
                                        </p:tgtEl>
                                        <p:attrNameLst>
                                          <p:attrName>style.visibility</p:attrName>
                                        </p:attrNameLst>
                                      </p:cBhvr>
                                      <p:to>
                                        <p:strVal val="visible"/>
                                      </p:to>
                                    </p:set>
                                  </p:childTnLst>
                                </p:cTn>
                              </p:par>
                            </p:childTnLst>
                          </p:cTn>
                        </p:par>
                        <p:par>
                          <p:cTn id="184" fill="hold">
                            <p:stCondLst>
                              <p:cond delay="5900"/>
                            </p:stCondLst>
                            <p:childTnLst>
                              <p:par>
                                <p:cTn id="185" presetID="1" presetClass="entr" presetSubtype="0" fill="hold" grpId="0" nodeType="afterEffect">
                                  <p:stCondLst>
                                    <p:cond delay="100"/>
                                  </p:stCondLst>
                                  <p:childTnLst>
                                    <p:set>
                                      <p:cBhvr>
                                        <p:cTn id="186" dur="1" fill="hold">
                                          <p:stCondLst>
                                            <p:cond delay="0"/>
                                          </p:stCondLst>
                                        </p:cTn>
                                        <p:tgtEl>
                                          <p:spTgt spid="61"/>
                                        </p:tgtEl>
                                        <p:attrNameLst>
                                          <p:attrName>style.visibility</p:attrName>
                                        </p:attrNameLst>
                                      </p:cBhvr>
                                      <p:to>
                                        <p:strVal val="visible"/>
                                      </p:to>
                                    </p:set>
                                  </p:childTnLst>
                                </p:cTn>
                              </p:par>
                            </p:childTnLst>
                          </p:cTn>
                        </p:par>
                        <p:par>
                          <p:cTn id="187" fill="hold">
                            <p:stCondLst>
                              <p:cond delay="6000"/>
                            </p:stCondLst>
                            <p:childTnLst>
                              <p:par>
                                <p:cTn id="188" presetID="1" presetClass="entr" presetSubtype="0" fill="hold" grpId="0" nodeType="afterEffect">
                                  <p:stCondLst>
                                    <p:cond delay="100"/>
                                  </p:stCondLst>
                                  <p:childTnLst>
                                    <p:set>
                                      <p:cBhvr>
                                        <p:cTn id="189" dur="1" fill="hold">
                                          <p:stCondLst>
                                            <p:cond delay="0"/>
                                          </p:stCondLst>
                                        </p:cTn>
                                        <p:tgtEl>
                                          <p:spTgt spid="60"/>
                                        </p:tgtEl>
                                        <p:attrNameLst>
                                          <p:attrName>style.visibility</p:attrName>
                                        </p:attrNameLst>
                                      </p:cBhvr>
                                      <p:to>
                                        <p:strVal val="visible"/>
                                      </p:to>
                                    </p:set>
                                  </p:childTnLst>
                                </p:cTn>
                              </p:par>
                            </p:childTnLst>
                          </p:cTn>
                        </p:par>
                        <p:par>
                          <p:cTn id="190" fill="hold">
                            <p:stCondLst>
                              <p:cond delay="6100"/>
                            </p:stCondLst>
                            <p:childTnLst>
                              <p:par>
                                <p:cTn id="191" presetID="1" presetClass="entr" presetSubtype="0" fill="hold" grpId="0" nodeType="afterEffect">
                                  <p:stCondLst>
                                    <p:cond delay="100"/>
                                  </p:stCondLst>
                                  <p:childTnLst>
                                    <p:set>
                                      <p:cBhvr>
                                        <p:cTn id="192" dur="1" fill="hold">
                                          <p:stCondLst>
                                            <p:cond delay="0"/>
                                          </p:stCondLst>
                                        </p:cTn>
                                        <p:tgtEl>
                                          <p:spTgt spid="137"/>
                                        </p:tgtEl>
                                        <p:attrNameLst>
                                          <p:attrName>style.visibility</p:attrName>
                                        </p:attrNameLst>
                                      </p:cBhvr>
                                      <p:to>
                                        <p:strVal val="visible"/>
                                      </p:to>
                                    </p:set>
                                  </p:childTnLst>
                                </p:cTn>
                              </p:par>
                            </p:childTnLst>
                          </p:cTn>
                        </p:par>
                        <p:par>
                          <p:cTn id="193" fill="hold">
                            <p:stCondLst>
                              <p:cond delay="6200"/>
                            </p:stCondLst>
                            <p:childTnLst>
                              <p:par>
                                <p:cTn id="194" presetID="1" presetClass="entr" presetSubtype="0" fill="hold" grpId="0" nodeType="afterEffect">
                                  <p:stCondLst>
                                    <p:cond delay="100"/>
                                  </p:stCondLst>
                                  <p:childTnLst>
                                    <p:set>
                                      <p:cBhvr>
                                        <p:cTn id="195" dur="1" fill="hold">
                                          <p:stCondLst>
                                            <p:cond delay="0"/>
                                          </p:stCondLst>
                                        </p:cTn>
                                        <p:tgtEl>
                                          <p:spTgt spid="138"/>
                                        </p:tgtEl>
                                        <p:attrNameLst>
                                          <p:attrName>style.visibility</p:attrName>
                                        </p:attrNameLst>
                                      </p:cBhvr>
                                      <p:to>
                                        <p:strVal val="visible"/>
                                      </p:to>
                                    </p:set>
                                  </p:childTnLst>
                                </p:cTn>
                              </p:par>
                            </p:childTnLst>
                          </p:cTn>
                        </p:par>
                        <p:par>
                          <p:cTn id="196" fill="hold">
                            <p:stCondLst>
                              <p:cond delay="6300"/>
                            </p:stCondLst>
                            <p:childTnLst>
                              <p:par>
                                <p:cTn id="197" presetID="1" presetClass="entr" presetSubtype="0" fill="hold" grpId="0" nodeType="afterEffect">
                                  <p:stCondLst>
                                    <p:cond delay="100"/>
                                  </p:stCondLst>
                                  <p:childTnLst>
                                    <p:set>
                                      <p:cBhvr>
                                        <p:cTn id="198" dur="1" fill="hold">
                                          <p:stCondLst>
                                            <p:cond delay="0"/>
                                          </p:stCondLst>
                                        </p:cTn>
                                        <p:tgtEl>
                                          <p:spTgt spid="63"/>
                                        </p:tgtEl>
                                        <p:attrNameLst>
                                          <p:attrName>style.visibility</p:attrName>
                                        </p:attrNameLst>
                                      </p:cBhvr>
                                      <p:to>
                                        <p:strVal val="visible"/>
                                      </p:to>
                                    </p:set>
                                  </p:childTnLst>
                                </p:cTn>
                              </p:par>
                            </p:childTnLst>
                          </p:cTn>
                        </p:par>
                        <p:par>
                          <p:cTn id="199" fill="hold">
                            <p:stCondLst>
                              <p:cond delay="6400"/>
                            </p:stCondLst>
                            <p:childTnLst>
                              <p:par>
                                <p:cTn id="200" presetID="1" presetClass="entr" presetSubtype="0" fill="hold" grpId="0" nodeType="afterEffect">
                                  <p:stCondLst>
                                    <p:cond delay="100"/>
                                  </p:stCondLst>
                                  <p:childTnLst>
                                    <p:set>
                                      <p:cBhvr>
                                        <p:cTn id="201" dur="1" fill="hold">
                                          <p:stCondLst>
                                            <p:cond delay="0"/>
                                          </p:stCondLst>
                                        </p:cTn>
                                        <p:tgtEl>
                                          <p:spTgt spid="62"/>
                                        </p:tgtEl>
                                        <p:attrNameLst>
                                          <p:attrName>style.visibility</p:attrName>
                                        </p:attrNameLst>
                                      </p:cBhvr>
                                      <p:to>
                                        <p:strVal val="visible"/>
                                      </p:to>
                                    </p:set>
                                  </p:childTnLst>
                                </p:cTn>
                              </p:par>
                            </p:childTnLst>
                          </p:cTn>
                        </p:par>
                        <p:par>
                          <p:cTn id="202" fill="hold">
                            <p:stCondLst>
                              <p:cond delay="6500"/>
                            </p:stCondLst>
                            <p:childTnLst>
                              <p:par>
                                <p:cTn id="203" presetID="1" presetClass="entr" presetSubtype="0" fill="hold" grpId="0" nodeType="afterEffect">
                                  <p:stCondLst>
                                    <p:cond delay="100"/>
                                  </p:stCondLst>
                                  <p:childTnLst>
                                    <p:set>
                                      <p:cBhvr>
                                        <p:cTn id="204" dur="1" fill="hold">
                                          <p:stCondLst>
                                            <p:cond delay="0"/>
                                          </p:stCondLst>
                                        </p:cTn>
                                        <p:tgtEl>
                                          <p:spTgt spid="139"/>
                                        </p:tgtEl>
                                        <p:attrNameLst>
                                          <p:attrName>style.visibility</p:attrName>
                                        </p:attrNameLst>
                                      </p:cBhvr>
                                      <p:to>
                                        <p:strVal val="visible"/>
                                      </p:to>
                                    </p:set>
                                  </p:childTnLst>
                                </p:cTn>
                              </p:par>
                            </p:childTnLst>
                          </p:cTn>
                        </p:par>
                        <p:par>
                          <p:cTn id="205" fill="hold">
                            <p:stCondLst>
                              <p:cond delay="6600"/>
                            </p:stCondLst>
                            <p:childTnLst>
                              <p:par>
                                <p:cTn id="206" presetID="1" presetClass="entr" presetSubtype="0" fill="hold" grpId="0" nodeType="afterEffect">
                                  <p:stCondLst>
                                    <p:cond delay="100"/>
                                  </p:stCondLst>
                                  <p:childTnLst>
                                    <p:set>
                                      <p:cBhvr>
                                        <p:cTn id="207" dur="1" fill="hold">
                                          <p:stCondLst>
                                            <p:cond delay="0"/>
                                          </p:stCondLst>
                                        </p:cTn>
                                        <p:tgtEl>
                                          <p:spTgt spid="140"/>
                                        </p:tgtEl>
                                        <p:attrNameLst>
                                          <p:attrName>style.visibility</p:attrName>
                                        </p:attrNameLst>
                                      </p:cBhvr>
                                      <p:to>
                                        <p:strVal val="visible"/>
                                      </p:to>
                                    </p:set>
                                  </p:childTnLst>
                                </p:cTn>
                              </p:par>
                            </p:childTnLst>
                          </p:cTn>
                        </p:par>
                        <p:par>
                          <p:cTn id="208" fill="hold">
                            <p:stCondLst>
                              <p:cond delay="6700"/>
                            </p:stCondLst>
                            <p:childTnLst>
                              <p:par>
                                <p:cTn id="209" presetID="1" presetClass="entr" presetSubtype="0" fill="hold" grpId="0" nodeType="afterEffect">
                                  <p:stCondLst>
                                    <p:cond delay="100"/>
                                  </p:stCondLst>
                                  <p:childTnLst>
                                    <p:set>
                                      <p:cBhvr>
                                        <p:cTn id="210" dur="1" fill="hold">
                                          <p:stCondLst>
                                            <p:cond delay="0"/>
                                          </p:stCondLst>
                                        </p:cTn>
                                        <p:tgtEl>
                                          <p:spTgt spid="88"/>
                                        </p:tgtEl>
                                        <p:attrNameLst>
                                          <p:attrName>style.visibility</p:attrName>
                                        </p:attrNameLst>
                                      </p:cBhvr>
                                      <p:to>
                                        <p:strVal val="visible"/>
                                      </p:to>
                                    </p:set>
                                  </p:childTnLst>
                                </p:cTn>
                              </p:par>
                            </p:childTnLst>
                          </p:cTn>
                        </p:par>
                        <p:par>
                          <p:cTn id="211" fill="hold">
                            <p:stCondLst>
                              <p:cond delay="6800"/>
                            </p:stCondLst>
                            <p:childTnLst>
                              <p:par>
                                <p:cTn id="212" presetID="1" presetClass="entr" presetSubtype="0" fill="hold" grpId="0" nodeType="afterEffect">
                                  <p:stCondLst>
                                    <p:cond delay="100"/>
                                  </p:stCondLst>
                                  <p:childTnLst>
                                    <p:set>
                                      <p:cBhvr>
                                        <p:cTn id="213" dur="1" fill="hold">
                                          <p:stCondLst>
                                            <p:cond delay="0"/>
                                          </p:stCondLst>
                                        </p:cTn>
                                        <p:tgtEl>
                                          <p:spTgt spid="89"/>
                                        </p:tgtEl>
                                        <p:attrNameLst>
                                          <p:attrName>style.visibility</p:attrName>
                                        </p:attrNameLst>
                                      </p:cBhvr>
                                      <p:to>
                                        <p:strVal val="visible"/>
                                      </p:to>
                                    </p:set>
                                  </p:childTnLst>
                                </p:cTn>
                              </p:par>
                            </p:childTnLst>
                          </p:cTn>
                        </p:par>
                        <p:par>
                          <p:cTn id="214" fill="hold">
                            <p:stCondLst>
                              <p:cond delay="6900"/>
                            </p:stCondLst>
                            <p:childTnLst>
                              <p:par>
                                <p:cTn id="215" presetID="1" presetClass="entr" presetSubtype="0" fill="hold" grpId="0" nodeType="afterEffect">
                                  <p:stCondLst>
                                    <p:cond delay="100"/>
                                  </p:stCondLst>
                                  <p:childTnLst>
                                    <p:set>
                                      <p:cBhvr>
                                        <p:cTn id="216" dur="1" fill="hold">
                                          <p:stCondLst>
                                            <p:cond delay="0"/>
                                          </p:stCondLst>
                                        </p:cTn>
                                        <p:tgtEl>
                                          <p:spTgt spid="127"/>
                                        </p:tgtEl>
                                        <p:attrNameLst>
                                          <p:attrName>style.visibility</p:attrName>
                                        </p:attrNameLst>
                                      </p:cBhvr>
                                      <p:to>
                                        <p:strVal val="visible"/>
                                      </p:to>
                                    </p:set>
                                  </p:childTnLst>
                                </p:cTn>
                              </p:par>
                            </p:childTnLst>
                          </p:cTn>
                        </p:par>
                        <p:par>
                          <p:cTn id="217" fill="hold">
                            <p:stCondLst>
                              <p:cond delay="7000"/>
                            </p:stCondLst>
                            <p:childTnLst>
                              <p:par>
                                <p:cTn id="218" presetID="1" presetClass="entr" presetSubtype="0" fill="hold" grpId="0" nodeType="afterEffect">
                                  <p:stCondLst>
                                    <p:cond delay="100"/>
                                  </p:stCondLst>
                                  <p:childTnLst>
                                    <p:set>
                                      <p:cBhvr>
                                        <p:cTn id="219" dur="1" fill="hold">
                                          <p:stCondLst>
                                            <p:cond delay="0"/>
                                          </p:stCondLst>
                                        </p:cTn>
                                        <p:tgtEl>
                                          <p:spTgt spid="128"/>
                                        </p:tgtEl>
                                        <p:attrNameLst>
                                          <p:attrName>style.visibility</p:attrName>
                                        </p:attrNameLst>
                                      </p:cBhvr>
                                      <p:to>
                                        <p:strVal val="visible"/>
                                      </p:to>
                                    </p:set>
                                  </p:childTnLst>
                                </p:cTn>
                              </p:par>
                            </p:childTnLst>
                          </p:cTn>
                        </p:par>
                        <p:par>
                          <p:cTn id="220" fill="hold">
                            <p:stCondLst>
                              <p:cond delay="7100"/>
                            </p:stCondLst>
                            <p:childTnLst>
                              <p:par>
                                <p:cTn id="221" presetID="1" presetClass="entr" presetSubtype="0" fill="hold" grpId="0" nodeType="afterEffect">
                                  <p:stCondLst>
                                    <p:cond delay="100"/>
                                  </p:stCondLst>
                                  <p:childTnLst>
                                    <p:set>
                                      <p:cBhvr>
                                        <p:cTn id="222" dur="1" fill="hold">
                                          <p:stCondLst>
                                            <p:cond delay="0"/>
                                          </p:stCondLst>
                                        </p:cTn>
                                        <p:tgtEl>
                                          <p:spTgt spid="90"/>
                                        </p:tgtEl>
                                        <p:attrNameLst>
                                          <p:attrName>style.visibility</p:attrName>
                                        </p:attrNameLst>
                                      </p:cBhvr>
                                      <p:to>
                                        <p:strVal val="visible"/>
                                      </p:to>
                                    </p:set>
                                  </p:childTnLst>
                                </p:cTn>
                              </p:par>
                            </p:childTnLst>
                          </p:cTn>
                        </p:par>
                        <p:par>
                          <p:cTn id="223" fill="hold">
                            <p:stCondLst>
                              <p:cond delay="7200"/>
                            </p:stCondLst>
                            <p:childTnLst>
                              <p:par>
                                <p:cTn id="224" presetID="1" presetClass="entr" presetSubtype="0" fill="hold" grpId="0" nodeType="afterEffect">
                                  <p:stCondLst>
                                    <p:cond delay="100"/>
                                  </p:stCondLst>
                                  <p:childTnLst>
                                    <p:set>
                                      <p:cBhvr>
                                        <p:cTn id="225" dur="1" fill="hold">
                                          <p:stCondLst>
                                            <p:cond delay="0"/>
                                          </p:stCondLst>
                                        </p:cTn>
                                        <p:tgtEl>
                                          <p:spTgt spid="91"/>
                                        </p:tgtEl>
                                        <p:attrNameLst>
                                          <p:attrName>style.visibility</p:attrName>
                                        </p:attrNameLst>
                                      </p:cBhvr>
                                      <p:to>
                                        <p:strVal val="visible"/>
                                      </p:to>
                                    </p:set>
                                  </p:childTnLst>
                                </p:cTn>
                              </p:par>
                            </p:childTnLst>
                          </p:cTn>
                        </p:par>
                        <p:par>
                          <p:cTn id="226" fill="hold">
                            <p:stCondLst>
                              <p:cond delay="7300"/>
                            </p:stCondLst>
                            <p:childTnLst>
                              <p:par>
                                <p:cTn id="227" presetID="1" presetClass="entr" presetSubtype="0" fill="hold" grpId="0" nodeType="afterEffect">
                                  <p:stCondLst>
                                    <p:cond delay="100"/>
                                  </p:stCondLst>
                                  <p:childTnLst>
                                    <p:set>
                                      <p:cBhvr>
                                        <p:cTn id="228" dur="1" fill="hold">
                                          <p:stCondLst>
                                            <p:cond delay="0"/>
                                          </p:stCondLst>
                                        </p:cTn>
                                        <p:tgtEl>
                                          <p:spTgt spid="116"/>
                                        </p:tgtEl>
                                        <p:attrNameLst>
                                          <p:attrName>style.visibility</p:attrName>
                                        </p:attrNameLst>
                                      </p:cBhvr>
                                      <p:to>
                                        <p:strVal val="visible"/>
                                      </p:to>
                                    </p:set>
                                  </p:childTnLst>
                                </p:cTn>
                              </p:par>
                            </p:childTnLst>
                          </p:cTn>
                        </p:par>
                        <p:par>
                          <p:cTn id="229" fill="hold">
                            <p:stCondLst>
                              <p:cond delay="7400"/>
                            </p:stCondLst>
                            <p:childTnLst>
                              <p:par>
                                <p:cTn id="230" presetID="1" presetClass="entr" presetSubtype="0" fill="hold" grpId="0" nodeType="afterEffect">
                                  <p:stCondLst>
                                    <p:cond delay="100"/>
                                  </p:stCondLst>
                                  <p:childTnLst>
                                    <p:set>
                                      <p:cBhvr>
                                        <p:cTn id="231" dur="1" fill="hold">
                                          <p:stCondLst>
                                            <p:cond delay="0"/>
                                          </p:stCondLst>
                                        </p:cTn>
                                        <p:tgtEl>
                                          <p:spTgt spid="97"/>
                                        </p:tgtEl>
                                        <p:attrNameLst>
                                          <p:attrName>style.visibility</p:attrName>
                                        </p:attrNameLst>
                                      </p:cBhvr>
                                      <p:to>
                                        <p:strVal val="visible"/>
                                      </p:to>
                                    </p:set>
                                  </p:childTnLst>
                                </p:cTn>
                              </p:par>
                            </p:childTnLst>
                          </p:cTn>
                        </p:par>
                        <p:par>
                          <p:cTn id="232" fill="hold">
                            <p:stCondLst>
                              <p:cond delay="7500"/>
                            </p:stCondLst>
                            <p:childTnLst>
                              <p:par>
                                <p:cTn id="233" presetID="1" presetClass="entr" presetSubtype="0" fill="hold" grpId="0" nodeType="afterEffect">
                                  <p:stCondLst>
                                    <p:cond delay="100"/>
                                  </p:stCondLst>
                                  <p:childTnLst>
                                    <p:set>
                                      <p:cBhvr>
                                        <p:cTn id="234" dur="1" fill="hold">
                                          <p:stCondLst>
                                            <p:cond delay="0"/>
                                          </p:stCondLst>
                                        </p:cTn>
                                        <p:tgtEl>
                                          <p:spTgt spid="96"/>
                                        </p:tgtEl>
                                        <p:attrNameLst>
                                          <p:attrName>style.visibility</p:attrName>
                                        </p:attrNameLst>
                                      </p:cBhvr>
                                      <p:to>
                                        <p:strVal val="visible"/>
                                      </p:to>
                                    </p:set>
                                  </p:childTnLst>
                                </p:cTn>
                              </p:par>
                            </p:childTnLst>
                          </p:cTn>
                        </p:par>
                        <p:par>
                          <p:cTn id="235" fill="hold">
                            <p:stCondLst>
                              <p:cond delay="7600"/>
                            </p:stCondLst>
                            <p:childTnLst>
                              <p:par>
                                <p:cTn id="236" presetID="1" presetClass="entr" presetSubtype="0" fill="hold" grpId="0" nodeType="afterEffect">
                                  <p:stCondLst>
                                    <p:cond delay="100"/>
                                  </p:stCondLst>
                                  <p:childTnLst>
                                    <p:set>
                                      <p:cBhvr>
                                        <p:cTn id="237" dur="1" fill="hold">
                                          <p:stCondLst>
                                            <p:cond delay="0"/>
                                          </p:stCondLst>
                                        </p:cTn>
                                        <p:tgtEl>
                                          <p:spTgt spid="117"/>
                                        </p:tgtEl>
                                        <p:attrNameLst>
                                          <p:attrName>style.visibility</p:attrName>
                                        </p:attrNameLst>
                                      </p:cBhvr>
                                      <p:to>
                                        <p:strVal val="visible"/>
                                      </p:to>
                                    </p:set>
                                  </p:childTnLst>
                                </p:cTn>
                              </p:par>
                            </p:childTnLst>
                          </p:cTn>
                        </p:par>
                        <p:par>
                          <p:cTn id="238" fill="hold">
                            <p:stCondLst>
                              <p:cond delay="7700"/>
                            </p:stCondLst>
                            <p:childTnLst>
                              <p:par>
                                <p:cTn id="239" presetID="1" presetClass="entr" presetSubtype="0" fill="hold" grpId="0" nodeType="afterEffect">
                                  <p:stCondLst>
                                    <p:cond delay="100"/>
                                  </p:stCondLst>
                                  <p:childTnLst>
                                    <p:set>
                                      <p:cBhvr>
                                        <p:cTn id="240" dur="1" fill="hold">
                                          <p:stCondLst>
                                            <p:cond delay="0"/>
                                          </p:stCondLst>
                                        </p:cTn>
                                        <p:tgtEl>
                                          <p:spTgt spid="99"/>
                                        </p:tgtEl>
                                        <p:attrNameLst>
                                          <p:attrName>style.visibility</p:attrName>
                                        </p:attrNameLst>
                                      </p:cBhvr>
                                      <p:to>
                                        <p:strVal val="visible"/>
                                      </p:to>
                                    </p:set>
                                  </p:childTnLst>
                                </p:cTn>
                              </p:par>
                            </p:childTnLst>
                          </p:cTn>
                        </p:par>
                        <p:par>
                          <p:cTn id="241" fill="hold">
                            <p:stCondLst>
                              <p:cond delay="7800"/>
                            </p:stCondLst>
                            <p:childTnLst>
                              <p:par>
                                <p:cTn id="242" presetID="1" presetClass="entr" presetSubtype="0" fill="hold" grpId="0" nodeType="afterEffect">
                                  <p:stCondLst>
                                    <p:cond delay="100"/>
                                  </p:stCondLst>
                                  <p:childTnLst>
                                    <p:set>
                                      <p:cBhvr>
                                        <p:cTn id="243" dur="1" fill="hold">
                                          <p:stCondLst>
                                            <p:cond delay="0"/>
                                          </p:stCondLst>
                                        </p:cTn>
                                        <p:tgtEl>
                                          <p:spTgt spid="98"/>
                                        </p:tgtEl>
                                        <p:attrNameLst>
                                          <p:attrName>style.visibility</p:attrName>
                                        </p:attrNameLst>
                                      </p:cBhvr>
                                      <p:to>
                                        <p:strVal val="visible"/>
                                      </p:to>
                                    </p:set>
                                  </p:childTnLst>
                                </p:cTn>
                              </p:par>
                            </p:childTnLst>
                          </p:cTn>
                        </p:par>
                        <p:par>
                          <p:cTn id="244" fill="hold">
                            <p:stCondLst>
                              <p:cond delay="7900"/>
                            </p:stCondLst>
                            <p:childTnLst>
                              <p:par>
                                <p:cTn id="245" presetID="1" presetClass="entr" presetSubtype="0" fill="hold" grpId="0" nodeType="afterEffect">
                                  <p:stCondLst>
                                    <p:cond delay="100"/>
                                  </p:stCondLst>
                                  <p:childTnLst>
                                    <p:set>
                                      <p:cBhvr>
                                        <p:cTn id="246" dur="1" fill="hold">
                                          <p:stCondLst>
                                            <p:cond delay="0"/>
                                          </p:stCondLst>
                                        </p:cTn>
                                        <p:tgtEl>
                                          <p:spTgt spid="92"/>
                                        </p:tgtEl>
                                        <p:attrNameLst>
                                          <p:attrName>style.visibility</p:attrName>
                                        </p:attrNameLst>
                                      </p:cBhvr>
                                      <p:to>
                                        <p:strVal val="visible"/>
                                      </p:to>
                                    </p:set>
                                  </p:childTnLst>
                                </p:cTn>
                              </p:par>
                            </p:childTnLst>
                          </p:cTn>
                        </p:par>
                        <p:par>
                          <p:cTn id="247" fill="hold">
                            <p:stCondLst>
                              <p:cond delay="8000"/>
                            </p:stCondLst>
                            <p:childTnLst>
                              <p:par>
                                <p:cTn id="248" presetID="1" presetClass="entr" presetSubtype="0" fill="hold" grpId="0" nodeType="afterEffect">
                                  <p:stCondLst>
                                    <p:cond delay="100"/>
                                  </p:stCondLst>
                                  <p:childTnLst>
                                    <p:set>
                                      <p:cBhvr>
                                        <p:cTn id="249" dur="1" fill="hold">
                                          <p:stCondLst>
                                            <p:cond delay="0"/>
                                          </p:stCondLst>
                                        </p:cTn>
                                        <p:tgtEl>
                                          <p:spTgt spid="93"/>
                                        </p:tgtEl>
                                        <p:attrNameLst>
                                          <p:attrName>style.visibility</p:attrName>
                                        </p:attrNameLst>
                                      </p:cBhvr>
                                      <p:to>
                                        <p:strVal val="visible"/>
                                      </p:to>
                                    </p:set>
                                  </p:childTnLst>
                                </p:cTn>
                              </p:par>
                            </p:childTnLst>
                          </p:cTn>
                        </p:par>
                        <p:par>
                          <p:cTn id="250" fill="hold">
                            <p:stCondLst>
                              <p:cond delay="8100"/>
                            </p:stCondLst>
                            <p:childTnLst>
                              <p:par>
                                <p:cTn id="251" presetID="1" presetClass="entr" presetSubtype="0" fill="hold" grpId="0" nodeType="afterEffect">
                                  <p:stCondLst>
                                    <p:cond delay="100"/>
                                  </p:stCondLst>
                                  <p:childTnLst>
                                    <p:set>
                                      <p:cBhvr>
                                        <p:cTn id="252" dur="1" fill="hold">
                                          <p:stCondLst>
                                            <p:cond delay="0"/>
                                          </p:stCondLst>
                                        </p:cTn>
                                        <p:tgtEl>
                                          <p:spTgt spid="94"/>
                                        </p:tgtEl>
                                        <p:attrNameLst>
                                          <p:attrName>style.visibility</p:attrName>
                                        </p:attrNameLst>
                                      </p:cBhvr>
                                      <p:to>
                                        <p:strVal val="visible"/>
                                      </p:to>
                                    </p:set>
                                  </p:childTnLst>
                                </p:cTn>
                              </p:par>
                            </p:childTnLst>
                          </p:cTn>
                        </p:par>
                        <p:par>
                          <p:cTn id="253" fill="hold">
                            <p:stCondLst>
                              <p:cond delay="8200"/>
                            </p:stCondLst>
                            <p:childTnLst>
                              <p:par>
                                <p:cTn id="254" presetID="1" presetClass="entr" presetSubtype="0" fill="hold" grpId="0" nodeType="afterEffect">
                                  <p:stCondLst>
                                    <p:cond delay="100"/>
                                  </p:stCondLst>
                                  <p:childTnLst>
                                    <p:set>
                                      <p:cBhvr>
                                        <p:cTn id="255" dur="1" fill="hold">
                                          <p:stCondLst>
                                            <p:cond delay="0"/>
                                          </p:stCondLst>
                                        </p:cTn>
                                        <p:tgtEl>
                                          <p:spTgt spid="95"/>
                                        </p:tgtEl>
                                        <p:attrNameLst>
                                          <p:attrName>style.visibility</p:attrName>
                                        </p:attrNameLst>
                                      </p:cBhvr>
                                      <p:to>
                                        <p:strVal val="visible"/>
                                      </p:to>
                                    </p:set>
                                  </p:childTnLst>
                                </p:cTn>
                              </p:par>
                            </p:childTnLst>
                          </p:cTn>
                        </p:par>
                        <p:par>
                          <p:cTn id="256" fill="hold">
                            <p:stCondLst>
                              <p:cond delay="8300"/>
                            </p:stCondLst>
                            <p:childTnLst>
                              <p:par>
                                <p:cTn id="257" presetID="1" presetClass="entr" presetSubtype="0" fill="hold" grpId="0" nodeType="afterEffect">
                                  <p:stCondLst>
                                    <p:cond delay="100"/>
                                  </p:stCondLst>
                                  <p:childTnLst>
                                    <p:set>
                                      <p:cBhvr>
                                        <p:cTn id="258" dur="1" fill="hold">
                                          <p:stCondLst>
                                            <p:cond delay="0"/>
                                          </p:stCondLst>
                                        </p:cTn>
                                        <p:tgtEl>
                                          <p:spTgt spid="101"/>
                                        </p:tgtEl>
                                        <p:attrNameLst>
                                          <p:attrName>style.visibility</p:attrName>
                                        </p:attrNameLst>
                                      </p:cBhvr>
                                      <p:to>
                                        <p:strVal val="visible"/>
                                      </p:to>
                                    </p:set>
                                  </p:childTnLst>
                                </p:cTn>
                              </p:par>
                            </p:childTnLst>
                          </p:cTn>
                        </p:par>
                        <p:par>
                          <p:cTn id="259" fill="hold">
                            <p:stCondLst>
                              <p:cond delay="8400"/>
                            </p:stCondLst>
                            <p:childTnLst>
                              <p:par>
                                <p:cTn id="260" presetID="1" presetClass="entr" presetSubtype="0" fill="hold" grpId="0" nodeType="afterEffect">
                                  <p:stCondLst>
                                    <p:cond delay="100"/>
                                  </p:stCondLst>
                                  <p:childTnLst>
                                    <p:set>
                                      <p:cBhvr>
                                        <p:cTn id="261" dur="1" fill="hold">
                                          <p:stCondLst>
                                            <p:cond delay="0"/>
                                          </p:stCondLst>
                                        </p:cTn>
                                        <p:tgtEl>
                                          <p:spTgt spid="100"/>
                                        </p:tgtEl>
                                        <p:attrNameLst>
                                          <p:attrName>style.visibility</p:attrName>
                                        </p:attrNameLst>
                                      </p:cBhvr>
                                      <p:to>
                                        <p:strVal val="visible"/>
                                      </p:to>
                                    </p:set>
                                  </p:childTnLst>
                                </p:cTn>
                              </p:par>
                            </p:childTnLst>
                          </p:cTn>
                        </p:par>
                        <p:par>
                          <p:cTn id="262" fill="hold">
                            <p:stCondLst>
                              <p:cond delay="8500"/>
                            </p:stCondLst>
                            <p:childTnLst>
                              <p:par>
                                <p:cTn id="263" presetID="1" presetClass="entr" presetSubtype="0" fill="hold" grpId="0" nodeType="afterEffect">
                                  <p:stCondLst>
                                    <p:cond delay="100"/>
                                  </p:stCondLst>
                                  <p:childTnLst>
                                    <p:set>
                                      <p:cBhvr>
                                        <p:cTn id="264" dur="1" fill="hold">
                                          <p:stCondLst>
                                            <p:cond delay="0"/>
                                          </p:stCondLst>
                                        </p:cTn>
                                        <p:tgtEl>
                                          <p:spTgt spid="103"/>
                                        </p:tgtEl>
                                        <p:attrNameLst>
                                          <p:attrName>style.visibility</p:attrName>
                                        </p:attrNameLst>
                                      </p:cBhvr>
                                      <p:to>
                                        <p:strVal val="visible"/>
                                      </p:to>
                                    </p:set>
                                  </p:childTnLst>
                                </p:cTn>
                              </p:par>
                            </p:childTnLst>
                          </p:cTn>
                        </p:par>
                        <p:par>
                          <p:cTn id="265" fill="hold">
                            <p:stCondLst>
                              <p:cond delay="8600"/>
                            </p:stCondLst>
                            <p:childTnLst>
                              <p:par>
                                <p:cTn id="266" presetID="1" presetClass="entr" presetSubtype="0" fill="hold" grpId="0" nodeType="afterEffect">
                                  <p:stCondLst>
                                    <p:cond delay="100"/>
                                  </p:stCondLst>
                                  <p:childTnLst>
                                    <p:set>
                                      <p:cBhvr>
                                        <p:cTn id="267" dur="1" fill="hold">
                                          <p:stCondLst>
                                            <p:cond delay="0"/>
                                          </p:stCondLst>
                                        </p:cTn>
                                        <p:tgtEl>
                                          <p:spTgt spid="102"/>
                                        </p:tgtEl>
                                        <p:attrNameLst>
                                          <p:attrName>style.visibility</p:attrName>
                                        </p:attrNameLst>
                                      </p:cBhvr>
                                      <p:to>
                                        <p:strVal val="visible"/>
                                      </p:to>
                                    </p:set>
                                  </p:childTnLst>
                                </p:cTn>
                              </p:par>
                            </p:childTnLst>
                          </p:cTn>
                        </p:par>
                        <p:par>
                          <p:cTn id="268" fill="hold">
                            <p:stCondLst>
                              <p:cond delay="8700"/>
                            </p:stCondLst>
                            <p:childTnLst>
                              <p:par>
                                <p:cTn id="269" presetID="1" presetClass="entr" presetSubtype="0" fill="hold" grpId="0" nodeType="afterEffect">
                                  <p:stCondLst>
                                    <p:cond delay="100"/>
                                  </p:stCondLst>
                                  <p:childTnLst>
                                    <p:set>
                                      <p:cBhvr>
                                        <p:cTn id="270" dur="1" fill="hold">
                                          <p:stCondLst>
                                            <p:cond delay="0"/>
                                          </p:stCondLst>
                                        </p:cTn>
                                        <p:tgtEl>
                                          <p:spTgt spid="64"/>
                                        </p:tgtEl>
                                        <p:attrNameLst>
                                          <p:attrName>style.visibility</p:attrName>
                                        </p:attrNameLst>
                                      </p:cBhvr>
                                      <p:to>
                                        <p:strVal val="visible"/>
                                      </p:to>
                                    </p:set>
                                  </p:childTnLst>
                                </p:cTn>
                              </p:par>
                            </p:childTnLst>
                          </p:cTn>
                        </p:par>
                        <p:par>
                          <p:cTn id="271" fill="hold">
                            <p:stCondLst>
                              <p:cond delay="8800"/>
                            </p:stCondLst>
                            <p:childTnLst>
                              <p:par>
                                <p:cTn id="272" presetID="1" presetClass="entr" presetSubtype="0" fill="hold" grpId="0" nodeType="afterEffect">
                                  <p:stCondLst>
                                    <p:cond delay="100"/>
                                  </p:stCondLst>
                                  <p:childTnLst>
                                    <p:set>
                                      <p:cBhvr>
                                        <p:cTn id="273" dur="1" fill="hold">
                                          <p:stCondLst>
                                            <p:cond delay="0"/>
                                          </p:stCondLst>
                                        </p:cTn>
                                        <p:tgtEl>
                                          <p:spTgt spid="65"/>
                                        </p:tgtEl>
                                        <p:attrNameLst>
                                          <p:attrName>style.visibility</p:attrName>
                                        </p:attrNameLst>
                                      </p:cBhvr>
                                      <p:to>
                                        <p:strVal val="visible"/>
                                      </p:to>
                                    </p:set>
                                  </p:childTnLst>
                                </p:cTn>
                              </p:par>
                            </p:childTnLst>
                          </p:cTn>
                        </p:par>
                        <p:par>
                          <p:cTn id="274" fill="hold">
                            <p:stCondLst>
                              <p:cond delay="8900"/>
                            </p:stCondLst>
                            <p:childTnLst>
                              <p:par>
                                <p:cTn id="275" presetID="1" presetClass="entr" presetSubtype="0" fill="hold" grpId="0" nodeType="afterEffect">
                                  <p:stCondLst>
                                    <p:cond delay="100"/>
                                  </p:stCondLst>
                                  <p:childTnLst>
                                    <p:set>
                                      <p:cBhvr>
                                        <p:cTn id="276" dur="1" fill="hold">
                                          <p:stCondLst>
                                            <p:cond delay="0"/>
                                          </p:stCondLst>
                                        </p:cTn>
                                        <p:tgtEl>
                                          <p:spTgt spid="115"/>
                                        </p:tgtEl>
                                        <p:attrNameLst>
                                          <p:attrName>style.visibility</p:attrName>
                                        </p:attrNameLst>
                                      </p:cBhvr>
                                      <p:to>
                                        <p:strVal val="visible"/>
                                      </p:to>
                                    </p:set>
                                  </p:childTnLst>
                                </p:cTn>
                              </p:par>
                            </p:childTnLst>
                          </p:cTn>
                        </p:par>
                        <p:par>
                          <p:cTn id="277" fill="hold">
                            <p:stCondLst>
                              <p:cond delay="9000"/>
                            </p:stCondLst>
                            <p:childTnLst>
                              <p:par>
                                <p:cTn id="278" presetID="1" presetClass="entr" presetSubtype="0" fill="hold" grpId="0" nodeType="afterEffect">
                                  <p:stCondLst>
                                    <p:cond delay="100"/>
                                  </p:stCondLst>
                                  <p:childTnLst>
                                    <p:set>
                                      <p:cBhvr>
                                        <p:cTn id="279" dur="1" fill="hold">
                                          <p:stCondLst>
                                            <p:cond delay="0"/>
                                          </p:stCondLst>
                                        </p:cTn>
                                        <p:tgtEl>
                                          <p:spTgt spid="66"/>
                                        </p:tgtEl>
                                        <p:attrNameLst>
                                          <p:attrName>style.visibility</p:attrName>
                                        </p:attrNameLst>
                                      </p:cBhvr>
                                      <p:to>
                                        <p:strVal val="visible"/>
                                      </p:to>
                                    </p:set>
                                  </p:childTnLst>
                                </p:cTn>
                              </p:par>
                            </p:childTnLst>
                          </p:cTn>
                        </p:par>
                        <p:par>
                          <p:cTn id="280" fill="hold">
                            <p:stCondLst>
                              <p:cond delay="9100"/>
                            </p:stCondLst>
                            <p:childTnLst>
                              <p:par>
                                <p:cTn id="281" presetID="1" presetClass="entr" presetSubtype="0" fill="hold" grpId="0" nodeType="afterEffect">
                                  <p:stCondLst>
                                    <p:cond delay="100"/>
                                  </p:stCondLst>
                                  <p:childTnLst>
                                    <p:set>
                                      <p:cBhvr>
                                        <p:cTn id="282" dur="1" fill="hold">
                                          <p:stCondLst>
                                            <p:cond delay="0"/>
                                          </p:stCondLst>
                                        </p:cTn>
                                        <p:tgtEl>
                                          <p:spTgt spid="67"/>
                                        </p:tgtEl>
                                        <p:attrNameLst>
                                          <p:attrName>style.visibility</p:attrName>
                                        </p:attrNameLst>
                                      </p:cBhvr>
                                      <p:to>
                                        <p:strVal val="visible"/>
                                      </p:to>
                                    </p:set>
                                  </p:childTnLst>
                                </p:cTn>
                              </p:par>
                            </p:childTnLst>
                          </p:cTn>
                        </p:par>
                        <p:par>
                          <p:cTn id="283" fill="hold">
                            <p:stCondLst>
                              <p:cond delay="9200"/>
                            </p:stCondLst>
                            <p:childTnLst>
                              <p:par>
                                <p:cTn id="284" presetID="1" presetClass="entr" presetSubtype="0" fill="hold" grpId="0" nodeType="afterEffect">
                                  <p:stCondLst>
                                    <p:cond delay="100"/>
                                  </p:stCondLst>
                                  <p:childTnLst>
                                    <p:set>
                                      <p:cBhvr>
                                        <p:cTn id="285" dur="1" fill="hold">
                                          <p:stCondLst>
                                            <p:cond delay="0"/>
                                          </p:stCondLst>
                                        </p:cTn>
                                        <p:tgtEl>
                                          <p:spTgt spid="129"/>
                                        </p:tgtEl>
                                        <p:attrNameLst>
                                          <p:attrName>style.visibility</p:attrName>
                                        </p:attrNameLst>
                                      </p:cBhvr>
                                      <p:to>
                                        <p:strVal val="visible"/>
                                      </p:to>
                                    </p:set>
                                  </p:childTnLst>
                                </p:cTn>
                              </p:par>
                            </p:childTnLst>
                          </p:cTn>
                        </p:par>
                        <p:par>
                          <p:cTn id="286" fill="hold">
                            <p:stCondLst>
                              <p:cond delay="9300"/>
                            </p:stCondLst>
                            <p:childTnLst>
                              <p:par>
                                <p:cTn id="287" presetID="1" presetClass="entr" presetSubtype="0" fill="hold" grpId="0" nodeType="afterEffect">
                                  <p:stCondLst>
                                    <p:cond delay="100"/>
                                  </p:stCondLst>
                                  <p:childTnLst>
                                    <p:set>
                                      <p:cBhvr>
                                        <p:cTn id="288" dur="1" fill="hold">
                                          <p:stCondLst>
                                            <p:cond delay="0"/>
                                          </p:stCondLst>
                                        </p:cTn>
                                        <p:tgtEl>
                                          <p:spTgt spid="130"/>
                                        </p:tgtEl>
                                        <p:attrNameLst>
                                          <p:attrName>style.visibility</p:attrName>
                                        </p:attrNameLst>
                                      </p:cBhvr>
                                      <p:to>
                                        <p:strVal val="visible"/>
                                      </p:to>
                                    </p:set>
                                  </p:childTnLst>
                                </p:cTn>
                              </p:par>
                            </p:childTnLst>
                          </p:cTn>
                        </p:par>
                        <p:par>
                          <p:cTn id="289" fill="hold">
                            <p:stCondLst>
                              <p:cond delay="9400"/>
                            </p:stCondLst>
                            <p:childTnLst>
                              <p:par>
                                <p:cTn id="290" presetID="1" presetClass="entr" presetSubtype="0" fill="hold" grpId="0" nodeType="afterEffect">
                                  <p:stCondLst>
                                    <p:cond delay="100"/>
                                  </p:stCondLst>
                                  <p:childTnLst>
                                    <p:set>
                                      <p:cBhvr>
                                        <p:cTn id="291" dur="1" fill="hold">
                                          <p:stCondLst>
                                            <p:cond delay="0"/>
                                          </p:stCondLst>
                                        </p:cTn>
                                        <p:tgtEl>
                                          <p:spTgt spid="68"/>
                                        </p:tgtEl>
                                        <p:attrNameLst>
                                          <p:attrName>style.visibility</p:attrName>
                                        </p:attrNameLst>
                                      </p:cBhvr>
                                      <p:to>
                                        <p:strVal val="visible"/>
                                      </p:to>
                                    </p:set>
                                  </p:childTnLst>
                                </p:cTn>
                              </p:par>
                            </p:childTnLst>
                          </p:cTn>
                        </p:par>
                        <p:par>
                          <p:cTn id="292" fill="hold">
                            <p:stCondLst>
                              <p:cond delay="9500"/>
                            </p:stCondLst>
                            <p:childTnLst>
                              <p:par>
                                <p:cTn id="293" presetID="1" presetClass="entr" presetSubtype="0" fill="hold" grpId="0" nodeType="afterEffect">
                                  <p:stCondLst>
                                    <p:cond delay="100"/>
                                  </p:stCondLst>
                                  <p:childTnLst>
                                    <p:set>
                                      <p:cBhvr>
                                        <p:cTn id="294" dur="1" fill="hold">
                                          <p:stCondLst>
                                            <p:cond delay="0"/>
                                          </p:stCondLst>
                                        </p:cTn>
                                        <p:tgtEl>
                                          <p:spTgt spid="69"/>
                                        </p:tgtEl>
                                        <p:attrNameLst>
                                          <p:attrName>style.visibility</p:attrName>
                                        </p:attrNameLst>
                                      </p:cBhvr>
                                      <p:to>
                                        <p:strVal val="visible"/>
                                      </p:to>
                                    </p:set>
                                  </p:childTnLst>
                                </p:cTn>
                              </p:par>
                            </p:childTnLst>
                          </p:cTn>
                        </p:par>
                        <p:par>
                          <p:cTn id="295" fill="hold">
                            <p:stCondLst>
                              <p:cond delay="9600"/>
                            </p:stCondLst>
                            <p:childTnLst>
                              <p:par>
                                <p:cTn id="296" presetID="1" presetClass="entr" presetSubtype="0" fill="hold" grpId="0" nodeType="afterEffect">
                                  <p:stCondLst>
                                    <p:cond delay="100"/>
                                  </p:stCondLst>
                                  <p:childTnLst>
                                    <p:set>
                                      <p:cBhvr>
                                        <p:cTn id="297" dur="1" fill="hold">
                                          <p:stCondLst>
                                            <p:cond delay="0"/>
                                          </p:stCondLst>
                                        </p:cTn>
                                        <p:tgtEl>
                                          <p:spTgt spid="131"/>
                                        </p:tgtEl>
                                        <p:attrNameLst>
                                          <p:attrName>style.visibility</p:attrName>
                                        </p:attrNameLst>
                                      </p:cBhvr>
                                      <p:to>
                                        <p:strVal val="visible"/>
                                      </p:to>
                                    </p:set>
                                  </p:childTnLst>
                                </p:cTn>
                              </p:par>
                            </p:childTnLst>
                          </p:cTn>
                        </p:par>
                        <p:par>
                          <p:cTn id="298" fill="hold">
                            <p:stCondLst>
                              <p:cond delay="9700"/>
                            </p:stCondLst>
                            <p:childTnLst>
                              <p:par>
                                <p:cTn id="299" presetID="1" presetClass="entr" presetSubtype="0" fill="hold" grpId="0" nodeType="afterEffect">
                                  <p:stCondLst>
                                    <p:cond delay="100"/>
                                  </p:stCondLst>
                                  <p:childTnLst>
                                    <p:set>
                                      <p:cBhvr>
                                        <p:cTn id="300" dur="1" fill="hold">
                                          <p:stCondLst>
                                            <p:cond delay="0"/>
                                          </p:stCondLst>
                                        </p:cTn>
                                        <p:tgtEl>
                                          <p:spTgt spid="132"/>
                                        </p:tgtEl>
                                        <p:attrNameLst>
                                          <p:attrName>style.visibility</p:attrName>
                                        </p:attrNameLst>
                                      </p:cBhvr>
                                      <p:to>
                                        <p:strVal val="visible"/>
                                      </p:to>
                                    </p:set>
                                  </p:childTnLst>
                                </p:cTn>
                              </p:par>
                            </p:childTnLst>
                          </p:cTn>
                        </p:par>
                        <p:par>
                          <p:cTn id="301" fill="hold">
                            <p:stCondLst>
                              <p:cond delay="9800"/>
                            </p:stCondLst>
                            <p:childTnLst>
                              <p:par>
                                <p:cTn id="302" presetID="1" presetClass="entr" presetSubtype="0" fill="hold" grpId="0" nodeType="afterEffect">
                                  <p:stCondLst>
                                    <p:cond delay="100"/>
                                  </p:stCondLst>
                                  <p:childTnLst>
                                    <p:set>
                                      <p:cBhvr>
                                        <p:cTn id="303" dur="1" fill="hold">
                                          <p:stCondLst>
                                            <p:cond delay="0"/>
                                          </p:stCondLst>
                                        </p:cTn>
                                        <p:tgtEl>
                                          <p:spTgt spid="70"/>
                                        </p:tgtEl>
                                        <p:attrNameLst>
                                          <p:attrName>style.visibility</p:attrName>
                                        </p:attrNameLst>
                                      </p:cBhvr>
                                      <p:to>
                                        <p:strVal val="visible"/>
                                      </p:to>
                                    </p:set>
                                  </p:childTnLst>
                                </p:cTn>
                              </p:par>
                            </p:childTnLst>
                          </p:cTn>
                        </p:par>
                        <p:par>
                          <p:cTn id="304" fill="hold">
                            <p:stCondLst>
                              <p:cond delay="9900"/>
                            </p:stCondLst>
                            <p:childTnLst>
                              <p:par>
                                <p:cTn id="305" presetID="1" presetClass="entr" presetSubtype="0" fill="hold" grpId="0" nodeType="afterEffect">
                                  <p:stCondLst>
                                    <p:cond delay="100"/>
                                  </p:stCondLst>
                                  <p:childTnLst>
                                    <p:set>
                                      <p:cBhvr>
                                        <p:cTn id="306" dur="1" fill="hold">
                                          <p:stCondLst>
                                            <p:cond delay="0"/>
                                          </p:stCondLst>
                                        </p:cTn>
                                        <p:tgtEl>
                                          <p:spTgt spid="71"/>
                                        </p:tgtEl>
                                        <p:attrNameLst>
                                          <p:attrName>style.visibility</p:attrName>
                                        </p:attrNameLst>
                                      </p:cBhvr>
                                      <p:to>
                                        <p:strVal val="visible"/>
                                      </p:to>
                                    </p:set>
                                  </p:childTnLst>
                                </p:cTn>
                              </p:par>
                            </p:childTnLst>
                          </p:cTn>
                        </p:par>
                        <p:par>
                          <p:cTn id="307" fill="hold">
                            <p:stCondLst>
                              <p:cond delay="10000"/>
                            </p:stCondLst>
                            <p:childTnLst>
                              <p:par>
                                <p:cTn id="308" presetID="1" presetClass="entr" presetSubtype="0" fill="hold" grpId="0" nodeType="afterEffect">
                                  <p:stCondLst>
                                    <p:cond delay="100"/>
                                  </p:stCondLst>
                                  <p:childTnLst>
                                    <p:set>
                                      <p:cBhvr>
                                        <p:cTn id="309" dur="1" fill="hold">
                                          <p:stCondLst>
                                            <p:cond delay="0"/>
                                          </p:stCondLst>
                                        </p:cTn>
                                        <p:tgtEl>
                                          <p:spTgt spid="119"/>
                                        </p:tgtEl>
                                        <p:attrNameLst>
                                          <p:attrName>style.visibility</p:attrName>
                                        </p:attrNameLst>
                                      </p:cBhvr>
                                      <p:to>
                                        <p:strVal val="visible"/>
                                      </p:to>
                                    </p:set>
                                  </p:childTnLst>
                                </p:cTn>
                              </p:par>
                            </p:childTnLst>
                          </p:cTn>
                        </p:par>
                        <p:par>
                          <p:cTn id="310" fill="hold">
                            <p:stCondLst>
                              <p:cond delay="10100"/>
                            </p:stCondLst>
                            <p:childTnLst>
                              <p:par>
                                <p:cTn id="311" presetID="1" presetClass="entr" presetSubtype="0" fill="hold" grpId="0" nodeType="afterEffect">
                                  <p:stCondLst>
                                    <p:cond delay="100"/>
                                  </p:stCondLst>
                                  <p:childTnLst>
                                    <p:set>
                                      <p:cBhvr>
                                        <p:cTn id="312" dur="1" fill="hold">
                                          <p:stCondLst>
                                            <p:cond delay="0"/>
                                          </p:stCondLst>
                                        </p:cTn>
                                        <p:tgtEl>
                                          <p:spTgt spid="104"/>
                                        </p:tgtEl>
                                        <p:attrNameLst>
                                          <p:attrName>style.visibility</p:attrName>
                                        </p:attrNameLst>
                                      </p:cBhvr>
                                      <p:to>
                                        <p:strVal val="visible"/>
                                      </p:to>
                                    </p:set>
                                  </p:childTnLst>
                                </p:cTn>
                              </p:par>
                            </p:childTnLst>
                          </p:cTn>
                        </p:par>
                        <p:par>
                          <p:cTn id="313" fill="hold">
                            <p:stCondLst>
                              <p:cond delay="10200"/>
                            </p:stCondLst>
                            <p:childTnLst>
                              <p:par>
                                <p:cTn id="314" presetID="1" presetClass="entr" presetSubtype="0" fill="hold" grpId="0" nodeType="afterEffect">
                                  <p:stCondLst>
                                    <p:cond delay="100"/>
                                  </p:stCondLst>
                                  <p:childTnLst>
                                    <p:set>
                                      <p:cBhvr>
                                        <p:cTn id="315" dur="1" fill="hold">
                                          <p:stCondLst>
                                            <p:cond delay="0"/>
                                          </p:stCondLst>
                                        </p:cTn>
                                        <p:tgtEl>
                                          <p:spTgt spid="105"/>
                                        </p:tgtEl>
                                        <p:attrNameLst>
                                          <p:attrName>style.visibility</p:attrName>
                                        </p:attrNameLst>
                                      </p:cBhvr>
                                      <p:to>
                                        <p:strVal val="visible"/>
                                      </p:to>
                                    </p:set>
                                  </p:childTnLst>
                                </p:cTn>
                              </p:par>
                            </p:childTnLst>
                          </p:cTn>
                        </p:par>
                        <p:par>
                          <p:cTn id="316" fill="hold">
                            <p:stCondLst>
                              <p:cond delay="10300"/>
                            </p:stCondLst>
                            <p:childTnLst>
                              <p:par>
                                <p:cTn id="317" presetID="1" presetClass="entr" presetSubtype="0" fill="hold" grpId="0" nodeType="afterEffect">
                                  <p:stCondLst>
                                    <p:cond delay="100"/>
                                  </p:stCondLst>
                                  <p:childTnLst>
                                    <p:set>
                                      <p:cBhvr>
                                        <p:cTn id="318" dur="1" fill="hold">
                                          <p:stCondLst>
                                            <p:cond delay="0"/>
                                          </p:stCondLst>
                                        </p:cTn>
                                        <p:tgtEl>
                                          <p:spTgt spid="106"/>
                                        </p:tgtEl>
                                        <p:attrNameLst>
                                          <p:attrName>style.visibility</p:attrName>
                                        </p:attrNameLst>
                                      </p:cBhvr>
                                      <p:to>
                                        <p:strVal val="visible"/>
                                      </p:to>
                                    </p:set>
                                  </p:childTnLst>
                                </p:cTn>
                              </p:par>
                            </p:childTnLst>
                          </p:cTn>
                        </p:par>
                        <p:par>
                          <p:cTn id="319" fill="hold">
                            <p:stCondLst>
                              <p:cond delay="10400"/>
                            </p:stCondLst>
                            <p:childTnLst>
                              <p:par>
                                <p:cTn id="320" presetID="1" presetClass="entr" presetSubtype="0" fill="hold" grpId="0" nodeType="afterEffect">
                                  <p:stCondLst>
                                    <p:cond delay="100"/>
                                  </p:stCondLst>
                                  <p:childTnLst>
                                    <p:set>
                                      <p:cBhvr>
                                        <p:cTn id="321" dur="1" fill="hold">
                                          <p:stCondLst>
                                            <p:cond delay="0"/>
                                          </p:stCondLst>
                                        </p:cTn>
                                        <p:tgtEl>
                                          <p:spTgt spid="107"/>
                                        </p:tgtEl>
                                        <p:attrNameLst>
                                          <p:attrName>style.visibility</p:attrName>
                                        </p:attrNameLst>
                                      </p:cBhvr>
                                      <p:to>
                                        <p:strVal val="visible"/>
                                      </p:to>
                                    </p:set>
                                  </p:childTnLst>
                                </p:cTn>
                              </p:par>
                            </p:childTnLst>
                          </p:cTn>
                        </p:par>
                        <p:par>
                          <p:cTn id="322" fill="hold">
                            <p:stCondLst>
                              <p:cond delay="10500"/>
                            </p:stCondLst>
                            <p:childTnLst>
                              <p:par>
                                <p:cTn id="323" presetID="1" presetClass="entr" presetSubtype="0" fill="hold" grpId="0" nodeType="afterEffect">
                                  <p:stCondLst>
                                    <p:cond delay="100"/>
                                  </p:stCondLst>
                                  <p:childTnLst>
                                    <p:set>
                                      <p:cBhvr>
                                        <p:cTn id="324" dur="1" fill="hold">
                                          <p:stCondLst>
                                            <p:cond delay="0"/>
                                          </p:stCondLst>
                                        </p:cTn>
                                        <p:tgtEl>
                                          <p:spTgt spid="108"/>
                                        </p:tgtEl>
                                        <p:attrNameLst>
                                          <p:attrName>style.visibility</p:attrName>
                                        </p:attrNameLst>
                                      </p:cBhvr>
                                      <p:to>
                                        <p:strVal val="visible"/>
                                      </p:to>
                                    </p:set>
                                  </p:childTnLst>
                                </p:cTn>
                              </p:par>
                            </p:childTnLst>
                          </p:cTn>
                        </p:par>
                        <p:par>
                          <p:cTn id="325" fill="hold">
                            <p:stCondLst>
                              <p:cond delay="10600"/>
                            </p:stCondLst>
                            <p:childTnLst>
                              <p:par>
                                <p:cTn id="326" presetID="1" presetClass="entr" presetSubtype="0" fill="hold" grpId="0" nodeType="afterEffect">
                                  <p:stCondLst>
                                    <p:cond delay="100"/>
                                  </p:stCondLst>
                                  <p:childTnLst>
                                    <p:set>
                                      <p:cBhvr>
                                        <p:cTn id="327" dur="1" fill="hold">
                                          <p:stCondLst>
                                            <p:cond delay="0"/>
                                          </p:stCondLst>
                                        </p:cTn>
                                        <p:tgtEl>
                                          <p:spTgt spid="109"/>
                                        </p:tgtEl>
                                        <p:attrNameLst>
                                          <p:attrName>style.visibility</p:attrName>
                                        </p:attrNameLst>
                                      </p:cBhvr>
                                      <p:to>
                                        <p:strVal val="visible"/>
                                      </p:to>
                                    </p:set>
                                  </p:childTnLst>
                                </p:cTn>
                              </p:par>
                            </p:childTnLst>
                          </p:cTn>
                        </p:par>
                        <p:par>
                          <p:cTn id="328" fill="hold">
                            <p:stCondLst>
                              <p:cond delay="10700"/>
                            </p:stCondLst>
                            <p:childTnLst>
                              <p:par>
                                <p:cTn id="329" presetID="1" presetClass="entr" presetSubtype="0" fill="hold" grpId="0" nodeType="afterEffect">
                                  <p:stCondLst>
                                    <p:cond delay="100"/>
                                  </p:stCondLst>
                                  <p:childTnLst>
                                    <p:set>
                                      <p:cBhvr>
                                        <p:cTn id="330" dur="1" fill="hold">
                                          <p:stCondLst>
                                            <p:cond delay="0"/>
                                          </p:stCondLst>
                                        </p:cTn>
                                        <p:tgtEl>
                                          <p:spTgt spid="110"/>
                                        </p:tgtEl>
                                        <p:attrNameLst>
                                          <p:attrName>style.visibility</p:attrName>
                                        </p:attrNameLst>
                                      </p:cBhvr>
                                      <p:to>
                                        <p:strVal val="visible"/>
                                      </p:to>
                                    </p:set>
                                  </p:childTnLst>
                                </p:cTn>
                              </p:par>
                            </p:childTnLst>
                          </p:cTn>
                        </p:par>
                        <p:par>
                          <p:cTn id="331" fill="hold">
                            <p:stCondLst>
                              <p:cond delay="10800"/>
                            </p:stCondLst>
                            <p:childTnLst>
                              <p:par>
                                <p:cTn id="332" presetID="1" presetClass="entr" presetSubtype="0" fill="hold" grpId="0" nodeType="afterEffect">
                                  <p:stCondLst>
                                    <p:cond delay="100"/>
                                  </p:stCondLst>
                                  <p:childTnLst>
                                    <p:set>
                                      <p:cBhvr>
                                        <p:cTn id="333"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2"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6"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n-GB"/>
              <a:t>Basic tile-based architecture</a:t>
            </a:r>
          </a:p>
        </p:txBody>
      </p:sp>
      <p:sp>
        <p:nvSpPr>
          <p:cNvPr id="6" name="Text Placeholder 5">
            <a:extLst>
              <a:ext uri="{FF2B5EF4-FFF2-40B4-BE49-F238E27FC236}">
                <a16:creationId xmlns:a16="http://schemas.microsoft.com/office/drawing/2014/main" id="{B5ED3DA5-26DD-83E5-59F2-C62EAF6860FA}"/>
              </a:ext>
            </a:extLst>
          </p:cNvPr>
          <p:cNvSpPr>
            <a:spLocks noGrp="1"/>
          </p:cNvSpPr>
          <p:nvPr>
            <p:ph type="body" idx="2"/>
          </p:nvPr>
        </p:nvSpPr>
        <p:spPr/>
        <p:txBody>
          <a:bodyPr/>
          <a:lstStyle/>
          <a:p>
            <a:r>
              <a:rPr lang="en-US" b="1">
                <a:solidFill>
                  <a:schemeClr val="accent4"/>
                </a:solidFill>
              </a:rPr>
              <a:t>Pros</a:t>
            </a:r>
          </a:p>
        </p:txBody>
      </p:sp>
      <p:sp>
        <p:nvSpPr>
          <p:cNvPr id="4" name="Text Placeholder 3">
            <a:extLst>
              <a:ext uri="{FF2B5EF4-FFF2-40B4-BE49-F238E27FC236}">
                <a16:creationId xmlns:a16="http://schemas.microsoft.com/office/drawing/2014/main" id="{1AFC7E10-5894-5CBA-D7F0-96E20160E48E}"/>
              </a:ext>
            </a:extLst>
          </p:cNvPr>
          <p:cNvSpPr>
            <a:spLocks noGrp="1"/>
          </p:cNvSpPr>
          <p:nvPr>
            <p:ph type="body" idx="3"/>
          </p:nvPr>
        </p:nvSpPr>
        <p:spPr/>
        <p:txBody>
          <a:bodyPr/>
          <a:lstStyle/>
          <a:p>
            <a:pPr marL="265113" indent="-277813" fontAlgn="ctr">
              <a:spcBef>
                <a:spcPct val="25000"/>
              </a:spcBef>
            </a:pPr>
            <a:r>
              <a:rPr lang="en-US"/>
              <a:t>Fragment bandwidth stays on-chip</a:t>
            </a:r>
          </a:p>
          <a:p>
            <a:pPr marL="722313" lvl="1" indent="-277813" fontAlgn="ctr">
              <a:lnSpc>
                <a:spcPct val="90000"/>
              </a:lnSpc>
              <a:spcBef>
                <a:spcPct val="25000"/>
              </a:spcBef>
            </a:pPr>
            <a:r>
              <a:rPr lang="en-US"/>
              <a:t>Zero bandwidth ZS testing</a:t>
            </a:r>
          </a:p>
          <a:p>
            <a:pPr marL="722313" lvl="1" indent="-277813" fontAlgn="ctr">
              <a:lnSpc>
                <a:spcPct val="90000"/>
              </a:lnSpc>
              <a:spcBef>
                <a:spcPct val="25000"/>
              </a:spcBef>
            </a:pPr>
            <a:r>
              <a:rPr lang="en-US"/>
              <a:t>Zero bandwidth blending</a:t>
            </a:r>
          </a:p>
          <a:p>
            <a:pPr marL="722313" lvl="1" indent="-277813" fontAlgn="ctr">
              <a:lnSpc>
                <a:spcPct val="90000"/>
              </a:lnSpc>
              <a:spcBef>
                <a:spcPct val="25000"/>
              </a:spcBef>
            </a:pPr>
            <a:r>
              <a:rPr lang="en-US"/>
              <a:t>Zero bandwidth anti-aliasing</a:t>
            </a:r>
          </a:p>
          <a:p>
            <a:pPr marL="722313" lvl="1" indent="-277813" fontAlgn="ctr">
              <a:lnSpc>
                <a:spcPct val="90000"/>
              </a:lnSpc>
              <a:spcBef>
                <a:spcPct val="25000"/>
              </a:spcBef>
            </a:pPr>
            <a:r>
              <a:rPr lang="en-US"/>
              <a:t>Zero bandwidth transient data </a:t>
            </a:r>
          </a:p>
          <a:p>
            <a:pPr marL="722313" lvl="1" indent="-277813" fontAlgn="ctr">
              <a:lnSpc>
                <a:spcPct val="90000"/>
              </a:lnSpc>
              <a:spcBef>
                <a:spcPct val="25000"/>
              </a:spcBef>
            </a:pPr>
            <a:endParaRPr lang="en-US"/>
          </a:p>
          <a:p>
            <a:pPr marL="265113" indent="-277813" fontAlgn="ctr">
              <a:spcBef>
                <a:spcPct val="25000"/>
              </a:spcBef>
            </a:pPr>
            <a:r>
              <a:rPr lang="en-GB"/>
              <a:t>Final framebuffer state is known</a:t>
            </a:r>
          </a:p>
          <a:p>
            <a:pPr marL="722313" lvl="1" indent="-277813" fontAlgn="ctr">
              <a:lnSpc>
                <a:spcPct val="90000"/>
              </a:lnSpc>
              <a:spcBef>
                <a:spcPct val="25000"/>
              </a:spcBef>
            </a:pPr>
            <a:r>
              <a:rPr lang="en-US"/>
              <a:t>Unchanged tile elimination</a:t>
            </a:r>
          </a:p>
          <a:p>
            <a:pPr marL="722313" lvl="1" indent="-277813" fontAlgn="ctr">
              <a:lnSpc>
                <a:spcPct val="90000"/>
              </a:lnSpc>
              <a:spcBef>
                <a:spcPct val="25000"/>
              </a:spcBef>
            </a:pPr>
            <a:endParaRPr lang="en-GB"/>
          </a:p>
          <a:p>
            <a:pPr marL="265113" indent="-277813" fontAlgn="ctr">
              <a:lnSpc>
                <a:spcPct val="90000"/>
              </a:lnSpc>
              <a:spcBef>
                <a:spcPct val="25000"/>
              </a:spcBef>
            </a:pPr>
            <a:r>
              <a:rPr lang="en-US"/>
              <a:t>Enables new algorithms</a:t>
            </a:r>
          </a:p>
          <a:p>
            <a:pPr marL="722313" lvl="1" indent="-277813" fontAlgn="ctr">
              <a:lnSpc>
                <a:spcPct val="90000"/>
              </a:lnSpc>
              <a:spcBef>
                <a:spcPct val="25000"/>
              </a:spcBef>
            </a:pPr>
            <a:r>
              <a:rPr lang="en-US"/>
              <a:t>Shaders directly using tile storage</a:t>
            </a:r>
          </a:p>
          <a:p>
            <a:endParaRPr lang="en-US"/>
          </a:p>
          <a:p>
            <a:endParaRPr lang="en-US"/>
          </a:p>
        </p:txBody>
      </p:sp>
      <p:sp>
        <p:nvSpPr>
          <p:cNvPr id="5" name="Text Placeholder 4">
            <a:extLst>
              <a:ext uri="{FF2B5EF4-FFF2-40B4-BE49-F238E27FC236}">
                <a16:creationId xmlns:a16="http://schemas.microsoft.com/office/drawing/2014/main" id="{9306555B-ADA3-2CF8-8B4C-C8491BC00D47}"/>
              </a:ext>
            </a:extLst>
          </p:cNvPr>
          <p:cNvSpPr>
            <a:spLocks noGrp="1"/>
          </p:cNvSpPr>
          <p:nvPr>
            <p:ph type="body" idx="4"/>
          </p:nvPr>
        </p:nvSpPr>
        <p:spPr/>
        <p:txBody>
          <a:bodyPr/>
          <a:lstStyle/>
          <a:p>
            <a:r>
              <a:rPr lang="en-US" b="1">
                <a:solidFill>
                  <a:schemeClr val="accent5"/>
                </a:solidFill>
              </a:rPr>
              <a:t>Cons</a:t>
            </a:r>
          </a:p>
        </p:txBody>
      </p:sp>
      <p:sp>
        <p:nvSpPr>
          <p:cNvPr id="7" name="Text Placeholder 6">
            <a:extLst>
              <a:ext uri="{FF2B5EF4-FFF2-40B4-BE49-F238E27FC236}">
                <a16:creationId xmlns:a16="http://schemas.microsoft.com/office/drawing/2014/main" id="{E4CFB741-0199-9FA2-71BD-B04624D312AE}"/>
              </a:ext>
            </a:extLst>
          </p:cNvPr>
          <p:cNvSpPr>
            <a:spLocks noGrp="1"/>
          </p:cNvSpPr>
          <p:nvPr>
            <p:ph type="body" idx="5"/>
          </p:nvPr>
        </p:nvSpPr>
        <p:spPr>
          <a:xfrm>
            <a:off x="6339946" y="1988840"/>
            <a:ext cx="5852053" cy="4146848"/>
          </a:xfrm>
        </p:spPr>
        <p:txBody>
          <a:bodyPr/>
          <a:lstStyle/>
          <a:p>
            <a:pPr marL="265113" indent="-277813" fontAlgn="ctr">
              <a:spcBef>
                <a:spcPct val="25000"/>
              </a:spcBef>
            </a:pPr>
            <a:r>
              <a:rPr lang="en-US"/>
              <a:t>Geometry output bandwidth goes off-chip</a:t>
            </a:r>
          </a:p>
          <a:p>
            <a:pPr marL="722313" lvl="1" indent="-277813" fontAlgn="ctr">
              <a:lnSpc>
                <a:spcPct val="90000"/>
              </a:lnSpc>
              <a:spcBef>
                <a:spcPct val="25000"/>
              </a:spcBef>
            </a:pPr>
            <a:r>
              <a:rPr lang="en-US"/>
              <a:t>Verts and triangles are expensive</a:t>
            </a:r>
          </a:p>
          <a:p>
            <a:pPr marL="722313" lvl="1" indent="-277813" fontAlgn="ctr">
              <a:lnSpc>
                <a:spcPct val="90000"/>
              </a:lnSpc>
              <a:spcBef>
                <a:spcPct val="25000"/>
              </a:spcBef>
            </a:pPr>
            <a:r>
              <a:rPr lang="en-US"/>
              <a:t>Geometry shaders are a bad fit</a:t>
            </a:r>
          </a:p>
          <a:p>
            <a:pPr marL="722313" lvl="1" indent="-277813" fontAlgn="ctr">
              <a:lnSpc>
                <a:spcPct val="90000"/>
              </a:lnSpc>
              <a:spcBef>
                <a:spcPct val="25000"/>
              </a:spcBef>
            </a:pPr>
            <a:r>
              <a:rPr lang="en-US"/>
              <a:t>Tessellation shaders are a bad fit</a:t>
            </a:r>
          </a:p>
          <a:p>
            <a:pPr marL="722313" lvl="1" indent="-277813" fontAlgn="ctr">
              <a:lnSpc>
                <a:spcPct val="90000"/>
              </a:lnSpc>
              <a:spcBef>
                <a:spcPct val="25000"/>
              </a:spcBef>
            </a:pPr>
            <a:r>
              <a:rPr lang="en-US"/>
              <a:t>Additional memory storage needed</a:t>
            </a:r>
          </a:p>
          <a:p>
            <a:pPr marL="722313" lvl="1" indent="-277813" fontAlgn="ctr">
              <a:lnSpc>
                <a:spcPct val="90000"/>
              </a:lnSpc>
              <a:spcBef>
                <a:spcPct val="25000"/>
              </a:spcBef>
            </a:pPr>
            <a:endParaRPr lang="en-US"/>
          </a:p>
          <a:p>
            <a:pPr marL="265113" indent="-277813" fontAlgn="ctr">
              <a:spcBef>
                <a:spcPct val="25000"/>
              </a:spcBef>
            </a:pPr>
            <a:r>
              <a:rPr lang="en-US"/>
              <a:t>Stricter API rules for good performance</a:t>
            </a:r>
          </a:p>
          <a:p>
            <a:pPr marL="589113" lvl="1" indent="-277813" fontAlgn="ctr">
              <a:lnSpc>
                <a:spcPct val="90000"/>
              </a:lnSpc>
              <a:spcBef>
                <a:spcPct val="25000"/>
              </a:spcBef>
            </a:pPr>
            <a:r>
              <a:rPr lang="en-US"/>
              <a:t>Render pass overlap for best performance</a:t>
            </a:r>
            <a:endParaRPr lang="en-GB" sz="1000"/>
          </a:p>
          <a:p>
            <a:endParaRPr lang="en-US"/>
          </a:p>
        </p:txBody>
      </p:sp>
      <p:sp>
        <p:nvSpPr>
          <p:cNvPr id="9" name="Text Placeholder 8">
            <a:extLst>
              <a:ext uri="{FF2B5EF4-FFF2-40B4-BE49-F238E27FC236}">
                <a16:creationId xmlns:a16="http://schemas.microsoft.com/office/drawing/2014/main" id="{42B23F87-9FA2-CC7C-D615-74F7E188BE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4747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2E457A-0DB6-8FB9-BA76-B1B36481D16D}"/>
              </a:ext>
            </a:extLst>
          </p:cNvPr>
          <p:cNvSpPr/>
          <p:nvPr/>
        </p:nvSpPr>
        <p:spPr>
          <a:xfrm>
            <a:off x="7689134" y="-12107"/>
            <a:ext cx="4502866" cy="6877401"/>
          </a:xfrm>
          <a:prstGeom prst="rect">
            <a:avLst/>
          </a:prstGeom>
          <a:solidFill>
            <a:srgbClr val="333E4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E8CEB14-D70E-436E-8CC1-1BB27D3AFBB8}"/>
              </a:ext>
            </a:extLst>
          </p:cNvPr>
          <p:cNvPicPr>
            <a:picLocks noChangeAspect="1"/>
          </p:cNvPicPr>
          <p:nvPr/>
        </p:nvPicPr>
        <p:blipFill rotWithShape="1">
          <a:blip r:embed="rId3"/>
          <a:srcRect l="11821" t="768" r="44986" b="-211"/>
          <a:stretch/>
        </p:blipFill>
        <p:spPr>
          <a:xfrm>
            <a:off x="7688213" y="-12106"/>
            <a:ext cx="4503787" cy="6877402"/>
          </a:xfrm>
          <a:prstGeom prst="rect">
            <a:avLst/>
          </a:prstGeom>
        </p:spPr>
      </p:pic>
      <p:sp>
        <p:nvSpPr>
          <p:cNvPr id="24" name="Rectangle 23">
            <a:extLst>
              <a:ext uri="{FF2B5EF4-FFF2-40B4-BE49-F238E27FC236}">
                <a16:creationId xmlns:a16="http://schemas.microsoft.com/office/drawing/2014/main" id="{2F8AF1B8-5B75-4286-B68E-A45C84C47FD3}"/>
              </a:ext>
            </a:extLst>
          </p:cNvPr>
          <p:cNvSpPr/>
          <p:nvPr/>
        </p:nvSpPr>
        <p:spPr>
          <a:xfrm>
            <a:off x="7688043" y="0"/>
            <a:ext cx="4503957" cy="6858000"/>
          </a:xfrm>
          <a:prstGeom prst="rect">
            <a:avLst/>
          </a:prstGeom>
          <a:solidFill>
            <a:schemeClr val="tx1">
              <a:alpha val="468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Arrow: Right 38">
            <a:extLst>
              <a:ext uri="{FF2B5EF4-FFF2-40B4-BE49-F238E27FC236}">
                <a16:creationId xmlns:a16="http://schemas.microsoft.com/office/drawing/2014/main" id="{79C999D9-5540-17EA-BC15-52DEEEC052CE}"/>
              </a:ext>
            </a:extLst>
          </p:cNvPr>
          <p:cNvSpPr/>
          <p:nvPr/>
        </p:nvSpPr>
        <p:spPr>
          <a:xfrm rot="10800000">
            <a:off x="7719934" y="4334076"/>
            <a:ext cx="4472065" cy="1660991"/>
          </a:xfrm>
          <a:prstGeom prst="rightArrow">
            <a:avLst>
              <a:gd name="adj1" fmla="val 100000"/>
              <a:gd name="adj2" fmla="val 50000"/>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Arrow: Right 38">
            <a:extLst>
              <a:ext uri="{FF2B5EF4-FFF2-40B4-BE49-F238E27FC236}">
                <a16:creationId xmlns:a16="http://schemas.microsoft.com/office/drawing/2014/main" id="{7ED4842B-A554-4D9D-8618-05294DB919EE}"/>
              </a:ext>
            </a:extLst>
          </p:cNvPr>
          <p:cNvSpPr/>
          <p:nvPr/>
        </p:nvSpPr>
        <p:spPr>
          <a:xfrm>
            <a:off x="0" y="4334077"/>
            <a:ext cx="7656478" cy="1660991"/>
          </a:xfrm>
          <a:prstGeom prst="rightArrow">
            <a:avLst>
              <a:gd name="adj1" fmla="val 100000"/>
              <a:gd name="adj2" fmla="val 50000"/>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751F2D-CCAE-4A13-B1C8-B55A592CF70C}"/>
              </a:ext>
            </a:extLst>
          </p:cNvPr>
          <p:cNvSpPr>
            <a:spLocks noGrp="1"/>
          </p:cNvSpPr>
          <p:nvPr>
            <p:ph type="title"/>
          </p:nvPr>
        </p:nvSpPr>
        <p:spPr>
          <a:xfrm>
            <a:off x="322673" y="312205"/>
            <a:ext cx="7350125" cy="654760"/>
          </a:xfrm>
        </p:spPr>
        <p:txBody>
          <a:bodyPr/>
          <a:lstStyle/>
          <a:p>
            <a:r>
              <a:rPr lang="en-US"/>
              <a:t>Arm Mali GPUs: The World’s #1 Shipping Graphics Processor</a:t>
            </a:r>
          </a:p>
        </p:txBody>
      </p:sp>
      <p:sp>
        <p:nvSpPr>
          <p:cNvPr id="5" name="100 Shipped">
            <a:extLst>
              <a:ext uri="{FF2B5EF4-FFF2-40B4-BE49-F238E27FC236}">
                <a16:creationId xmlns:a16="http://schemas.microsoft.com/office/drawing/2014/main" id="{C6EE4906-3D8D-4CC1-93CE-65BAC269140D}"/>
              </a:ext>
            </a:extLst>
          </p:cNvPr>
          <p:cNvSpPr/>
          <p:nvPr/>
        </p:nvSpPr>
        <p:spPr>
          <a:xfrm>
            <a:off x="388867" y="5192601"/>
            <a:ext cx="2084166" cy="461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300" normalizeH="0" baseline="0" noProof="0">
                <a:ln>
                  <a:noFill/>
                </a:ln>
                <a:solidFill>
                  <a:srgbClr val="00C1DE"/>
                </a:solidFill>
                <a:effectLst/>
                <a:uLnTx/>
                <a:uFillTx/>
                <a:latin typeface="Calibri Light" panose="020F0302020204030204"/>
                <a:ea typeface="ＭＳ Ｐゴシック" pitchFamily="34" charset="-128"/>
                <a:cs typeface="+mn-cs"/>
              </a:rPr>
              <a:t>PERFORMANCE</a:t>
            </a:r>
          </a:p>
          <a:p>
            <a:pPr marL="0" marR="0" lvl="0" indent="0" algn="ctr" defTabSz="455613"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300" normalizeH="0" baseline="0" noProof="0">
              <a:ln>
                <a:noFill/>
              </a:ln>
              <a:solidFill>
                <a:srgbClr val="FFFFFF"/>
              </a:solidFill>
              <a:effectLst/>
              <a:uLnTx/>
              <a:uFillTx/>
              <a:latin typeface="Calibri Light" panose="020F0302020204030204"/>
              <a:ea typeface="ＭＳ Ｐゴシック" pitchFamily="34" charset="-128"/>
              <a:cs typeface="+mn-cs"/>
            </a:endParaRPr>
          </a:p>
        </p:txBody>
      </p:sp>
      <p:sp>
        <p:nvSpPr>
          <p:cNvPr id="9" name="100 Shipped">
            <a:extLst>
              <a:ext uri="{FF2B5EF4-FFF2-40B4-BE49-F238E27FC236}">
                <a16:creationId xmlns:a16="http://schemas.microsoft.com/office/drawing/2014/main" id="{86860CC6-73FE-47D7-B46D-EBB62772878A}"/>
              </a:ext>
            </a:extLst>
          </p:cNvPr>
          <p:cNvSpPr/>
          <p:nvPr/>
        </p:nvSpPr>
        <p:spPr>
          <a:xfrm>
            <a:off x="4609424" y="5196851"/>
            <a:ext cx="2223688" cy="453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300" normalizeH="0" baseline="0" noProof="0">
                <a:ln>
                  <a:noFill/>
                </a:ln>
                <a:solidFill>
                  <a:srgbClr val="95D600"/>
                </a:solidFill>
                <a:effectLst/>
                <a:uLnTx/>
                <a:uFillTx/>
                <a:latin typeface="Calibri Light" panose="020F0302020204030204"/>
                <a:ea typeface="ＭＳ Ｐゴシック" pitchFamily="34" charset="-128"/>
                <a:cs typeface="+mn-cs"/>
              </a:rPr>
              <a:t>PERVASIVENESS</a:t>
            </a:r>
          </a:p>
        </p:txBody>
      </p:sp>
      <p:pic>
        <p:nvPicPr>
          <p:cNvPr id="23" name="Picture 22" descr="Arrow&#10;&#10;Description automatically generated">
            <a:extLst>
              <a:ext uri="{FF2B5EF4-FFF2-40B4-BE49-F238E27FC236}">
                <a16:creationId xmlns:a16="http://schemas.microsoft.com/office/drawing/2014/main" id="{38A1EB24-5C20-42D7-91CA-39432644FC49}"/>
              </a:ext>
            </a:extLst>
          </p:cNvPr>
          <p:cNvPicPr>
            <a:picLocks noChangeAspect="1"/>
          </p:cNvPicPr>
          <p:nvPr/>
        </p:nvPicPr>
        <p:blipFill>
          <a:blip r:embed="rId4"/>
          <a:stretch>
            <a:fillRect/>
          </a:stretch>
        </p:blipFill>
        <p:spPr>
          <a:xfrm>
            <a:off x="2361583" y="1927916"/>
            <a:ext cx="2409219" cy="1881485"/>
          </a:xfrm>
          <a:prstGeom prst="rect">
            <a:avLst/>
          </a:prstGeom>
        </p:spPr>
      </p:pic>
      <p:sp>
        <p:nvSpPr>
          <p:cNvPr id="20" name="TextBox 19">
            <a:extLst>
              <a:ext uri="{FF2B5EF4-FFF2-40B4-BE49-F238E27FC236}">
                <a16:creationId xmlns:a16="http://schemas.microsoft.com/office/drawing/2014/main" id="{2B832585-9BE6-46D0-8CBC-03B592F291BF}"/>
              </a:ext>
            </a:extLst>
          </p:cNvPr>
          <p:cNvSpPr txBox="1"/>
          <p:nvPr/>
        </p:nvSpPr>
        <p:spPr>
          <a:xfrm>
            <a:off x="8211935" y="4592384"/>
            <a:ext cx="3457264" cy="984885"/>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charset="0"/>
                <a:cs typeface="Calibri" panose="020F0502020204030204" pitchFamily="34" charset="0"/>
              </a:rPr>
              <a:t>1 Mali GPU for every person on Earth</a:t>
            </a:r>
          </a:p>
        </p:txBody>
      </p:sp>
      <p:sp>
        <p:nvSpPr>
          <p:cNvPr id="19" name="TextBox 18">
            <a:extLst>
              <a:ext uri="{FF2B5EF4-FFF2-40B4-BE49-F238E27FC236}">
                <a16:creationId xmlns:a16="http://schemas.microsoft.com/office/drawing/2014/main" id="{5941F5AA-2DAC-48DC-8DEE-D46DD2E59FEE}"/>
              </a:ext>
            </a:extLst>
          </p:cNvPr>
          <p:cNvSpPr txBox="1"/>
          <p:nvPr/>
        </p:nvSpPr>
        <p:spPr>
          <a:xfrm>
            <a:off x="8163853" y="445719"/>
            <a:ext cx="3553428" cy="1200329"/>
          </a:xfrm>
          <a:prstGeom prst="rect">
            <a:avLst/>
          </a:prstGeom>
          <a:noFill/>
        </p:spPr>
        <p:txBody>
          <a:bodyPr wrap="square" lIns="0" tIns="0" rIns="0" bIns="0" rtlCol="0" anchor="t">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95D600"/>
                </a:solidFill>
                <a:effectLst>
                  <a:outerShdw blurRad="38100" dist="38100" dir="2700000" algn="tl">
                    <a:srgbClr val="000000">
                      <a:alpha val="43137"/>
                    </a:srgbClr>
                  </a:outerShdw>
                </a:effectLst>
                <a:uLnTx/>
                <a:uFillTx/>
                <a:latin typeface="Calibri"/>
                <a:ea typeface="Calibri" charset="0"/>
                <a:cs typeface="Calibri"/>
              </a:rPr>
              <a:t>&gt;</a:t>
            </a:r>
            <a:r>
              <a:rPr lang="en-US" sz="5400" b="1">
                <a:solidFill>
                  <a:srgbClr val="95D600"/>
                </a:solidFill>
                <a:effectLst>
                  <a:outerShdw blurRad="38100" dist="38100" dir="2700000" algn="tl">
                    <a:srgbClr val="000000">
                      <a:alpha val="43137"/>
                    </a:srgbClr>
                  </a:outerShdw>
                </a:effectLst>
                <a:latin typeface="Calibri"/>
                <a:ea typeface="Calibri" charset="0"/>
                <a:cs typeface="Calibri"/>
              </a:rPr>
              <a:t>9Bn</a:t>
            </a:r>
            <a:endParaRPr kumimoji="0" lang="en-US" sz="5400" b="1" i="0" u="none" strike="noStrike" kern="1200" cap="none" spc="0" normalizeH="0" baseline="0" noProof="0">
              <a:ln>
                <a:noFill/>
              </a:ln>
              <a:solidFill>
                <a:srgbClr val="95D600"/>
              </a:solidFill>
              <a:effectLst>
                <a:outerShdw blurRad="38100" dist="38100" dir="2700000" algn="tl">
                  <a:srgbClr val="000000">
                    <a:alpha val="43137"/>
                  </a:srgbClr>
                </a:outerShdw>
              </a:effectLst>
              <a:uLnTx/>
              <a:uFillTx/>
              <a:latin typeface="Calibri" panose="020F0502020204030204" pitchFamily="34" charset="0"/>
              <a:ea typeface="Calibri" charset="0"/>
              <a:cs typeface="Calibri" panose="020F0502020204030204" pitchFamily="34" charset="0"/>
            </a:endParaRPr>
          </a:p>
          <a:p>
            <a:pPr marL="0" marR="0" lvl="0" indent="0" algn="ctr" defTabSz="914400" rtl="0" eaLnBrk="0" fontAlgn="base" latinLnBrk="0" hangingPunct="0">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Calibri" charset="0"/>
                <a:cs typeface="Calibri"/>
              </a:rPr>
              <a:t>Mali GPUs shipped to date*</a:t>
            </a: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a:ea typeface="ＭＳ Ｐゴシック" panose="020B0600070205080204" pitchFamily="34" charset="-128"/>
              <a:cs typeface="Calibri"/>
            </a:endParaRPr>
          </a:p>
        </p:txBody>
      </p:sp>
      <p:sp>
        <p:nvSpPr>
          <p:cNvPr id="26" name="TextBox 25">
            <a:extLst>
              <a:ext uri="{FF2B5EF4-FFF2-40B4-BE49-F238E27FC236}">
                <a16:creationId xmlns:a16="http://schemas.microsoft.com/office/drawing/2014/main" id="{70A62EF9-65BE-44FF-92BF-95C5ADCEE4A1}"/>
              </a:ext>
            </a:extLst>
          </p:cNvPr>
          <p:cNvSpPr txBox="1"/>
          <p:nvPr/>
        </p:nvSpPr>
        <p:spPr>
          <a:xfrm>
            <a:off x="2662300" y="5185269"/>
            <a:ext cx="1807527" cy="646331"/>
          </a:xfrm>
          <a:prstGeom prst="rect">
            <a:avLst/>
          </a:prstGeom>
          <a:noFill/>
        </p:spPr>
        <p:txBody>
          <a:bodyPr wrap="square">
            <a:spAutoFit/>
          </a:body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300" normalizeH="0" baseline="0" noProof="0">
                <a:ln>
                  <a:noFill/>
                </a:ln>
                <a:solidFill>
                  <a:srgbClr val="FF6B00"/>
                </a:solidFill>
                <a:effectLst/>
                <a:uLnTx/>
                <a:uFillTx/>
                <a:latin typeface="Calibri Light" panose="020F0302020204030204"/>
                <a:ea typeface="ＭＳ Ｐゴシック" panose="020B0600070205080204" pitchFamily="34" charset="-128"/>
                <a:cs typeface="+mn-cs"/>
              </a:rPr>
              <a:t>FOR THE DEVELOPERS</a:t>
            </a:r>
          </a:p>
        </p:txBody>
      </p:sp>
      <p:sp>
        <p:nvSpPr>
          <p:cNvPr id="25" name="TextBox 24">
            <a:extLst>
              <a:ext uri="{FF2B5EF4-FFF2-40B4-BE49-F238E27FC236}">
                <a16:creationId xmlns:a16="http://schemas.microsoft.com/office/drawing/2014/main" id="{EE2FEFE0-2833-40E8-87B4-6A7004B83594}"/>
              </a:ext>
            </a:extLst>
          </p:cNvPr>
          <p:cNvSpPr txBox="1"/>
          <p:nvPr/>
        </p:nvSpPr>
        <p:spPr>
          <a:xfrm>
            <a:off x="8424231" y="5690590"/>
            <a:ext cx="3026997" cy="166199"/>
          </a:xfrm>
          <a:prstGeom prst="rect">
            <a:avLst/>
          </a:prstGeom>
          <a:noFill/>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rPr>
              <a:t>* Cumulative shipments reported by Arm</a:t>
            </a:r>
          </a:p>
        </p:txBody>
      </p:sp>
      <p:grpSp>
        <p:nvGrpSpPr>
          <p:cNvPr id="21" name="Group 20">
            <a:extLst>
              <a:ext uri="{FF2B5EF4-FFF2-40B4-BE49-F238E27FC236}">
                <a16:creationId xmlns:a16="http://schemas.microsoft.com/office/drawing/2014/main" id="{4BFE43B3-3DAC-4ADD-AB63-9A0C9C07CC96}"/>
              </a:ext>
            </a:extLst>
          </p:cNvPr>
          <p:cNvGrpSpPr/>
          <p:nvPr/>
        </p:nvGrpSpPr>
        <p:grpSpPr>
          <a:xfrm>
            <a:off x="7395220" y="7296"/>
            <a:ext cx="587828" cy="6858000"/>
            <a:chOff x="5793775" y="0"/>
            <a:chExt cx="587828" cy="6858000"/>
          </a:xfrm>
        </p:grpSpPr>
        <p:grpSp>
          <p:nvGrpSpPr>
            <p:cNvPr id="30" name="Group 29">
              <a:extLst>
                <a:ext uri="{FF2B5EF4-FFF2-40B4-BE49-F238E27FC236}">
                  <a16:creationId xmlns:a16="http://schemas.microsoft.com/office/drawing/2014/main" id="{763280C9-5BD4-4A37-AAD4-D1C32088DC58}"/>
                </a:ext>
              </a:extLst>
            </p:cNvPr>
            <p:cNvGrpSpPr/>
            <p:nvPr/>
          </p:nvGrpSpPr>
          <p:grpSpPr>
            <a:xfrm>
              <a:off x="5793775" y="4865914"/>
              <a:ext cx="587828" cy="587828"/>
              <a:chOff x="4506686" y="1246414"/>
              <a:chExt cx="587828" cy="587828"/>
            </a:xfrm>
          </p:grpSpPr>
          <p:grpSp>
            <p:nvGrpSpPr>
              <p:cNvPr id="33" name="Group 32">
                <a:extLst>
                  <a:ext uri="{FF2B5EF4-FFF2-40B4-BE49-F238E27FC236}">
                    <a16:creationId xmlns:a16="http://schemas.microsoft.com/office/drawing/2014/main" id="{91FD9402-269B-4332-9203-99801A81B155}"/>
                  </a:ext>
                </a:extLst>
              </p:cNvPr>
              <p:cNvGrpSpPr/>
              <p:nvPr/>
            </p:nvGrpSpPr>
            <p:grpSpPr>
              <a:xfrm>
                <a:off x="4800600" y="1246414"/>
                <a:ext cx="0" cy="587828"/>
                <a:chOff x="4800600" y="1246414"/>
                <a:chExt cx="0" cy="587828"/>
              </a:xfrm>
            </p:grpSpPr>
            <p:cxnSp>
              <p:nvCxnSpPr>
                <p:cNvPr id="37" name="Straight Connector 36">
                  <a:extLst>
                    <a:ext uri="{FF2B5EF4-FFF2-40B4-BE49-F238E27FC236}">
                      <a16:creationId xmlns:a16="http://schemas.microsoft.com/office/drawing/2014/main" id="{57BA7D0C-B60A-4EF8-AD5A-15C7822BFC74}"/>
                    </a:ext>
                  </a:extLst>
                </p:cNvPr>
                <p:cNvCxnSpPr/>
                <p:nvPr/>
              </p:nvCxnSpPr>
              <p:spPr>
                <a:xfrm>
                  <a:off x="4800600" y="1246414"/>
                  <a:ext cx="0" cy="261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E7B041-78BB-4456-B0AB-C871F1A50A89}"/>
                    </a:ext>
                  </a:extLst>
                </p:cNvPr>
                <p:cNvCxnSpPr/>
                <p:nvPr/>
              </p:nvCxnSpPr>
              <p:spPr>
                <a:xfrm>
                  <a:off x="4800600" y="1572985"/>
                  <a:ext cx="0" cy="261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CCCC135-3335-402C-9840-E263F98AAF12}"/>
                  </a:ext>
                </a:extLst>
              </p:cNvPr>
              <p:cNvGrpSpPr/>
              <p:nvPr/>
            </p:nvGrpSpPr>
            <p:grpSpPr>
              <a:xfrm rot="16200000">
                <a:off x="4800600" y="1246413"/>
                <a:ext cx="0" cy="587828"/>
                <a:chOff x="4800600" y="1246414"/>
                <a:chExt cx="0" cy="587828"/>
              </a:xfrm>
            </p:grpSpPr>
            <p:cxnSp>
              <p:nvCxnSpPr>
                <p:cNvPr id="35" name="Straight Connector 34">
                  <a:extLst>
                    <a:ext uri="{FF2B5EF4-FFF2-40B4-BE49-F238E27FC236}">
                      <a16:creationId xmlns:a16="http://schemas.microsoft.com/office/drawing/2014/main" id="{3A883738-24A1-4D05-ACBA-8429AE637349}"/>
                    </a:ext>
                  </a:extLst>
                </p:cNvPr>
                <p:cNvCxnSpPr/>
                <p:nvPr/>
              </p:nvCxnSpPr>
              <p:spPr>
                <a:xfrm>
                  <a:off x="4800600" y="1246414"/>
                  <a:ext cx="0" cy="2612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F36BFB-D5C0-4B91-B08C-1993E65599C9}"/>
                    </a:ext>
                  </a:extLst>
                </p:cNvPr>
                <p:cNvCxnSpPr/>
                <p:nvPr/>
              </p:nvCxnSpPr>
              <p:spPr>
                <a:xfrm>
                  <a:off x="4800600" y="1572985"/>
                  <a:ext cx="0" cy="2612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cxnSp>
          <p:nvCxnSpPr>
            <p:cNvPr id="31" name="Straight Connector 30">
              <a:extLst>
                <a:ext uri="{FF2B5EF4-FFF2-40B4-BE49-F238E27FC236}">
                  <a16:creationId xmlns:a16="http://schemas.microsoft.com/office/drawing/2014/main" id="{1F907CF7-D47D-478B-89C5-FE9D6CAB40DD}"/>
                </a:ext>
              </a:extLst>
            </p:cNvPr>
            <p:cNvCxnSpPr>
              <a:cxnSpLocks/>
            </p:cNvCxnSpPr>
            <p:nvPr/>
          </p:nvCxnSpPr>
          <p:spPr>
            <a:xfrm>
              <a:off x="6087689" y="0"/>
              <a:ext cx="0" cy="4733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9B448-3510-4BCB-A4D1-D126E79EE54C}"/>
                </a:ext>
              </a:extLst>
            </p:cNvPr>
            <p:cNvCxnSpPr>
              <a:cxnSpLocks/>
            </p:cNvCxnSpPr>
            <p:nvPr/>
          </p:nvCxnSpPr>
          <p:spPr>
            <a:xfrm>
              <a:off x="6087689" y="5692140"/>
              <a:ext cx="0" cy="11658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B4CE932C-7DBE-2433-34AA-5DFB5CC373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913" y="4475432"/>
            <a:ext cx="571500" cy="711200"/>
          </a:xfrm>
          <a:prstGeom prst="rect">
            <a:avLst/>
          </a:prstGeom>
        </p:spPr>
      </p:pic>
      <p:pic>
        <p:nvPicPr>
          <p:cNvPr id="14" name="Graphic 13">
            <a:extLst>
              <a:ext uri="{FF2B5EF4-FFF2-40B4-BE49-F238E27FC236}">
                <a16:creationId xmlns:a16="http://schemas.microsoft.com/office/drawing/2014/main" id="{AA2D6D5D-7E1A-E306-24FB-621D7A9F76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3164" y="4488132"/>
            <a:ext cx="685800" cy="685800"/>
          </a:xfrm>
          <a:prstGeom prst="rect">
            <a:avLst/>
          </a:prstGeom>
        </p:spPr>
      </p:pic>
      <p:pic>
        <p:nvPicPr>
          <p:cNvPr id="16" name="Graphic 15">
            <a:extLst>
              <a:ext uri="{FF2B5EF4-FFF2-40B4-BE49-F238E27FC236}">
                <a16:creationId xmlns:a16="http://schemas.microsoft.com/office/drawing/2014/main" id="{D7A7A4A3-8132-AFA4-3E6B-81C105B3FE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21715" y="4531480"/>
            <a:ext cx="599105" cy="599105"/>
          </a:xfrm>
          <a:prstGeom prst="rect">
            <a:avLst/>
          </a:prstGeom>
        </p:spPr>
      </p:pic>
    </p:spTree>
    <p:extLst>
      <p:ext uri="{BB962C8B-B14F-4D97-AF65-F5344CB8AC3E}">
        <p14:creationId xmlns:p14="http://schemas.microsoft.com/office/powerpoint/2010/main" val="1503017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BADA95-BCEE-D4D4-46C6-E5259EF424EB}"/>
              </a:ext>
            </a:extLst>
          </p:cNvPr>
          <p:cNvSpPr>
            <a:spLocks noGrp="1"/>
          </p:cNvSpPr>
          <p:nvPr>
            <p:ph type="title"/>
          </p:nvPr>
        </p:nvSpPr>
        <p:spPr/>
        <p:txBody>
          <a:bodyPr/>
          <a:lstStyle/>
          <a:p>
            <a:r>
              <a:rPr lang="en-US"/>
              <a:t>Tile-based with</a:t>
            </a:r>
            <a:br>
              <a:rPr lang="en-US"/>
            </a:br>
            <a:r>
              <a:rPr lang="en-US"/>
              <a:t>deferred vertex</a:t>
            </a:r>
            <a:br>
              <a:rPr lang="en-US"/>
            </a:br>
            <a:r>
              <a:rPr lang="en-US"/>
              <a:t>shading</a:t>
            </a:r>
          </a:p>
        </p:txBody>
      </p:sp>
    </p:spTree>
    <p:extLst>
      <p:ext uri="{BB962C8B-B14F-4D97-AF65-F5344CB8AC3E}">
        <p14:creationId xmlns:p14="http://schemas.microsoft.com/office/powerpoint/2010/main" val="2014138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A37F87B-3555-CDD3-11F3-AADCD3C3E3E9}"/>
              </a:ext>
            </a:extLst>
          </p:cNvPr>
          <p:cNvCxnSpPr>
            <a:cxnSpLocks/>
          </p:cNvCxnSpPr>
          <p:nvPr/>
        </p:nvCxnSpPr>
        <p:spPr>
          <a:xfrm>
            <a:off x="1055944" y="5319785"/>
            <a:ext cx="10080112"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B825E7F-F03F-8287-90D8-AEC3C47C0D2C}"/>
              </a:ext>
            </a:extLst>
          </p:cNvPr>
          <p:cNvSpPr/>
          <p:nvPr/>
        </p:nvSpPr>
        <p:spPr>
          <a:xfrm rot="5400000">
            <a:off x="4701367" y="4914397"/>
            <a:ext cx="1619251" cy="90002"/>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614B87E-46B0-3ED0-0C53-0C0B2D22EC2D}"/>
              </a:ext>
            </a:extLst>
          </p:cNvPr>
          <p:cNvSpPr>
            <a:spLocks noGrp="1"/>
          </p:cNvSpPr>
          <p:nvPr>
            <p:ph type="title"/>
          </p:nvPr>
        </p:nvSpPr>
        <p:spPr/>
        <p:txBody>
          <a:bodyPr/>
          <a:lstStyle/>
          <a:p>
            <a:r>
              <a:rPr lang="en-US"/>
              <a:t>Tile-based architecture and DVS</a:t>
            </a:r>
          </a:p>
        </p:txBody>
      </p:sp>
      <p:sp>
        <p:nvSpPr>
          <p:cNvPr id="19" name="Text Placeholder 18">
            <a:extLst>
              <a:ext uri="{FF2B5EF4-FFF2-40B4-BE49-F238E27FC236}">
                <a16:creationId xmlns:a16="http://schemas.microsoft.com/office/drawing/2014/main" id="{585E7380-E89D-3312-4A2D-1619948D907D}"/>
              </a:ext>
            </a:extLst>
          </p:cNvPr>
          <p:cNvSpPr>
            <a:spLocks noGrp="1"/>
          </p:cNvSpPr>
          <p:nvPr>
            <p:ph type="body" idx="1"/>
          </p:nvPr>
        </p:nvSpPr>
        <p:spPr/>
        <p:txBody>
          <a:bodyPr/>
          <a:lstStyle/>
          <a:p>
            <a:r>
              <a:rPr lang="en-US"/>
              <a:t>Dense triangles are small and mostly exist in one tile</a:t>
            </a:r>
          </a:p>
          <a:p>
            <a:pPr lvl="1"/>
            <a:r>
              <a:rPr lang="en-US" b="1">
                <a:solidFill>
                  <a:schemeClr val="accent3"/>
                </a:solidFill>
              </a:rPr>
              <a:t>Defer vertex shading</a:t>
            </a:r>
            <a:r>
              <a:rPr lang="en-US"/>
              <a:t> until fragment shading time!</a:t>
            </a:r>
          </a:p>
        </p:txBody>
      </p:sp>
      <p:sp>
        <p:nvSpPr>
          <p:cNvPr id="6" name="Rectangle 5">
            <a:extLst>
              <a:ext uri="{FF2B5EF4-FFF2-40B4-BE49-F238E27FC236}">
                <a16:creationId xmlns:a16="http://schemas.microsoft.com/office/drawing/2014/main" id="{E4FB3430-CDF2-6E33-1B4C-960FC31C7AA9}"/>
              </a:ext>
            </a:extLst>
          </p:cNvPr>
          <p:cNvSpPr/>
          <p:nvPr/>
        </p:nvSpPr>
        <p:spPr>
          <a:xfrm>
            <a:off x="2945965" y="3249762"/>
            <a:ext cx="1980022" cy="180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n-US">
                <a:solidFill>
                  <a:srgbClr val="21292F"/>
                </a:solidFill>
              </a:rPr>
              <a:t>Position</a:t>
            </a:r>
            <a:br>
              <a:rPr lang="en-US">
                <a:solidFill>
                  <a:srgbClr val="21292F"/>
                </a:solidFill>
              </a:rPr>
            </a:br>
            <a:r>
              <a:rPr lang="en-US">
                <a:solidFill>
                  <a:srgbClr val="21292F"/>
                </a:solidFill>
              </a:rPr>
              <a:t>processing</a:t>
            </a:r>
          </a:p>
        </p:txBody>
      </p:sp>
      <p:sp>
        <p:nvSpPr>
          <p:cNvPr id="3" name="Rectangle 2">
            <a:extLst>
              <a:ext uri="{FF2B5EF4-FFF2-40B4-BE49-F238E27FC236}">
                <a16:creationId xmlns:a16="http://schemas.microsoft.com/office/drawing/2014/main" id="{5A31FC16-2434-ACDE-91A0-DCA7D656B16F}"/>
              </a:ext>
            </a:extLst>
          </p:cNvPr>
          <p:cNvSpPr/>
          <p:nvPr/>
        </p:nvSpPr>
        <p:spPr>
          <a:xfrm>
            <a:off x="7356013" y="2798993"/>
            <a:ext cx="1980023" cy="2250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540000" bIns="144000" rtlCol="0" anchor="ctr" anchorCtr="0"/>
          <a:lstStyle/>
          <a:p>
            <a:pPr algn="ctr"/>
            <a:r>
              <a:rPr lang="en-US">
                <a:solidFill>
                  <a:srgbClr val="23353C"/>
                </a:solidFill>
              </a:rPr>
              <a:t>Fragment</a:t>
            </a:r>
            <a:br>
              <a:rPr lang="en-US">
                <a:solidFill>
                  <a:srgbClr val="23353C"/>
                </a:solidFill>
              </a:rPr>
            </a:br>
            <a:r>
              <a:rPr lang="en-US">
                <a:solidFill>
                  <a:srgbClr val="23353C"/>
                </a:solidFill>
              </a:rPr>
              <a:t>processing</a:t>
            </a:r>
          </a:p>
        </p:txBody>
      </p:sp>
      <p:sp>
        <p:nvSpPr>
          <p:cNvPr id="25" name="Rectangle 24">
            <a:extLst>
              <a:ext uri="{FF2B5EF4-FFF2-40B4-BE49-F238E27FC236}">
                <a16:creationId xmlns:a16="http://schemas.microsoft.com/office/drawing/2014/main" id="{D8EBAE43-43B4-AB4E-49AD-74C1693DEBF2}"/>
              </a:ext>
            </a:extLst>
          </p:cNvPr>
          <p:cNvSpPr/>
          <p:nvPr/>
        </p:nvSpPr>
        <p:spPr>
          <a:xfrm>
            <a:off x="2945965" y="2438989"/>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Coherent</a:t>
            </a:r>
          </a:p>
        </p:txBody>
      </p:sp>
      <p:sp>
        <p:nvSpPr>
          <p:cNvPr id="26" name="Rectangle 25">
            <a:extLst>
              <a:ext uri="{FF2B5EF4-FFF2-40B4-BE49-F238E27FC236}">
                <a16:creationId xmlns:a16="http://schemas.microsoft.com/office/drawing/2014/main" id="{6B5E1CBB-6F76-1B93-E63F-8D02FAFA8563}"/>
              </a:ext>
            </a:extLst>
          </p:cNvPr>
          <p:cNvSpPr/>
          <p:nvPr/>
        </p:nvSpPr>
        <p:spPr>
          <a:xfrm>
            <a:off x="5375992" y="2438989"/>
            <a:ext cx="1440016"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solidFill>
              </a:rPr>
              <a:t>Off-chip</a:t>
            </a:r>
          </a:p>
        </p:txBody>
      </p:sp>
      <p:sp>
        <p:nvSpPr>
          <p:cNvPr id="27" name="Rectangle 26">
            <a:extLst>
              <a:ext uri="{FF2B5EF4-FFF2-40B4-BE49-F238E27FC236}">
                <a16:creationId xmlns:a16="http://schemas.microsoft.com/office/drawing/2014/main" id="{117CBCE0-2272-547A-E04F-4CA4D6233502}"/>
              </a:ext>
            </a:extLst>
          </p:cNvPr>
          <p:cNvSpPr/>
          <p:nvPr/>
        </p:nvSpPr>
        <p:spPr>
          <a:xfrm>
            <a:off x="7356014" y="2438989"/>
            <a:ext cx="1980022"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4"/>
                </a:solidFill>
              </a:rPr>
              <a:t>Coherent</a:t>
            </a:r>
          </a:p>
        </p:txBody>
      </p:sp>
      <p:sp>
        <p:nvSpPr>
          <p:cNvPr id="28" name="TextBox 27">
            <a:extLst>
              <a:ext uri="{FF2B5EF4-FFF2-40B4-BE49-F238E27FC236}">
                <a16:creationId xmlns:a16="http://schemas.microsoft.com/office/drawing/2014/main" id="{D3526A07-E500-F4E2-3BBB-F93D9DCF4256}"/>
              </a:ext>
            </a:extLst>
          </p:cNvPr>
          <p:cNvSpPr txBox="1"/>
          <p:nvPr/>
        </p:nvSpPr>
        <p:spPr>
          <a:xfrm>
            <a:off x="1055944" y="5319785"/>
            <a:ext cx="720008" cy="307777"/>
          </a:xfrm>
          <a:prstGeom prst="rect">
            <a:avLst/>
          </a:prstGeom>
          <a:noFill/>
        </p:spPr>
        <p:txBody>
          <a:bodyPr wrap="square" rtlCol="0">
            <a:spAutoFit/>
          </a:bodyPr>
          <a:lstStyle/>
          <a:p>
            <a:r>
              <a:rPr lang="en-US" sz="1400">
                <a:solidFill>
                  <a:schemeClr val="accent3"/>
                </a:solidFill>
              </a:rPr>
              <a:t>DRAM</a:t>
            </a:r>
          </a:p>
        </p:txBody>
      </p:sp>
      <p:sp>
        <p:nvSpPr>
          <p:cNvPr id="32" name="Rectangle 31">
            <a:extLst>
              <a:ext uri="{FF2B5EF4-FFF2-40B4-BE49-F238E27FC236}">
                <a16:creationId xmlns:a16="http://schemas.microsoft.com/office/drawing/2014/main" id="{9FFF96B3-6F13-03DE-23B8-727A4EF0116C}"/>
              </a:ext>
            </a:extLst>
          </p:cNvPr>
          <p:cNvSpPr/>
          <p:nvPr/>
        </p:nvSpPr>
        <p:spPr>
          <a:xfrm>
            <a:off x="5105991" y="4059770"/>
            <a:ext cx="450004" cy="180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Chevron 32">
            <a:extLst>
              <a:ext uri="{FF2B5EF4-FFF2-40B4-BE49-F238E27FC236}">
                <a16:creationId xmlns:a16="http://schemas.microsoft.com/office/drawing/2014/main" id="{A61072E5-FC18-1B6F-0E79-9054963C3DEC}"/>
              </a:ext>
            </a:extLst>
          </p:cNvPr>
          <p:cNvSpPr/>
          <p:nvPr/>
        </p:nvSpPr>
        <p:spPr>
          <a:xfrm rot="5400000">
            <a:off x="5420993" y="5544787"/>
            <a:ext cx="180002" cy="90001"/>
          </a:xfrm>
          <a:prstGeom prst="chevron">
            <a:avLst>
              <a:gd name="adj" fmla="val 42063"/>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E10E0A8B-3B02-7D77-8E98-BFD25D45E2B3}"/>
              </a:ext>
            </a:extLst>
          </p:cNvPr>
          <p:cNvSpPr/>
          <p:nvPr/>
        </p:nvSpPr>
        <p:spPr>
          <a:xfrm>
            <a:off x="6456004" y="3969770"/>
            <a:ext cx="720008" cy="3600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AD659004-5A6F-84CE-412F-E0A5B54B4885}"/>
              </a:ext>
            </a:extLst>
          </p:cNvPr>
          <p:cNvSpPr/>
          <p:nvPr/>
        </p:nvSpPr>
        <p:spPr>
          <a:xfrm>
            <a:off x="6906009" y="4059771"/>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08009C8F-5C31-809C-97BA-7E56B5D3370C}"/>
              </a:ext>
            </a:extLst>
          </p:cNvPr>
          <p:cNvSpPr/>
          <p:nvPr/>
        </p:nvSpPr>
        <p:spPr>
          <a:xfrm>
            <a:off x="1982698" y="3969770"/>
            <a:ext cx="783266" cy="352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C54ECA13-9066-0D9C-A027-616B5C5BF51E}"/>
              </a:ext>
            </a:extLst>
          </p:cNvPr>
          <p:cNvSpPr/>
          <p:nvPr/>
        </p:nvSpPr>
        <p:spPr>
          <a:xfrm>
            <a:off x="2495960" y="4059771"/>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5920C5ED-4689-B356-BE69-E9DBBA48C3D3}"/>
              </a:ext>
            </a:extLst>
          </p:cNvPr>
          <p:cNvSpPr/>
          <p:nvPr/>
        </p:nvSpPr>
        <p:spPr>
          <a:xfrm rot="5400000">
            <a:off x="9422611" y="4775585"/>
            <a:ext cx="1446868" cy="540006"/>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90EB3E-6DF6-68A9-EFF7-6C5D2601E769}"/>
              </a:ext>
            </a:extLst>
          </p:cNvPr>
          <p:cNvSpPr/>
          <p:nvPr/>
        </p:nvSpPr>
        <p:spPr>
          <a:xfrm>
            <a:off x="9516038" y="3879768"/>
            <a:ext cx="900010" cy="5400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Chevron 11">
            <a:extLst>
              <a:ext uri="{FF2B5EF4-FFF2-40B4-BE49-F238E27FC236}">
                <a16:creationId xmlns:a16="http://schemas.microsoft.com/office/drawing/2014/main" id="{48EB2D81-63B4-243F-36BD-65F9E77795C2}"/>
              </a:ext>
            </a:extLst>
          </p:cNvPr>
          <p:cNvSpPr/>
          <p:nvPr/>
        </p:nvSpPr>
        <p:spPr>
          <a:xfrm rot="5400000">
            <a:off x="10056044" y="5499787"/>
            <a:ext cx="180002" cy="180002"/>
          </a:xfrm>
          <a:prstGeom prst="chevron">
            <a:avLst/>
          </a:prstGeom>
          <a:solidFill>
            <a:srgbClr val="212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F69115A4-704A-7170-A120-FEC3343124D9}"/>
              </a:ext>
            </a:extLst>
          </p:cNvPr>
          <p:cNvSpPr/>
          <p:nvPr/>
        </p:nvSpPr>
        <p:spPr>
          <a:xfrm rot="5400000">
            <a:off x="5916381" y="4779395"/>
            <a:ext cx="1529250" cy="450005"/>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C52602-9F37-3351-4CB8-D129B008D222}"/>
              </a:ext>
            </a:extLst>
          </p:cNvPr>
          <p:cNvSpPr/>
          <p:nvPr/>
        </p:nvSpPr>
        <p:spPr>
          <a:xfrm>
            <a:off x="7536016" y="4509776"/>
            <a:ext cx="1620018" cy="36000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rgbClr val="23353C"/>
                </a:solidFill>
              </a:rPr>
              <a:t>Tile RAM</a:t>
            </a:r>
          </a:p>
        </p:txBody>
      </p:sp>
      <p:sp>
        <p:nvSpPr>
          <p:cNvPr id="7" name="Arrow: Chevron 6">
            <a:extLst>
              <a:ext uri="{FF2B5EF4-FFF2-40B4-BE49-F238E27FC236}">
                <a16:creationId xmlns:a16="http://schemas.microsoft.com/office/drawing/2014/main" id="{AC2ED3B6-51CF-753E-792A-105F2CB04272}"/>
              </a:ext>
            </a:extLst>
          </p:cNvPr>
          <p:cNvSpPr/>
          <p:nvPr/>
        </p:nvSpPr>
        <p:spPr>
          <a:xfrm>
            <a:off x="7086011" y="3068996"/>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31E80679-0AEA-B348-9152-B0120A8486BC}"/>
              </a:ext>
            </a:extLst>
          </p:cNvPr>
          <p:cNvSpPr/>
          <p:nvPr/>
        </p:nvSpPr>
        <p:spPr>
          <a:xfrm>
            <a:off x="6906009" y="3068996"/>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5279053D-2B9D-978E-FF20-90AA635A611B}"/>
              </a:ext>
            </a:extLst>
          </p:cNvPr>
          <p:cNvSpPr/>
          <p:nvPr/>
        </p:nvSpPr>
        <p:spPr>
          <a:xfrm rot="10800000">
            <a:off x="9606039" y="3068996"/>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7043229F-5020-8F41-FB97-D5AB95940D2B}"/>
              </a:ext>
            </a:extLst>
          </p:cNvPr>
          <p:cNvSpPr/>
          <p:nvPr/>
        </p:nvSpPr>
        <p:spPr>
          <a:xfrm rot="10800000">
            <a:off x="9426037" y="3068996"/>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88B02C36-BF1F-0D8B-324F-146754E40A4B}"/>
              </a:ext>
            </a:extLst>
          </p:cNvPr>
          <p:cNvSpPr/>
          <p:nvPr/>
        </p:nvSpPr>
        <p:spPr>
          <a:xfrm>
            <a:off x="5195990" y="5499787"/>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a16="http://schemas.microsoft.com/office/drawing/2014/main" id="{8D69FE86-EDAE-BB7A-6E23-599AEC333BD7}"/>
              </a:ext>
            </a:extLst>
          </p:cNvPr>
          <p:cNvSpPr/>
          <p:nvPr/>
        </p:nvSpPr>
        <p:spPr>
          <a:xfrm>
            <a:off x="5015988" y="5499787"/>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Chevron 22">
            <a:extLst>
              <a:ext uri="{FF2B5EF4-FFF2-40B4-BE49-F238E27FC236}">
                <a16:creationId xmlns:a16="http://schemas.microsoft.com/office/drawing/2014/main" id="{ACB7B379-4BE0-1723-A390-A9A5E07721AA}"/>
              </a:ext>
            </a:extLst>
          </p:cNvPr>
          <p:cNvSpPr/>
          <p:nvPr/>
        </p:nvSpPr>
        <p:spPr>
          <a:xfrm rot="10800000">
            <a:off x="5825997" y="5499787"/>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a:extLst>
              <a:ext uri="{FF2B5EF4-FFF2-40B4-BE49-F238E27FC236}">
                <a16:creationId xmlns:a16="http://schemas.microsoft.com/office/drawing/2014/main" id="{E95D55BB-B68A-A728-F9A1-5E9EBF45743A}"/>
              </a:ext>
            </a:extLst>
          </p:cNvPr>
          <p:cNvSpPr/>
          <p:nvPr/>
        </p:nvSpPr>
        <p:spPr>
          <a:xfrm rot="10800000">
            <a:off x="5645995" y="5499787"/>
            <a:ext cx="180002" cy="18000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E0975C9F-8410-3E71-0072-6CF0762C7EEA}"/>
              </a:ext>
            </a:extLst>
          </p:cNvPr>
          <p:cNvSpPr/>
          <p:nvPr/>
        </p:nvSpPr>
        <p:spPr>
          <a:xfrm>
            <a:off x="7536016" y="2979759"/>
            <a:ext cx="1620018" cy="360004"/>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solidFill>
                  <a:srgbClr val="23353C"/>
                </a:solidFill>
              </a:rPr>
              <a:t>Vertex shading</a:t>
            </a:r>
          </a:p>
        </p:txBody>
      </p:sp>
      <p:sp>
        <p:nvSpPr>
          <p:cNvPr id="38" name="Rectangle 13">
            <a:extLst>
              <a:ext uri="{FF2B5EF4-FFF2-40B4-BE49-F238E27FC236}">
                <a16:creationId xmlns:a16="http://schemas.microsoft.com/office/drawing/2014/main" id="{DC843774-401E-7917-82F4-E6D66E5FA9B9}"/>
              </a:ext>
            </a:extLst>
          </p:cNvPr>
          <p:cNvSpPr/>
          <p:nvPr/>
        </p:nvSpPr>
        <p:spPr>
          <a:xfrm rot="5400000">
            <a:off x="1443075" y="4779395"/>
            <a:ext cx="1529250" cy="450005"/>
          </a:xfrm>
          <a:prstGeom prst="rect">
            <a:avLst/>
          </a:prstGeom>
          <a:gradFill>
            <a:gsLst>
              <a:gs pos="10000">
                <a:srgbClr val="7D868C"/>
              </a:gs>
              <a:gs pos="100000">
                <a:schemeClr val="accent5"/>
              </a:gs>
            </a:gsLst>
            <a:lin ang="0" scaled="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484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n-GB"/>
              <a:t>Tile-based architecture </a:t>
            </a:r>
            <a:r>
              <a:rPr lang="en-US"/>
              <a:t>with DVS</a:t>
            </a:r>
            <a:endParaRPr lang="en-GB"/>
          </a:p>
        </p:txBody>
      </p:sp>
      <p:sp>
        <p:nvSpPr>
          <p:cNvPr id="6" name="Text Placeholder 5">
            <a:extLst>
              <a:ext uri="{FF2B5EF4-FFF2-40B4-BE49-F238E27FC236}">
                <a16:creationId xmlns:a16="http://schemas.microsoft.com/office/drawing/2014/main" id="{B5ED3DA5-26DD-83E5-59F2-C62EAF6860FA}"/>
              </a:ext>
            </a:extLst>
          </p:cNvPr>
          <p:cNvSpPr>
            <a:spLocks noGrp="1"/>
          </p:cNvSpPr>
          <p:nvPr>
            <p:ph type="body" idx="2"/>
          </p:nvPr>
        </p:nvSpPr>
        <p:spPr/>
        <p:txBody>
          <a:bodyPr/>
          <a:lstStyle/>
          <a:p>
            <a:r>
              <a:rPr lang="en-US" b="1">
                <a:solidFill>
                  <a:schemeClr val="accent4"/>
                </a:solidFill>
              </a:rPr>
              <a:t>Pros</a:t>
            </a:r>
          </a:p>
        </p:txBody>
      </p:sp>
      <p:sp>
        <p:nvSpPr>
          <p:cNvPr id="4" name="Text Placeholder 3">
            <a:extLst>
              <a:ext uri="{FF2B5EF4-FFF2-40B4-BE49-F238E27FC236}">
                <a16:creationId xmlns:a16="http://schemas.microsoft.com/office/drawing/2014/main" id="{1AFC7E10-5894-5CBA-D7F0-96E20160E48E}"/>
              </a:ext>
            </a:extLst>
          </p:cNvPr>
          <p:cNvSpPr>
            <a:spLocks noGrp="1"/>
          </p:cNvSpPr>
          <p:nvPr>
            <p:ph type="body" idx="3"/>
          </p:nvPr>
        </p:nvSpPr>
        <p:spPr/>
        <p:txBody>
          <a:bodyPr/>
          <a:lstStyle/>
          <a:p>
            <a:pPr marL="265113" indent="-277813" fontAlgn="ctr">
              <a:spcBef>
                <a:spcPct val="25000"/>
              </a:spcBef>
            </a:pPr>
            <a:r>
              <a:rPr lang="en-US"/>
              <a:t>All the benefits of basic tile-based </a:t>
            </a:r>
          </a:p>
          <a:p>
            <a:pPr marL="722313" lvl="1" indent="-277813" fontAlgn="ctr">
              <a:spcBef>
                <a:spcPct val="25000"/>
              </a:spcBef>
            </a:pPr>
            <a:r>
              <a:rPr lang="en-US"/>
              <a:t>Fragment bandwidth stays on-chip</a:t>
            </a:r>
          </a:p>
          <a:p>
            <a:pPr marL="722313" lvl="1" indent="-277813" fontAlgn="ctr">
              <a:spcBef>
                <a:spcPct val="25000"/>
              </a:spcBef>
            </a:pPr>
            <a:r>
              <a:rPr lang="en-GB"/>
              <a:t>Final framebuffer state is known</a:t>
            </a:r>
          </a:p>
          <a:p>
            <a:pPr marL="722313" lvl="1" indent="-277813" fontAlgn="ctr">
              <a:spcBef>
                <a:spcPct val="25000"/>
              </a:spcBef>
            </a:pPr>
            <a:r>
              <a:rPr lang="en-GB"/>
              <a:t>Exploit layer locality</a:t>
            </a:r>
          </a:p>
          <a:p>
            <a:pPr marL="722313" lvl="1" indent="-277813" fontAlgn="ctr">
              <a:spcBef>
                <a:spcPct val="25000"/>
              </a:spcBef>
            </a:pPr>
            <a:r>
              <a:rPr lang="en-US"/>
              <a:t>Enables new algorithms</a:t>
            </a:r>
          </a:p>
          <a:p>
            <a:pPr marL="265113" indent="-277813" fontAlgn="ctr">
              <a:spcBef>
                <a:spcPct val="25000"/>
              </a:spcBef>
            </a:pPr>
            <a:endParaRPr lang="en-GB" sz="1200"/>
          </a:p>
          <a:p>
            <a:pPr marL="265113" indent="-277813" fontAlgn="ctr">
              <a:spcBef>
                <a:spcPct val="25000"/>
              </a:spcBef>
            </a:pPr>
            <a:r>
              <a:rPr lang="en-GB">
                <a:solidFill>
                  <a:schemeClr val="accent4"/>
                </a:solidFill>
              </a:rPr>
              <a:t>… and …</a:t>
            </a:r>
          </a:p>
          <a:p>
            <a:pPr marL="722313" lvl="1" indent="-277813" fontAlgn="ctr">
              <a:spcBef>
                <a:spcPct val="25000"/>
              </a:spcBef>
            </a:pPr>
            <a:r>
              <a:rPr lang="en-GB"/>
              <a:t>Remove a lot of geometry bandwidth</a:t>
            </a:r>
          </a:p>
          <a:p>
            <a:pPr marL="722313" lvl="1" indent="-277813" fontAlgn="ctr">
              <a:spcBef>
                <a:spcPct val="25000"/>
              </a:spcBef>
            </a:pPr>
            <a:r>
              <a:rPr lang="en-GB"/>
              <a:t>Remove nearly all geometry storage</a:t>
            </a:r>
          </a:p>
          <a:p>
            <a:endParaRPr lang="en-US"/>
          </a:p>
          <a:p>
            <a:endParaRPr lang="en-US"/>
          </a:p>
        </p:txBody>
      </p:sp>
      <p:sp>
        <p:nvSpPr>
          <p:cNvPr id="5" name="Text Placeholder 4">
            <a:extLst>
              <a:ext uri="{FF2B5EF4-FFF2-40B4-BE49-F238E27FC236}">
                <a16:creationId xmlns:a16="http://schemas.microsoft.com/office/drawing/2014/main" id="{9306555B-ADA3-2CF8-8B4C-C8491BC00D47}"/>
              </a:ext>
            </a:extLst>
          </p:cNvPr>
          <p:cNvSpPr>
            <a:spLocks noGrp="1"/>
          </p:cNvSpPr>
          <p:nvPr>
            <p:ph type="body" idx="4"/>
          </p:nvPr>
        </p:nvSpPr>
        <p:spPr/>
        <p:txBody>
          <a:bodyPr/>
          <a:lstStyle/>
          <a:p>
            <a:r>
              <a:rPr lang="en-US" b="1">
                <a:solidFill>
                  <a:schemeClr val="accent5"/>
                </a:solidFill>
              </a:rPr>
              <a:t>Cons</a:t>
            </a:r>
          </a:p>
        </p:txBody>
      </p:sp>
      <p:sp>
        <p:nvSpPr>
          <p:cNvPr id="7" name="Text Placeholder 6">
            <a:extLst>
              <a:ext uri="{FF2B5EF4-FFF2-40B4-BE49-F238E27FC236}">
                <a16:creationId xmlns:a16="http://schemas.microsoft.com/office/drawing/2014/main" id="{E4CFB741-0199-9FA2-71BD-B04624D312AE}"/>
              </a:ext>
            </a:extLst>
          </p:cNvPr>
          <p:cNvSpPr>
            <a:spLocks noGrp="1"/>
          </p:cNvSpPr>
          <p:nvPr>
            <p:ph type="body" idx="5"/>
          </p:nvPr>
        </p:nvSpPr>
        <p:spPr/>
        <p:txBody>
          <a:bodyPr/>
          <a:lstStyle/>
          <a:p>
            <a:pPr marL="265113" indent="-277813" fontAlgn="ctr">
              <a:spcBef>
                <a:spcPct val="25000"/>
              </a:spcBef>
            </a:pPr>
            <a:r>
              <a:rPr lang="en-US"/>
              <a:t>Still some extra geometry bandwidth</a:t>
            </a:r>
          </a:p>
          <a:p>
            <a:pPr marL="722313" lvl="1" indent="-277813" fontAlgn="ctr">
              <a:spcBef>
                <a:spcPct val="25000"/>
              </a:spcBef>
            </a:pPr>
            <a:r>
              <a:rPr lang="en-US"/>
              <a:t>Vertex shading writes the tile-list</a:t>
            </a:r>
          </a:p>
          <a:p>
            <a:pPr marL="722313" lvl="1" indent="-277813" fontAlgn="ctr">
              <a:spcBef>
                <a:spcPct val="25000"/>
              </a:spcBef>
            </a:pPr>
            <a:r>
              <a:rPr lang="en-US"/>
              <a:t>Vertex positions read multiple times</a:t>
            </a:r>
          </a:p>
          <a:p>
            <a:pPr marL="265113" indent="-277813" fontAlgn="ctr">
              <a:spcBef>
                <a:spcPct val="25000"/>
              </a:spcBef>
            </a:pPr>
            <a:endParaRPr lang="en-US" sz="1200"/>
          </a:p>
          <a:p>
            <a:pPr marL="265113" indent="-277813" fontAlgn="ctr">
              <a:spcBef>
                <a:spcPct val="25000"/>
              </a:spcBef>
            </a:pPr>
            <a:r>
              <a:rPr lang="en-US"/>
              <a:t>Some extra vertex processing needed</a:t>
            </a:r>
          </a:p>
          <a:p>
            <a:pPr marL="722313" lvl="1" indent="-277813" fontAlgn="ctr">
              <a:spcBef>
                <a:spcPct val="25000"/>
              </a:spcBef>
            </a:pPr>
            <a:r>
              <a:rPr lang="en-US"/>
              <a:t>Vertex positions shaded at least twice</a:t>
            </a:r>
          </a:p>
          <a:p>
            <a:pPr marL="722313" lvl="1" indent="-277813" fontAlgn="ctr">
              <a:spcBef>
                <a:spcPct val="25000"/>
              </a:spcBef>
            </a:pPr>
            <a:r>
              <a:rPr lang="en-US" err="1"/>
              <a:t>Reshading</a:t>
            </a:r>
            <a:r>
              <a:rPr lang="en-US"/>
              <a:t> if primitives in multiple tiles</a:t>
            </a:r>
          </a:p>
          <a:p>
            <a:pPr marL="265113" indent="-277813" fontAlgn="ctr">
              <a:spcBef>
                <a:spcPct val="25000"/>
              </a:spcBef>
            </a:pPr>
            <a:endParaRPr lang="en-US" sz="1200"/>
          </a:p>
          <a:p>
            <a:pPr marL="265113" indent="-277813" fontAlgn="ctr">
              <a:spcBef>
                <a:spcPct val="25000"/>
              </a:spcBef>
            </a:pPr>
            <a:r>
              <a:rPr lang="en-US"/>
              <a:t>Even stricter API rules for good performance</a:t>
            </a:r>
          </a:p>
          <a:p>
            <a:pPr marL="722313" lvl="1" indent="-277813" fontAlgn="ctr">
              <a:spcBef>
                <a:spcPct val="25000"/>
              </a:spcBef>
            </a:pPr>
            <a:r>
              <a:rPr lang="en-US"/>
              <a:t>Vertex data dependencies released later</a:t>
            </a:r>
          </a:p>
        </p:txBody>
      </p:sp>
      <p:sp>
        <p:nvSpPr>
          <p:cNvPr id="9" name="Text Placeholder 8">
            <a:extLst>
              <a:ext uri="{FF2B5EF4-FFF2-40B4-BE49-F238E27FC236}">
                <a16:creationId xmlns:a16="http://schemas.microsoft.com/office/drawing/2014/main" id="{42B23F87-9FA2-CC7C-D615-74F7E188BE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1938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B95C-2578-45D6-8747-A609086F92E4}"/>
              </a:ext>
            </a:extLst>
          </p:cNvPr>
          <p:cNvSpPr>
            <a:spLocks noGrp="1"/>
          </p:cNvSpPr>
          <p:nvPr>
            <p:ph type="title"/>
          </p:nvPr>
        </p:nvSpPr>
        <p:spPr/>
        <p:txBody>
          <a:bodyPr/>
          <a:lstStyle/>
          <a:p>
            <a:r>
              <a:rPr lang="en-GB"/>
              <a:t>Deferred Vertex Shading uplift (DVS)</a:t>
            </a:r>
          </a:p>
        </p:txBody>
      </p:sp>
      <p:grpSp>
        <p:nvGrpSpPr>
          <p:cNvPr id="61" name="Group 60">
            <a:extLst>
              <a:ext uri="{FF2B5EF4-FFF2-40B4-BE49-F238E27FC236}">
                <a16:creationId xmlns:a16="http://schemas.microsoft.com/office/drawing/2014/main" id="{7F4E2864-AF7A-3173-F4E4-EF22FB0E8FA5}"/>
              </a:ext>
            </a:extLst>
          </p:cNvPr>
          <p:cNvGrpSpPr/>
          <p:nvPr/>
        </p:nvGrpSpPr>
        <p:grpSpPr>
          <a:xfrm>
            <a:off x="479425" y="1673525"/>
            <a:ext cx="3032275" cy="1848538"/>
            <a:chOff x="377539" y="2027674"/>
            <a:chExt cx="3032275" cy="1848538"/>
          </a:xfrm>
        </p:grpSpPr>
        <p:sp>
          <p:nvSpPr>
            <p:cNvPr id="28" name="TextBox 27">
              <a:extLst>
                <a:ext uri="{FF2B5EF4-FFF2-40B4-BE49-F238E27FC236}">
                  <a16:creationId xmlns:a16="http://schemas.microsoft.com/office/drawing/2014/main" id="{108EF362-DC82-426A-8CC3-949E45EA143E}"/>
                </a:ext>
              </a:extLst>
            </p:cNvPr>
            <p:cNvSpPr txBox="1"/>
            <p:nvPr/>
          </p:nvSpPr>
          <p:spPr>
            <a:xfrm>
              <a:off x="753957" y="3599213"/>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58% less bandwidth</a:t>
              </a:r>
            </a:p>
          </p:txBody>
        </p:sp>
        <p:pic>
          <p:nvPicPr>
            <p:cNvPr id="7" name="Picture 6">
              <a:extLst>
                <a:ext uri="{FF2B5EF4-FFF2-40B4-BE49-F238E27FC236}">
                  <a16:creationId xmlns:a16="http://schemas.microsoft.com/office/drawing/2014/main" id="{24E4DDF2-F170-09B5-AC84-F7B37328BA40}"/>
                </a:ext>
              </a:extLst>
            </p:cNvPr>
            <p:cNvPicPr>
              <a:picLocks noChangeAspect="1"/>
            </p:cNvPicPr>
            <p:nvPr/>
          </p:nvPicPr>
          <p:blipFill>
            <a:blip r:embed="rId3"/>
            <a:stretch>
              <a:fillRect/>
            </a:stretch>
          </p:blipFill>
          <p:spPr>
            <a:xfrm>
              <a:off x="401814" y="2238884"/>
              <a:ext cx="3008000" cy="1353600"/>
            </a:xfrm>
            <a:prstGeom prst="rect">
              <a:avLst/>
            </a:prstGeom>
            <a:ln w="19050">
              <a:solidFill>
                <a:schemeClr val="accent1"/>
              </a:solidFill>
            </a:ln>
          </p:spPr>
        </p:pic>
        <p:sp>
          <p:nvSpPr>
            <p:cNvPr id="11" name="TextBox 10">
              <a:extLst>
                <a:ext uri="{FF2B5EF4-FFF2-40B4-BE49-F238E27FC236}">
                  <a16:creationId xmlns:a16="http://schemas.microsoft.com/office/drawing/2014/main" id="{874EBC0A-13EE-7D68-2547-A811395BDE8C}"/>
                </a:ext>
              </a:extLst>
            </p:cNvPr>
            <p:cNvSpPr txBox="1"/>
            <p:nvPr/>
          </p:nvSpPr>
          <p:spPr>
            <a:xfrm>
              <a:off x="377539" y="2027674"/>
              <a:ext cx="3032275"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Life After</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grpSp>
      <p:grpSp>
        <p:nvGrpSpPr>
          <p:cNvPr id="60" name="Group 59">
            <a:extLst>
              <a:ext uri="{FF2B5EF4-FFF2-40B4-BE49-F238E27FC236}">
                <a16:creationId xmlns:a16="http://schemas.microsoft.com/office/drawing/2014/main" id="{AC59DFDF-ACC5-5AC4-FFD3-0776F4B06430}"/>
              </a:ext>
            </a:extLst>
          </p:cNvPr>
          <p:cNvGrpSpPr/>
          <p:nvPr/>
        </p:nvGrpSpPr>
        <p:grpSpPr>
          <a:xfrm>
            <a:off x="3636728" y="1679039"/>
            <a:ext cx="2414008" cy="1844820"/>
            <a:chOff x="3534842" y="2033188"/>
            <a:chExt cx="2414008" cy="1844820"/>
          </a:xfrm>
        </p:grpSpPr>
        <p:pic>
          <p:nvPicPr>
            <p:cNvPr id="17" name="Picture 16">
              <a:extLst>
                <a:ext uri="{FF2B5EF4-FFF2-40B4-BE49-F238E27FC236}">
                  <a16:creationId xmlns:a16="http://schemas.microsoft.com/office/drawing/2014/main" id="{E797E65D-00AD-41DB-A9F7-4A482531E7E8}"/>
                </a:ext>
              </a:extLst>
            </p:cNvPr>
            <p:cNvPicPr>
              <a:picLocks noChangeAspect="1"/>
            </p:cNvPicPr>
            <p:nvPr/>
          </p:nvPicPr>
          <p:blipFill>
            <a:blip r:embed="rId4"/>
            <a:stretch>
              <a:fillRect/>
            </a:stretch>
          </p:blipFill>
          <p:spPr>
            <a:xfrm>
              <a:off x="3534842" y="2238884"/>
              <a:ext cx="2414008" cy="1353649"/>
            </a:xfrm>
            <a:prstGeom prst="rect">
              <a:avLst/>
            </a:prstGeom>
            <a:ln w="19050">
              <a:solidFill>
                <a:schemeClr val="accent1"/>
              </a:solidFill>
            </a:ln>
          </p:spPr>
        </p:pic>
        <p:sp>
          <p:nvSpPr>
            <p:cNvPr id="32" name="TextBox 31">
              <a:extLst>
                <a:ext uri="{FF2B5EF4-FFF2-40B4-BE49-F238E27FC236}">
                  <a16:creationId xmlns:a16="http://schemas.microsoft.com/office/drawing/2014/main" id="{7CF8FC15-32B6-49DF-B2FF-54A026329B3F}"/>
                </a:ext>
              </a:extLst>
            </p:cNvPr>
            <p:cNvSpPr txBox="1"/>
            <p:nvPr/>
          </p:nvSpPr>
          <p:spPr>
            <a:xfrm>
              <a:off x="3590940" y="3601009"/>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41% less bandwidth</a:t>
              </a:r>
            </a:p>
          </p:txBody>
        </p:sp>
        <p:sp>
          <p:nvSpPr>
            <p:cNvPr id="12" name="TextBox 11">
              <a:extLst>
                <a:ext uri="{FF2B5EF4-FFF2-40B4-BE49-F238E27FC236}">
                  <a16:creationId xmlns:a16="http://schemas.microsoft.com/office/drawing/2014/main" id="{8832F4A9-A546-B7B5-46C3-ECD1F544839E}"/>
                </a:ext>
              </a:extLst>
            </p:cNvPr>
            <p:cNvSpPr txBox="1"/>
            <p:nvPr/>
          </p:nvSpPr>
          <p:spPr>
            <a:xfrm>
              <a:off x="3534842" y="2033188"/>
              <a:ext cx="939360" cy="221599"/>
            </a:xfrm>
            <a:prstGeom prst="rect">
              <a:avLst/>
            </a:prstGeom>
            <a:noFill/>
          </p:spPr>
          <p:txBody>
            <a:bodyPr wrap="non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Elven Ruins</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grpSp>
      <p:grpSp>
        <p:nvGrpSpPr>
          <p:cNvPr id="58" name="Group 57">
            <a:extLst>
              <a:ext uri="{FF2B5EF4-FFF2-40B4-BE49-F238E27FC236}">
                <a16:creationId xmlns:a16="http://schemas.microsoft.com/office/drawing/2014/main" id="{773206B7-D8F9-BF08-202A-2C2832B227B9}"/>
              </a:ext>
            </a:extLst>
          </p:cNvPr>
          <p:cNvGrpSpPr/>
          <p:nvPr/>
        </p:nvGrpSpPr>
        <p:grpSpPr>
          <a:xfrm>
            <a:off x="8614206" y="1683714"/>
            <a:ext cx="3011892" cy="1842948"/>
            <a:chOff x="8596140" y="2037863"/>
            <a:chExt cx="3011892" cy="1842948"/>
          </a:xfrm>
        </p:grpSpPr>
        <p:pic>
          <p:nvPicPr>
            <p:cNvPr id="9" name="Picture 8">
              <a:extLst>
                <a:ext uri="{FF2B5EF4-FFF2-40B4-BE49-F238E27FC236}">
                  <a16:creationId xmlns:a16="http://schemas.microsoft.com/office/drawing/2014/main" id="{7E0409B5-F609-95A5-EEB2-B23F75F06E34}"/>
                </a:ext>
              </a:extLst>
            </p:cNvPr>
            <p:cNvPicPr>
              <a:picLocks noChangeAspect="1"/>
            </p:cNvPicPr>
            <p:nvPr/>
          </p:nvPicPr>
          <p:blipFill>
            <a:blip r:embed="rId5"/>
            <a:stretch>
              <a:fillRect/>
            </a:stretch>
          </p:blipFill>
          <p:spPr>
            <a:xfrm>
              <a:off x="8600032" y="2238884"/>
              <a:ext cx="3008000" cy="1353600"/>
            </a:xfrm>
            <a:prstGeom prst="rect">
              <a:avLst/>
            </a:prstGeom>
            <a:ln w="19050">
              <a:solidFill>
                <a:schemeClr val="accent1"/>
              </a:solidFill>
            </a:ln>
          </p:spPr>
        </p:pic>
        <p:sp>
          <p:nvSpPr>
            <p:cNvPr id="10" name="TextBox 9">
              <a:extLst>
                <a:ext uri="{FF2B5EF4-FFF2-40B4-BE49-F238E27FC236}">
                  <a16:creationId xmlns:a16="http://schemas.microsoft.com/office/drawing/2014/main" id="{A470FC54-5846-F5F5-A049-09E4CC7EC079}"/>
                </a:ext>
              </a:extLst>
            </p:cNvPr>
            <p:cNvSpPr txBox="1"/>
            <p:nvPr/>
          </p:nvSpPr>
          <p:spPr>
            <a:xfrm>
              <a:off x="8930265" y="3603812"/>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33% less bandwidth</a:t>
              </a:r>
            </a:p>
          </p:txBody>
        </p:sp>
        <p:sp>
          <p:nvSpPr>
            <p:cNvPr id="14" name="TextBox 13">
              <a:extLst>
                <a:ext uri="{FF2B5EF4-FFF2-40B4-BE49-F238E27FC236}">
                  <a16:creationId xmlns:a16="http://schemas.microsoft.com/office/drawing/2014/main" id="{7E901AC2-9CC2-77F6-BA51-1377450A1B94}"/>
                </a:ext>
              </a:extLst>
            </p:cNvPr>
            <p:cNvSpPr txBox="1"/>
            <p:nvPr/>
          </p:nvSpPr>
          <p:spPr>
            <a:xfrm>
              <a:off x="8596140" y="2037863"/>
              <a:ext cx="1296830" cy="221599"/>
            </a:xfrm>
            <a:prstGeom prst="rect">
              <a:avLst/>
            </a:prstGeom>
            <a:noFill/>
          </p:spPr>
          <p:txBody>
            <a:bodyPr wrap="non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rPr>
                <a:t>Genshin</a:t>
              </a: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 Impact</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grpSp>
      <p:grpSp>
        <p:nvGrpSpPr>
          <p:cNvPr id="59" name="Group 58">
            <a:extLst>
              <a:ext uri="{FF2B5EF4-FFF2-40B4-BE49-F238E27FC236}">
                <a16:creationId xmlns:a16="http://schemas.microsoft.com/office/drawing/2014/main" id="{FFB492C6-B897-EB04-68F0-E61424CE2822}"/>
              </a:ext>
            </a:extLst>
          </p:cNvPr>
          <p:cNvGrpSpPr/>
          <p:nvPr/>
        </p:nvGrpSpPr>
        <p:grpSpPr>
          <a:xfrm>
            <a:off x="6173174" y="1685105"/>
            <a:ext cx="2317171" cy="1841551"/>
            <a:chOff x="6094148" y="2039254"/>
            <a:chExt cx="2317171" cy="1841551"/>
          </a:xfrm>
        </p:grpSpPr>
        <p:sp>
          <p:nvSpPr>
            <p:cNvPr id="20" name="TextBox 19">
              <a:extLst>
                <a:ext uri="{FF2B5EF4-FFF2-40B4-BE49-F238E27FC236}">
                  <a16:creationId xmlns:a16="http://schemas.microsoft.com/office/drawing/2014/main" id="{33EC52B7-2D03-D3AD-00E7-8D38BE4FE301}"/>
                </a:ext>
              </a:extLst>
            </p:cNvPr>
            <p:cNvSpPr txBox="1"/>
            <p:nvPr/>
          </p:nvSpPr>
          <p:spPr>
            <a:xfrm>
              <a:off x="6097853" y="2039254"/>
              <a:ext cx="749308" cy="221599"/>
            </a:xfrm>
            <a:prstGeom prst="rect">
              <a:avLst/>
            </a:prstGeom>
            <a:noFill/>
          </p:spPr>
          <p:txBody>
            <a:bodyPr wrap="non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AutoCAD</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sp>
          <p:nvSpPr>
            <p:cNvPr id="22" name="TextBox 21">
              <a:extLst>
                <a:ext uri="{FF2B5EF4-FFF2-40B4-BE49-F238E27FC236}">
                  <a16:creationId xmlns:a16="http://schemas.microsoft.com/office/drawing/2014/main" id="{D8F4AEC4-8118-2DFF-8664-641C1C2B3650}"/>
                </a:ext>
              </a:extLst>
            </p:cNvPr>
            <p:cNvSpPr txBox="1"/>
            <p:nvPr/>
          </p:nvSpPr>
          <p:spPr>
            <a:xfrm>
              <a:off x="6097853" y="3603806"/>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37% less bandwidth</a:t>
              </a:r>
            </a:p>
          </p:txBody>
        </p:sp>
        <p:pic>
          <p:nvPicPr>
            <p:cNvPr id="45" name="Picture 44">
              <a:extLst>
                <a:ext uri="{FF2B5EF4-FFF2-40B4-BE49-F238E27FC236}">
                  <a16:creationId xmlns:a16="http://schemas.microsoft.com/office/drawing/2014/main" id="{4000F0F3-E285-6F20-3572-7974453246A8}"/>
                </a:ext>
              </a:extLst>
            </p:cNvPr>
            <p:cNvPicPr>
              <a:picLocks noChangeAspect="1"/>
            </p:cNvPicPr>
            <p:nvPr/>
          </p:nvPicPr>
          <p:blipFill>
            <a:blip r:embed="rId6"/>
            <a:stretch>
              <a:fillRect/>
            </a:stretch>
          </p:blipFill>
          <p:spPr>
            <a:xfrm>
              <a:off x="6094148" y="2238884"/>
              <a:ext cx="2317171" cy="1360329"/>
            </a:xfrm>
            <a:prstGeom prst="rect">
              <a:avLst/>
            </a:prstGeom>
            <a:ln w="19050">
              <a:solidFill>
                <a:schemeClr val="accent1"/>
              </a:solidFill>
            </a:ln>
          </p:spPr>
        </p:pic>
      </p:grpSp>
      <p:pic>
        <p:nvPicPr>
          <p:cNvPr id="47" name="Picture 46">
            <a:extLst>
              <a:ext uri="{FF2B5EF4-FFF2-40B4-BE49-F238E27FC236}">
                <a16:creationId xmlns:a16="http://schemas.microsoft.com/office/drawing/2014/main" id="{AC8B5778-0FFD-CAA9-63DD-65D6C64AB53C}"/>
              </a:ext>
            </a:extLst>
          </p:cNvPr>
          <p:cNvPicPr>
            <a:picLocks noChangeAspect="1"/>
          </p:cNvPicPr>
          <p:nvPr/>
        </p:nvPicPr>
        <p:blipFill>
          <a:blip r:embed="rId7"/>
          <a:stretch>
            <a:fillRect/>
          </a:stretch>
        </p:blipFill>
        <p:spPr>
          <a:xfrm>
            <a:off x="1645925" y="3912479"/>
            <a:ext cx="3158400" cy="1353600"/>
          </a:xfrm>
          <a:prstGeom prst="rect">
            <a:avLst/>
          </a:prstGeom>
          <a:ln w="19050">
            <a:solidFill>
              <a:schemeClr val="accent1"/>
            </a:solidFill>
          </a:ln>
        </p:spPr>
      </p:pic>
      <p:sp>
        <p:nvSpPr>
          <p:cNvPr id="48" name="TextBox 47">
            <a:extLst>
              <a:ext uri="{FF2B5EF4-FFF2-40B4-BE49-F238E27FC236}">
                <a16:creationId xmlns:a16="http://schemas.microsoft.com/office/drawing/2014/main" id="{9606EAEC-0A06-74C9-D49C-387F8684A87F}"/>
              </a:ext>
            </a:extLst>
          </p:cNvPr>
          <p:cNvSpPr txBox="1"/>
          <p:nvPr/>
        </p:nvSpPr>
        <p:spPr>
          <a:xfrm>
            <a:off x="2144263" y="5279990"/>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26% less bandwidth</a:t>
            </a:r>
          </a:p>
        </p:txBody>
      </p:sp>
      <p:sp>
        <p:nvSpPr>
          <p:cNvPr id="49" name="TextBox 48">
            <a:extLst>
              <a:ext uri="{FF2B5EF4-FFF2-40B4-BE49-F238E27FC236}">
                <a16:creationId xmlns:a16="http://schemas.microsoft.com/office/drawing/2014/main" id="{47F24504-204C-65A2-DFDD-521ACAAEAEB0}"/>
              </a:ext>
            </a:extLst>
          </p:cNvPr>
          <p:cNvSpPr txBox="1"/>
          <p:nvPr/>
        </p:nvSpPr>
        <p:spPr>
          <a:xfrm>
            <a:off x="1668784" y="3705979"/>
            <a:ext cx="3157304"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Fortnite</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grpSp>
        <p:nvGrpSpPr>
          <p:cNvPr id="50" name="Group 49">
            <a:extLst>
              <a:ext uri="{FF2B5EF4-FFF2-40B4-BE49-F238E27FC236}">
                <a16:creationId xmlns:a16="http://schemas.microsoft.com/office/drawing/2014/main" id="{34668FDC-AC4C-0B31-C33D-A3BA2F52FAB8}"/>
              </a:ext>
            </a:extLst>
          </p:cNvPr>
          <p:cNvGrpSpPr/>
          <p:nvPr/>
        </p:nvGrpSpPr>
        <p:grpSpPr>
          <a:xfrm>
            <a:off x="4935567" y="3906805"/>
            <a:ext cx="3008112" cy="1636942"/>
            <a:chOff x="3019171" y="4358659"/>
            <a:chExt cx="3008112" cy="1636942"/>
          </a:xfrm>
        </p:grpSpPr>
        <p:sp>
          <p:nvSpPr>
            <p:cNvPr id="51" name="TextBox 50">
              <a:extLst>
                <a:ext uri="{FF2B5EF4-FFF2-40B4-BE49-F238E27FC236}">
                  <a16:creationId xmlns:a16="http://schemas.microsoft.com/office/drawing/2014/main" id="{7782686B-E77B-DD96-0049-3B00771F1711}"/>
                </a:ext>
              </a:extLst>
            </p:cNvPr>
            <p:cNvSpPr txBox="1"/>
            <p:nvPr/>
          </p:nvSpPr>
          <p:spPr>
            <a:xfrm>
              <a:off x="3399925" y="5718602"/>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26% less bandwidth</a:t>
              </a:r>
            </a:p>
          </p:txBody>
        </p:sp>
        <p:pic>
          <p:nvPicPr>
            <p:cNvPr id="52" name="Picture 51">
              <a:extLst>
                <a:ext uri="{FF2B5EF4-FFF2-40B4-BE49-F238E27FC236}">
                  <a16:creationId xmlns:a16="http://schemas.microsoft.com/office/drawing/2014/main" id="{A554FDA4-A481-B556-9568-7DAC86B78206}"/>
                </a:ext>
              </a:extLst>
            </p:cNvPr>
            <p:cNvPicPr>
              <a:picLocks noChangeAspect="1"/>
            </p:cNvPicPr>
            <p:nvPr/>
          </p:nvPicPr>
          <p:blipFill>
            <a:blip r:embed="rId8"/>
            <a:stretch>
              <a:fillRect/>
            </a:stretch>
          </p:blipFill>
          <p:spPr>
            <a:xfrm>
              <a:off x="3019171" y="4358659"/>
              <a:ext cx="3008112" cy="1353650"/>
            </a:xfrm>
            <a:prstGeom prst="rect">
              <a:avLst/>
            </a:prstGeom>
            <a:ln w="19050">
              <a:solidFill>
                <a:schemeClr val="accent1"/>
              </a:solidFill>
            </a:ln>
          </p:spPr>
        </p:pic>
      </p:grpSp>
      <p:sp>
        <p:nvSpPr>
          <p:cNvPr id="53" name="TextBox 52">
            <a:extLst>
              <a:ext uri="{FF2B5EF4-FFF2-40B4-BE49-F238E27FC236}">
                <a16:creationId xmlns:a16="http://schemas.microsoft.com/office/drawing/2014/main" id="{F15F3381-F3A6-7697-0550-AC4BC21023B3}"/>
              </a:ext>
            </a:extLst>
          </p:cNvPr>
          <p:cNvSpPr txBox="1"/>
          <p:nvPr/>
        </p:nvSpPr>
        <p:spPr>
          <a:xfrm>
            <a:off x="4950807" y="3694526"/>
            <a:ext cx="3157304"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Lineage2 Mobile</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pic>
        <p:nvPicPr>
          <p:cNvPr id="55" name="Picture 54">
            <a:extLst>
              <a:ext uri="{FF2B5EF4-FFF2-40B4-BE49-F238E27FC236}">
                <a16:creationId xmlns:a16="http://schemas.microsoft.com/office/drawing/2014/main" id="{A3394AD2-1780-14B4-379E-4736660B46D0}"/>
              </a:ext>
            </a:extLst>
          </p:cNvPr>
          <p:cNvPicPr>
            <a:picLocks noChangeAspect="1"/>
          </p:cNvPicPr>
          <p:nvPr/>
        </p:nvPicPr>
        <p:blipFill>
          <a:blip r:embed="rId9"/>
          <a:stretch>
            <a:fillRect/>
          </a:stretch>
        </p:blipFill>
        <p:spPr>
          <a:xfrm>
            <a:off x="8082614" y="3905500"/>
            <a:ext cx="2406400" cy="1353600"/>
          </a:xfrm>
          <a:prstGeom prst="rect">
            <a:avLst/>
          </a:prstGeom>
          <a:ln w="19050">
            <a:solidFill>
              <a:schemeClr val="accent1"/>
            </a:solidFill>
          </a:ln>
        </p:spPr>
      </p:pic>
      <p:sp>
        <p:nvSpPr>
          <p:cNvPr id="56" name="TextBox 55">
            <a:extLst>
              <a:ext uri="{FF2B5EF4-FFF2-40B4-BE49-F238E27FC236}">
                <a16:creationId xmlns:a16="http://schemas.microsoft.com/office/drawing/2014/main" id="{6A53B9FE-0DC4-5A0A-9DFE-3F0E0880AE37}"/>
              </a:ext>
            </a:extLst>
          </p:cNvPr>
          <p:cNvSpPr txBox="1"/>
          <p:nvPr/>
        </p:nvSpPr>
        <p:spPr>
          <a:xfrm>
            <a:off x="8122527" y="5273026"/>
            <a:ext cx="2301813" cy="276999"/>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GB" sz="2000" b="0" i="0" u="none" strike="noStrike" kern="1200" cap="none" spc="0" normalizeH="0" baseline="0" noProof="0">
                <a:ln>
                  <a:noFill/>
                </a:ln>
                <a:solidFill>
                  <a:schemeClr val="accent5"/>
                </a:solidFill>
                <a:effectLst/>
                <a:uLnTx/>
                <a:uFillTx/>
                <a:latin typeface="Calibri"/>
                <a:ea typeface="ＭＳ Ｐゴシック" panose="020B0600070205080204" pitchFamily="34" charset="-128"/>
                <a:cs typeface="+mn-cs"/>
              </a:rPr>
              <a:t>20% less bandwidth</a:t>
            </a:r>
          </a:p>
        </p:txBody>
      </p:sp>
      <p:sp>
        <p:nvSpPr>
          <p:cNvPr id="57" name="TextBox 56">
            <a:extLst>
              <a:ext uri="{FF2B5EF4-FFF2-40B4-BE49-F238E27FC236}">
                <a16:creationId xmlns:a16="http://schemas.microsoft.com/office/drawing/2014/main" id="{413F0D60-E797-4960-4829-01B8A23916C8}"/>
              </a:ext>
            </a:extLst>
          </p:cNvPr>
          <p:cNvSpPr txBox="1"/>
          <p:nvPr/>
        </p:nvSpPr>
        <p:spPr>
          <a:xfrm>
            <a:off x="8105474" y="3669975"/>
            <a:ext cx="3157304" cy="221599"/>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r>
              <a:rPr kumimoji="0" lang="en-US"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rPr>
              <a:t>Antutu</a:t>
            </a:r>
            <a:r>
              <a:rPr kumimoji="0" lang="en-US" sz="1600" b="0" i="1" u="none" strike="noStrike" kern="1200" cap="none" spc="0" normalizeH="0" baseline="0" noProof="0">
                <a:ln>
                  <a:noFill/>
                </a:ln>
                <a:solidFill>
                  <a:srgbClr val="0091BD"/>
                </a:solidFill>
                <a:effectLst/>
                <a:uLnTx/>
                <a:uFillTx/>
                <a:latin typeface="Calibri"/>
                <a:ea typeface="ＭＳ Ｐゴシック" panose="020B0600070205080204" pitchFamily="34" charset="-128"/>
                <a:cs typeface="+mn-cs"/>
              </a:rPr>
              <a:t> Terracotta</a:t>
            </a:r>
            <a:endParaRPr kumimoji="0" lang="en-GB" sz="1600" b="0" i="1" u="none" strike="noStrike" kern="1200" cap="none" spc="0" normalizeH="0" baseline="0" noProof="0" err="1">
              <a:ln>
                <a:noFill/>
              </a:ln>
              <a:solidFill>
                <a:srgbClr val="0091BD"/>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922171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9ABE-131C-1B6B-CF2A-2CF7A6C8A872}"/>
              </a:ext>
            </a:extLst>
          </p:cNvPr>
          <p:cNvSpPr>
            <a:spLocks noGrp="1"/>
          </p:cNvSpPr>
          <p:nvPr>
            <p:ph type="title"/>
          </p:nvPr>
        </p:nvSpPr>
        <p:spPr/>
        <p:txBody>
          <a:bodyPr/>
          <a:lstStyle/>
          <a:p>
            <a:r>
              <a:rPr lang="en-US">
                <a:ea typeface="ＭＳ Ｐゴシック"/>
              </a:rPr>
              <a:t>Other (publicly known) tricks</a:t>
            </a:r>
            <a:endParaRPr lang="en-US"/>
          </a:p>
        </p:txBody>
      </p:sp>
      <p:sp>
        <p:nvSpPr>
          <p:cNvPr id="3" name="Content Placeholder 2">
            <a:extLst>
              <a:ext uri="{FF2B5EF4-FFF2-40B4-BE49-F238E27FC236}">
                <a16:creationId xmlns:a16="http://schemas.microsoft.com/office/drawing/2014/main" id="{9155D5F0-C005-7300-749F-37C92784A9F3}"/>
              </a:ext>
            </a:extLst>
          </p:cNvPr>
          <p:cNvSpPr>
            <a:spLocks noGrp="1"/>
          </p:cNvSpPr>
          <p:nvPr>
            <p:ph type="body" idx="1"/>
          </p:nvPr>
        </p:nvSpPr>
        <p:spPr/>
        <p:txBody>
          <a:bodyPr/>
          <a:lstStyle/>
          <a:p>
            <a:r>
              <a:rPr lang="en-US">
                <a:ea typeface="ＭＳ Ｐゴシック"/>
              </a:rPr>
              <a:t>Stop vertex shading early if we find out it's going outside the viewport anyways</a:t>
            </a:r>
          </a:p>
          <a:p>
            <a:r>
              <a:rPr lang="en-US">
                <a:ea typeface="ＭＳ Ｐゴシック"/>
              </a:rPr>
              <a:t>Compress image data in hardware before it has to cross the memory bus to DRAM</a:t>
            </a:r>
          </a:p>
          <a:p>
            <a:r>
              <a:rPr lang="en-US">
                <a:ea typeface="ＭＳ Ｐゴシック"/>
              </a:rPr>
              <a:t>Skip writing out tiles that didn't change between frames (CRC)</a:t>
            </a:r>
            <a:endParaRPr lang="en-US"/>
          </a:p>
          <a:p>
            <a:r>
              <a:rPr lang="en-US">
                <a:ea typeface="ＭＳ Ｐゴシック"/>
              </a:rPr>
              <a:t>Teach applications to write good code...</a:t>
            </a:r>
            <a:endParaRPr lang="en-US"/>
          </a:p>
          <a:p>
            <a:endParaRPr lang="en-US"/>
          </a:p>
          <a:p>
            <a:endParaRPr lang="en-US"/>
          </a:p>
        </p:txBody>
      </p:sp>
      <p:sp>
        <p:nvSpPr>
          <p:cNvPr id="4" name="Text Placeholder 3">
            <a:extLst>
              <a:ext uri="{FF2B5EF4-FFF2-40B4-BE49-F238E27FC236}">
                <a16:creationId xmlns:a16="http://schemas.microsoft.com/office/drawing/2014/main" id="{EFFCF226-B1AD-6410-80C5-D1E9E300D3DF}"/>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542875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68217F-6785-10AF-5D41-FC9D6C09DF6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C54A356-4D75-DA60-1BAB-DC0DE515CF5D}"/>
              </a:ext>
            </a:extLst>
          </p:cNvPr>
          <p:cNvSpPr>
            <a:spLocks noGrp="1"/>
          </p:cNvSpPr>
          <p:nvPr>
            <p:ph type="body" sz="quarter" idx="13"/>
          </p:nvPr>
        </p:nvSpPr>
        <p:spPr/>
        <p:txBody>
          <a:bodyPr/>
          <a:lstStyle/>
          <a:p>
            <a:endParaRPr lang="en-US"/>
          </a:p>
        </p:txBody>
      </p:sp>
      <p:sp>
        <p:nvSpPr>
          <p:cNvPr id="2" name="Title 1">
            <a:extLst>
              <a:ext uri="{FF2B5EF4-FFF2-40B4-BE49-F238E27FC236}">
                <a16:creationId xmlns:a16="http://schemas.microsoft.com/office/drawing/2014/main" id="{71D4EE07-F662-9C0D-D1D1-5A419AF73FA6}"/>
              </a:ext>
            </a:extLst>
          </p:cNvPr>
          <p:cNvSpPr>
            <a:spLocks noGrp="1"/>
          </p:cNvSpPr>
          <p:nvPr>
            <p:ph type="title"/>
          </p:nvPr>
        </p:nvSpPr>
        <p:spPr/>
        <p:txBody>
          <a:bodyPr/>
          <a:lstStyle/>
          <a:p>
            <a:r>
              <a:rPr lang="en-US">
                <a:ea typeface="ＭＳ Ｐゴシック"/>
              </a:rPr>
              <a:t>Final remarks</a:t>
            </a:r>
            <a:endParaRPr lang="en-US"/>
          </a:p>
        </p:txBody>
      </p:sp>
      <p:sp>
        <p:nvSpPr>
          <p:cNvPr id="3" name="Content Placeholder 2">
            <a:extLst>
              <a:ext uri="{FF2B5EF4-FFF2-40B4-BE49-F238E27FC236}">
                <a16:creationId xmlns:a16="http://schemas.microsoft.com/office/drawing/2014/main" id="{0F519D10-F503-1E2E-16C6-16BD7C314CE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3518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B150FF-3737-1FE0-4A23-890966CCECCC}"/>
              </a:ext>
            </a:extLst>
          </p:cNvPr>
          <p:cNvSpPr>
            <a:spLocks noGrp="1"/>
          </p:cNvSpPr>
          <p:nvPr>
            <p:ph type="title"/>
          </p:nvPr>
        </p:nvSpPr>
        <p:spPr/>
        <p:txBody>
          <a:bodyPr/>
          <a:lstStyle/>
          <a:p>
            <a:r>
              <a:rPr lang="en-US">
                <a:ea typeface="ＭＳ Ｐゴシック"/>
              </a:rPr>
              <a:t>Key takeaways</a:t>
            </a:r>
            <a:endParaRPr lang="en-US"/>
          </a:p>
        </p:txBody>
      </p:sp>
      <p:sp>
        <p:nvSpPr>
          <p:cNvPr id="2" name="Text Placeholder 1">
            <a:extLst>
              <a:ext uri="{FF2B5EF4-FFF2-40B4-BE49-F238E27FC236}">
                <a16:creationId xmlns:a16="http://schemas.microsoft.com/office/drawing/2014/main" id="{486BDD8A-DE27-3E8B-AE12-7D0237D1EC3F}"/>
              </a:ext>
            </a:extLst>
          </p:cNvPr>
          <p:cNvSpPr>
            <a:spLocks noGrp="1"/>
          </p:cNvSpPr>
          <p:nvPr>
            <p:ph type="body" idx="1"/>
          </p:nvPr>
        </p:nvSpPr>
        <p:spPr/>
        <p:txBody>
          <a:bodyPr/>
          <a:lstStyle/>
          <a:p>
            <a:r>
              <a:rPr lang="en-US">
                <a:ea typeface="ＭＳ Ｐゴシック"/>
              </a:rPr>
              <a:t>CPUs find performance by using lots of silicon to find instruction level </a:t>
            </a:r>
            <a:r>
              <a:rPr lang="en-US" err="1">
                <a:ea typeface="ＭＳ Ｐゴシック"/>
              </a:rPr>
              <a:t>paralellism</a:t>
            </a:r>
            <a:r>
              <a:rPr lang="en-US">
                <a:ea typeface="ＭＳ Ｐゴシック"/>
              </a:rPr>
              <a:t>.</a:t>
            </a:r>
          </a:p>
          <a:p>
            <a:pPr lvl="1"/>
            <a:r>
              <a:rPr lang="en-US">
                <a:ea typeface="ＭＳ Ｐゴシック"/>
                <a:cs typeface="Calibri"/>
              </a:rPr>
              <a:t>M1 has an OOO window as much as 1000 instructions</a:t>
            </a:r>
          </a:p>
          <a:p>
            <a:pPr lvl="1"/>
            <a:r>
              <a:rPr lang="en-US">
                <a:ea typeface="ＭＳ Ｐゴシック"/>
                <a:cs typeface="Calibri"/>
              </a:rPr>
              <a:t>Power and silicon hungry</a:t>
            </a:r>
          </a:p>
          <a:p>
            <a:r>
              <a:rPr lang="en-US">
                <a:ea typeface="ＭＳ Ｐゴシック"/>
                <a:cs typeface="Calibri"/>
              </a:rPr>
              <a:t>GPUs find performance by having huge thread banks that can be switched out to hide memory system latency</a:t>
            </a:r>
          </a:p>
          <a:p>
            <a:pPr lvl="1"/>
            <a:r>
              <a:rPr lang="en-US">
                <a:ea typeface="ＭＳ Ｐゴシック"/>
                <a:cs typeface="Calibri"/>
              </a:rPr>
              <a:t>Long latencies</a:t>
            </a:r>
          </a:p>
          <a:p>
            <a:pPr lvl="1"/>
            <a:r>
              <a:rPr lang="en-US">
                <a:ea typeface="ＭＳ Ｐゴシック"/>
                <a:cs typeface="Calibri"/>
              </a:rPr>
              <a:t>Needs large, homogenous workloads</a:t>
            </a:r>
          </a:p>
          <a:p>
            <a:r>
              <a:rPr lang="en-US">
                <a:solidFill>
                  <a:srgbClr val="D9D9D9"/>
                </a:solidFill>
                <a:ea typeface="ＭＳ Ｐゴシック"/>
                <a:cs typeface="Calibri"/>
              </a:rPr>
              <a:t>The system matters </a:t>
            </a:r>
            <a:endParaRPr lang="en-US">
              <a:ea typeface="ＭＳ Ｐゴシック"/>
              <a:cs typeface="Calibri"/>
            </a:endParaRPr>
          </a:p>
          <a:p>
            <a:pPr lvl="1"/>
            <a:r>
              <a:rPr lang="en-US">
                <a:ea typeface="ＭＳ Ｐゴシック"/>
                <a:cs typeface="Calibri"/>
              </a:rPr>
              <a:t>Beyond just the </a:t>
            </a:r>
            <a:r>
              <a:rPr lang="en-US" err="1">
                <a:ea typeface="ＭＳ Ｐゴシック"/>
                <a:cs typeface="Calibri"/>
              </a:rPr>
              <a:t>paralellism</a:t>
            </a:r>
            <a:r>
              <a:rPr lang="en-US">
                <a:ea typeface="ＭＳ Ｐゴシック"/>
                <a:cs typeface="Calibri"/>
              </a:rPr>
              <a:t>, GPUs can make domain specific optimizations with specialized hardware</a:t>
            </a:r>
          </a:p>
          <a:p>
            <a:pPr lvl="1"/>
            <a:r>
              <a:rPr lang="en-US">
                <a:ea typeface="ＭＳ Ｐゴシック"/>
                <a:cs typeface="Calibri"/>
              </a:rPr>
              <a:t>Having the right memory layout for the problem makes a huge difference</a:t>
            </a:r>
            <a:endParaRPr lang="en-US">
              <a:cs typeface="Calibri"/>
            </a:endParaRPr>
          </a:p>
        </p:txBody>
      </p:sp>
      <p:sp>
        <p:nvSpPr>
          <p:cNvPr id="3" name="Text Placeholder 2">
            <a:extLst>
              <a:ext uri="{FF2B5EF4-FFF2-40B4-BE49-F238E27FC236}">
                <a16:creationId xmlns:a16="http://schemas.microsoft.com/office/drawing/2014/main" id="{F5320350-EB5D-E263-3090-BB1C303887F5}"/>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395997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BADA95-BCEE-D4D4-46C6-E5259EF424EB}"/>
              </a:ext>
            </a:extLst>
          </p:cNvPr>
          <p:cNvSpPr>
            <a:spLocks noGrp="1"/>
          </p:cNvSpPr>
          <p:nvPr>
            <p:ph type="title"/>
          </p:nvPr>
        </p:nvSpPr>
        <p:spPr/>
        <p:txBody>
          <a:bodyPr/>
          <a:lstStyle/>
          <a:p>
            <a:r>
              <a:rPr lang="en-US">
                <a:ea typeface="ＭＳ Ｐゴシック"/>
              </a:rPr>
              <a:t>Vulkan Compute</a:t>
            </a:r>
            <a:br>
              <a:rPr lang="en-US">
                <a:ea typeface="ＭＳ Ｐゴシック"/>
              </a:rPr>
            </a:br>
            <a:endParaRPr lang="en-US"/>
          </a:p>
        </p:txBody>
      </p:sp>
      <p:sp>
        <p:nvSpPr>
          <p:cNvPr id="2" name="Subtitle 1">
            <a:extLst>
              <a:ext uri="{FF2B5EF4-FFF2-40B4-BE49-F238E27FC236}">
                <a16:creationId xmlns:a16="http://schemas.microsoft.com/office/drawing/2014/main" id="{8374183F-E97D-124F-4799-13452B6D7D6A}"/>
              </a:ext>
            </a:extLst>
          </p:cNvPr>
          <p:cNvSpPr>
            <a:spLocks noGrp="1"/>
          </p:cNvSpPr>
          <p:nvPr>
            <p:ph type="subTitle" idx="1"/>
          </p:nvPr>
        </p:nvSpPr>
        <p:spPr/>
        <p:txBody>
          <a:bodyPr/>
          <a:lstStyle/>
          <a:p>
            <a:endParaRPr lang="en-US"/>
          </a:p>
        </p:txBody>
      </p:sp>
      <p:pic>
        <p:nvPicPr>
          <p:cNvPr id="4" name="Picture 3" descr="A black and red logo with a silhouette of a dragon and a fire&#10;&#10;Description automatically generated">
            <a:extLst>
              <a:ext uri="{FF2B5EF4-FFF2-40B4-BE49-F238E27FC236}">
                <a16:creationId xmlns:a16="http://schemas.microsoft.com/office/drawing/2014/main" id="{6D8DBED7-2701-6E12-BF0B-CC091B61AB45}"/>
              </a:ext>
            </a:extLst>
          </p:cNvPr>
          <p:cNvPicPr>
            <a:picLocks noChangeAspect="1"/>
          </p:cNvPicPr>
          <p:nvPr/>
        </p:nvPicPr>
        <p:blipFill>
          <a:blip r:embed="rId2"/>
          <a:stretch>
            <a:fillRect/>
          </a:stretch>
        </p:blipFill>
        <p:spPr>
          <a:xfrm>
            <a:off x="4259283" y="1254402"/>
            <a:ext cx="7681354" cy="5348700"/>
          </a:xfrm>
          <a:prstGeom prst="rect">
            <a:avLst/>
          </a:prstGeom>
        </p:spPr>
      </p:pic>
    </p:spTree>
    <p:extLst>
      <p:ext uri="{BB962C8B-B14F-4D97-AF65-F5344CB8AC3E}">
        <p14:creationId xmlns:p14="http://schemas.microsoft.com/office/powerpoint/2010/main" val="4125812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Structure</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a:ea typeface="ＭＳ Ｐゴシック"/>
              </a:rPr>
              <a:t>Some background</a:t>
            </a:r>
          </a:p>
          <a:p>
            <a:pPr lvl="1"/>
            <a:r>
              <a:rPr lang="en-US">
                <a:ea typeface="ＭＳ Ｐゴシック"/>
                <a:cs typeface="Calibri"/>
              </a:rPr>
              <a:t>Compute</a:t>
            </a:r>
          </a:p>
          <a:p>
            <a:pPr lvl="1"/>
            <a:r>
              <a:rPr lang="en-US">
                <a:ea typeface="ＭＳ Ｐゴシック"/>
                <a:cs typeface="Calibri"/>
              </a:rPr>
              <a:t>Cuda</a:t>
            </a:r>
          </a:p>
          <a:p>
            <a:pPr lvl="1"/>
            <a:r>
              <a:rPr lang="en-US">
                <a:ea typeface="ＭＳ Ｐゴシック"/>
                <a:cs typeface="Calibri"/>
              </a:rPr>
              <a:t>Vulkan</a:t>
            </a:r>
          </a:p>
          <a:p>
            <a:r>
              <a:rPr lang="en-US">
                <a:ea typeface="ＭＳ Ｐゴシック"/>
                <a:cs typeface="Calibri"/>
              </a:rPr>
              <a:t>Shaders and SPIR-V </a:t>
            </a:r>
            <a:endParaRPr lang="en-US">
              <a:cs typeface="Calibri"/>
            </a:endParaRPr>
          </a:p>
          <a:p>
            <a:r>
              <a:rPr lang="en-US">
                <a:solidFill>
                  <a:srgbClr val="FFFFFF"/>
                </a:solidFill>
                <a:ea typeface="ＭＳ Ｐゴシック"/>
                <a:cs typeface="Calibri"/>
              </a:rPr>
              <a:t>Compute pipelines</a:t>
            </a:r>
            <a:endParaRPr lang="en-US">
              <a:solidFill>
                <a:srgbClr val="FFFFFF"/>
              </a:solidFill>
              <a:cs typeface="Calibri"/>
            </a:endParaRPr>
          </a:p>
          <a:p>
            <a:r>
              <a:rPr lang="en-US">
                <a:solidFill>
                  <a:srgbClr val="FFFFFF"/>
                </a:solidFill>
                <a:ea typeface="ＭＳ Ｐゴシック"/>
                <a:cs typeface="Calibri"/>
              </a:rPr>
              <a:t>Command buffers</a:t>
            </a:r>
            <a:endParaRPr lang="en-US">
              <a:solidFill>
                <a:srgbClr val="FFFFFF"/>
              </a:solidFill>
              <a:cs typeface="Calibri"/>
            </a:endParaRPr>
          </a:p>
          <a:p>
            <a:r>
              <a:rPr lang="en-US">
                <a:solidFill>
                  <a:srgbClr val="FFFFFF"/>
                </a:solidFill>
                <a:ea typeface="ＭＳ Ｐゴシック"/>
                <a:cs typeface="Calibri"/>
              </a:rPr>
              <a:t>Barriers</a:t>
            </a:r>
          </a:p>
          <a:p>
            <a:r>
              <a:rPr lang="en-US">
                <a:solidFill>
                  <a:srgbClr val="FFFFFF"/>
                </a:solidFill>
                <a:ea typeface="ＭＳ Ｐゴシック"/>
                <a:cs typeface="Calibri"/>
              </a:rPr>
              <a:t>Queues</a:t>
            </a:r>
          </a:p>
          <a:p>
            <a:r>
              <a:rPr lang="en-US">
                <a:solidFill>
                  <a:srgbClr val="FFFFFF"/>
                </a:solidFill>
                <a:ea typeface="ＭＳ Ｐゴシック"/>
                <a:cs typeface="Calibri"/>
              </a:rPr>
              <a:t>Vulkan memory</a:t>
            </a:r>
            <a:endParaRPr lang="en-US">
              <a:solidFill>
                <a:srgbClr val="FFFFFF"/>
              </a:solidFill>
              <a:cs typeface="Calibri"/>
            </a:endParaRPr>
          </a:p>
          <a:p>
            <a:r>
              <a:rPr lang="en-US">
                <a:solidFill>
                  <a:srgbClr val="FFFFFF"/>
                </a:solidFill>
                <a:ea typeface="ＭＳ Ｐゴシック"/>
                <a:cs typeface="Calibri"/>
              </a:rPr>
              <a:t>Summary</a:t>
            </a:r>
            <a:endParaRPr lang="en-US">
              <a:solidFill>
                <a:srgbClr val="FFFFFF"/>
              </a:solidFill>
              <a:cs typeface="Calibri"/>
            </a:endParaRPr>
          </a:p>
          <a:p>
            <a:pPr lvl="1"/>
            <a:endParaRPr lang="en-US">
              <a:cs typeface="Calibri"/>
            </a:endParaRPr>
          </a:p>
          <a:p>
            <a:pPr marL="584200" lvl="1" indent="0">
              <a:buNone/>
            </a:pPr>
            <a:endParaRPr lang="en-US">
              <a:cs typeface="Calibri"/>
            </a:endParaRPr>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309850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What is compute?</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dirty="0">
                <a:ea typeface="ＭＳ Ｐゴシック"/>
              </a:rPr>
              <a:t>In this context we are talking about GPGPU.</a:t>
            </a:r>
          </a:p>
          <a:p>
            <a:r>
              <a:rPr lang="en-US" dirty="0">
                <a:ea typeface="ＭＳ Ｐゴシック"/>
              </a:rPr>
              <a:t>It's</a:t>
            </a:r>
            <a:r>
              <a:rPr lang="en-US">
                <a:ea typeface="ＭＳ Ｐゴシック"/>
              </a:rPr>
              <a:t> useful for large data sets.</a:t>
            </a:r>
            <a:endParaRPr lang="en-US" dirty="0">
              <a:ea typeface="ＭＳ Ｐゴシック"/>
            </a:endParaRPr>
          </a:p>
          <a:p>
            <a:r>
              <a:rPr lang="en-US" dirty="0">
                <a:ea typeface="ＭＳ Ｐゴシック"/>
              </a:rPr>
              <a:t>Must be a </a:t>
            </a:r>
            <a:r>
              <a:rPr lang="en-US" dirty="0">
                <a:ea typeface="+mn-lt"/>
                <a:cs typeface="+mn-lt"/>
              </a:rPr>
              <a:t>parallelizable </a:t>
            </a:r>
            <a:r>
              <a:rPr lang="en-US" dirty="0">
                <a:ea typeface="ＭＳ Ｐゴシック"/>
              </a:rPr>
              <a:t>problem. </a:t>
            </a:r>
            <a:endParaRPr lang="en-US" dirty="0"/>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42827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Box 26">
            <a:extLst>
              <a:ext uri="{FF2B5EF4-FFF2-40B4-BE49-F238E27FC236}">
                <a16:creationId xmlns:a16="http://schemas.microsoft.com/office/drawing/2014/main" id="{55D7B1DC-B01F-6D42-94C8-15335EB33CA6}"/>
              </a:ext>
            </a:extLst>
          </p:cNvPr>
          <p:cNvSpPr txBox="1">
            <a:spLocks noChangeArrowheads="1"/>
          </p:cNvSpPr>
          <p:nvPr/>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GB" altLang="en-US" sz="1000" smtClean="0">
                <a:solidFill>
                  <a:schemeClr val="bg2"/>
                </a:solidFill>
              </a:rPr>
              <a:pPr eaLnBrk="1" hangingPunct="1">
                <a:lnSpc>
                  <a:spcPct val="90000"/>
                </a:lnSpc>
                <a:spcAft>
                  <a:spcPts val="600"/>
                </a:spcAft>
                <a:buFont typeface="Arial" charset="0"/>
                <a:buNone/>
                <a:defRPr/>
              </a:pPr>
              <a:t>5</a:t>
            </a:fld>
            <a:endParaRPr lang="en-GB" altLang="en-US" sz="1000">
              <a:solidFill>
                <a:schemeClr val="bg2"/>
              </a:solidFill>
            </a:endParaRPr>
          </a:p>
        </p:txBody>
      </p:sp>
      <p:sp>
        <p:nvSpPr>
          <p:cNvPr id="50" name="Content Placeholder 3">
            <a:extLst>
              <a:ext uri="{FF2B5EF4-FFF2-40B4-BE49-F238E27FC236}">
                <a16:creationId xmlns:a16="http://schemas.microsoft.com/office/drawing/2014/main" id="{B5D27C88-BD86-D843-9780-692DC91D404F}"/>
              </a:ext>
            </a:extLst>
          </p:cNvPr>
          <p:cNvSpPr txBox="1">
            <a:spLocks/>
          </p:cNvSpPr>
          <p:nvPr/>
        </p:nvSpPr>
        <p:spPr bwMode="auto">
          <a:xfrm>
            <a:off x="1258678" y="999271"/>
            <a:ext cx="9294089" cy="1668572"/>
          </a:xfrm>
          <a:prstGeom prst="rect">
            <a:avLst/>
          </a:prstGeom>
          <a:effec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90000"/>
              </a:lnSpc>
              <a:spcBef>
                <a:spcPct val="0"/>
              </a:spcBef>
              <a:spcAft>
                <a:spcPts val="1600"/>
              </a:spcAft>
              <a:buFont typeface="Calibri" charset="0"/>
              <a:buNone/>
              <a:defRPr sz="2400" kern="1200">
                <a:solidFill>
                  <a:srgbClr val="7B7F9C"/>
                </a:solidFill>
                <a:effectLst/>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charset="0"/>
              <a:buChar char="•"/>
              <a:defRPr sz="1400" kern="1200">
                <a:solidFill>
                  <a:srgbClr val="7B7F9C"/>
                </a:solidFill>
                <a:effectLst/>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charset="2"/>
              <a:buChar char="§"/>
              <a:defRPr sz="1400" kern="1200">
                <a:solidFill>
                  <a:srgbClr val="7B7F9C"/>
                </a:solidFill>
                <a:effectLst/>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charset="0"/>
              <a:buChar char="–"/>
              <a:defRPr sz="1400" kern="1200">
                <a:solidFill>
                  <a:srgbClr val="7B7F9C"/>
                </a:solidFill>
                <a:effectLst/>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marL="285750" indent="-285750">
              <a:buSzPct val="70000"/>
              <a:buBlip>
                <a:blip r:embed="rId4"/>
              </a:buBlip>
            </a:pPr>
            <a:r>
              <a:rPr lang="en-GB" altLang="en-US">
                <a:solidFill>
                  <a:schemeClr val="bg1"/>
                </a:solidFill>
                <a:ea typeface="ＭＳ Ｐゴシック"/>
              </a:rPr>
              <a:t>Established as a start-up in 2001 by 5 students from NTNU</a:t>
            </a:r>
          </a:p>
          <a:p>
            <a:pPr marL="285750" indent="-285750">
              <a:buSzPct val="70000"/>
              <a:buBlip>
                <a:blip r:embed="rId4"/>
              </a:buBlip>
            </a:pPr>
            <a:r>
              <a:rPr lang="en-GB" altLang="en-US">
                <a:solidFill>
                  <a:schemeClr val="bg1"/>
                </a:solidFill>
                <a:ea typeface="ＭＳ Ｐゴシック"/>
              </a:rPr>
              <a:t>Falanx Microsystem was acquired by Arm in 2006</a:t>
            </a:r>
          </a:p>
          <a:p>
            <a:pPr marL="285750" indent="-285750">
              <a:buSzPct val="70000"/>
              <a:buBlip>
                <a:blip r:embed="rId4"/>
              </a:buBlip>
            </a:pPr>
            <a:r>
              <a:rPr lang="en-GB" altLang="en-US">
                <a:solidFill>
                  <a:schemeClr val="bg1"/>
                </a:solidFill>
                <a:ea typeface="ＭＳ Ｐゴシック"/>
              </a:rPr>
              <a:t>16 years of growth;   24 to 200 employees in Trondheim </a:t>
            </a:r>
            <a:endParaRPr lang="en-GB" altLang="en-US">
              <a:solidFill>
                <a:schemeClr val="bg1"/>
              </a:solidFill>
              <a:ea typeface="ＭＳ Ｐゴシック" charset="-128"/>
            </a:endParaRPr>
          </a:p>
          <a:p>
            <a:pPr marL="285750" indent="-285750">
              <a:buSzPct val="70000"/>
              <a:buBlip>
                <a:blip r:embed="rId4"/>
              </a:buBlip>
            </a:pPr>
            <a:r>
              <a:rPr lang="en-GB" altLang="en-US">
                <a:solidFill>
                  <a:schemeClr val="bg1"/>
                </a:solidFill>
                <a:ea typeface="ＭＳ Ｐゴシック"/>
              </a:rPr>
              <a:t>1 customer in 2006; Today – Marked leader with more than 1 billion GPU’s shipped each year</a:t>
            </a:r>
            <a:endParaRPr lang="en-GB" altLang="en-US">
              <a:solidFill>
                <a:schemeClr val="bg1"/>
              </a:solidFill>
              <a:ea typeface="ＭＳ Ｐゴシック" charset="-128"/>
            </a:endParaRPr>
          </a:p>
        </p:txBody>
      </p:sp>
      <p:sp>
        <p:nvSpPr>
          <p:cNvPr id="63" name="Tittel 1">
            <a:extLst>
              <a:ext uri="{FF2B5EF4-FFF2-40B4-BE49-F238E27FC236}">
                <a16:creationId xmlns:a16="http://schemas.microsoft.com/office/drawing/2014/main" id="{1A549A7C-6599-E744-9706-568FF5943888}"/>
              </a:ext>
            </a:extLst>
          </p:cNvPr>
          <p:cNvSpPr txBox="1">
            <a:spLocks/>
          </p:cNvSpPr>
          <p:nvPr/>
        </p:nvSpPr>
        <p:spPr>
          <a:xfrm>
            <a:off x="3158067" y="340737"/>
            <a:ext cx="4937119" cy="654760"/>
          </a:xfrm>
          <a:prstGeom prst="rect">
            <a:avLst/>
          </a:prstGeom>
        </p:spPr>
        <p:txBody>
          <a:bodyPr vert="horz" lIns="0" tIns="0" rIns="0" bIns="0" rtlCol="0" anchor="t">
            <a:noAutofit/>
          </a:bodyPr>
          <a:lstStyle>
            <a:lvl1pPr algn="l" rtl="0" eaLnBrk="1" fontAlgn="base" hangingPunct="1">
              <a:lnSpc>
                <a:spcPct val="85000"/>
              </a:lnSpc>
              <a:spcBef>
                <a:spcPct val="0"/>
              </a:spcBef>
              <a:spcAft>
                <a:spcPct val="0"/>
              </a:spcAft>
              <a:defRPr sz="3600" b="0" kern="1200" spc="-50">
                <a:solidFill>
                  <a:srgbClr val="00C1DE"/>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a:lstStyle>
          <a:p>
            <a:r>
              <a:rPr lang="en-GB">
                <a:solidFill>
                  <a:schemeClr val="accent1"/>
                </a:solidFill>
                <a:ea typeface="ＭＳ Ｐゴシック"/>
              </a:rPr>
              <a:t>Arm </a:t>
            </a:r>
            <a:r>
              <a:rPr lang="en-GB">
                <a:solidFill>
                  <a:schemeClr val="bg1"/>
                </a:solidFill>
                <a:ea typeface="ＭＳ Ｐゴシック"/>
              </a:rPr>
              <a:t>Norway (Trondheim)</a:t>
            </a:r>
          </a:p>
        </p:txBody>
      </p:sp>
      <p:grpSp>
        <p:nvGrpSpPr>
          <p:cNvPr id="64" name="Group 63">
            <a:extLst>
              <a:ext uri="{FF2B5EF4-FFF2-40B4-BE49-F238E27FC236}">
                <a16:creationId xmlns:a16="http://schemas.microsoft.com/office/drawing/2014/main" id="{2C240E66-9DE9-114B-8F04-DB563F4B7E32}"/>
              </a:ext>
            </a:extLst>
          </p:cNvPr>
          <p:cNvGrpSpPr/>
          <p:nvPr/>
        </p:nvGrpSpPr>
        <p:grpSpPr>
          <a:xfrm>
            <a:off x="9493207" y="189187"/>
            <a:ext cx="2509398" cy="1257929"/>
            <a:chOff x="9192576" y="407395"/>
            <a:chExt cx="2509398" cy="1257929"/>
          </a:xfrm>
        </p:grpSpPr>
        <p:sp>
          <p:nvSpPr>
            <p:cNvPr id="65" name="100 Shipped">
              <a:extLst>
                <a:ext uri="{FF2B5EF4-FFF2-40B4-BE49-F238E27FC236}">
                  <a16:creationId xmlns:a16="http://schemas.microsoft.com/office/drawing/2014/main" id="{3BB8B8EC-2A96-CD45-B95D-99D45F8B6FF2}"/>
                </a:ext>
              </a:extLst>
            </p:cNvPr>
            <p:cNvSpPr/>
            <p:nvPr/>
          </p:nvSpPr>
          <p:spPr>
            <a:xfrm>
              <a:off x="9323805" y="1098165"/>
              <a:ext cx="2143358" cy="56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GB" altLang="en-US" sz="1400">
                  <a:solidFill>
                    <a:srgbClr val="FFFFFF"/>
                  </a:solidFill>
                  <a:latin typeface="+mn-lt"/>
                </a:rPr>
                <a:t>shipped GPU in the world</a:t>
              </a:r>
            </a:p>
          </p:txBody>
        </p:sp>
        <p:sp>
          <p:nvSpPr>
            <p:cNvPr id="66" name="100 Shipped">
              <a:extLst>
                <a:ext uri="{FF2B5EF4-FFF2-40B4-BE49-F238E27FC236}">
                  <a16:creationId xmlns:a16="http://schemas.microsoft.com/office/drawing/2014/main" id="{33856042-2A15-D842-B2F1-B1B45B497A5B}"/>
                </a:ext>
              </a:extLst>
            </p:cNvPr>
            <p:cNvSpPr/>
            <p:nvPr/>
          </p:nvSpPr>
          <p:spPr>
            <a:xfrm>
              <a:off x="9304103" y="407395"/>
              <a:ext cx="1896066" cy="56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r>
                <a:rPr lang="en-GB" altLang="en-US" sz="5000" b="1">
                  <a:solidFill>
                    <a:srgbClr val="FFFFFF"/>
                  </a:solidFill>
                  <a:latin typeface="+mn-lt"/>
                </a:rPr>
                <a:t>No.1 </a:t>
              </a:r>
            </a:p>
          </p:txBody>
        </p:sp>
        <p:sp>
          <p:nvSpPr>
            <p:cNvPr id="67" name="Freeform 66">
              <a:extLst>
                <a:ext uri="{FF2B5EF4-FFF2-40B4-BE49-F238E27FC236}">
                  <a16:creationId xmlns:a16="http://schemas.microsoft.com/office/drawing/2014/main" id="{201F03EC-28CB-8844-B0A8-93FC7035D9F1}"/>
                </a:ext>
              </a:extLst>
            </p:cNvPr>
            <p:cNvSpPr/>
            <p:nvPr/>
          </p:nvSpPr>
          <p:spPr>
            <a:xfrm rot="16200000" flipV="1">
              <a:off x="9192565" y="441172"/>
              <a:ext cx="112091" cy="112069"/>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68" name="Freeform 67">
              <a:extLst>
                <a:ext uri="{FF2B5EF4-FFF2-40B4-BE49-F238E27FC236}">
                  <a16:creationId xmlns:a16="http://schemas.microsoft.com/office/drawing/2014/main" id="{2FDE5BDE-C7B3-4A4F-9099-02F61448C375}"/>
                </a:ext>
              </a:extLst>
            </p:cNvPr>
            <p:cNvSpPr/>
            <p:nvPr/>
          </p:nvSpPr>
          <p:spPr>
            <a:xfrm>
              <a:off x="9238157" y="491947"/>
              <a:ext cx="2463817" cy="1129454"/>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cubicBezTo>
                    <a:pt x="0" y="525635"/>
                    <a:pt x="3329" y="305008"/>
                    <a:pt x="3329" y="113541"/>
                  </a:cubicBez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descr="A picture containing outdoor, sky, building, road&#10;&#10;Description automatically generated">
            <a:extLst>
              <a:ext uri="{FF2B5EF4-FFF2-40B4-BE49-F238E27FC236}">
                <a16:creationId xmlns:a16="http://schemas.microsoft.com/office/drawing/2014/main" id="{688BD057-64CF-5145-B768-056407F18C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31401" y="3501525"/>
            <a:ext cx="4224129" cy="2104114"/>
          </a:xfrm>
          <a:prstGeom prst="rect">
            <a:avLst/>
          </a:prstGeom>
        </p:spPr>
      </p:pic>
      <p:grpSp>
        <p:nvGrpSpPr>
          <p:cNvPr id="69" name="Group 68">
            <a:extLst>
              <a:ext uri="{FF2B5EF4-FFF2-40B4-BE49-F238E27FC236}">
                <a16:creationId xmlns:a16="http://schemas.microsoft.com/office/drawing/2014/main" id="{C454FDEC-A193-844D-A061-1FE04AFBACFD}"/>
              </a:ext>
            </a:extLst>
          </p:cNvPr>
          <p:cNvGrpSpPr/>
          <p:nvPr/>
        </p:nvGrpSpPr>
        <p:grpSpPr>
          <a:xfrm>
            <a:off x="1258678" y="3456019"/>
            <a:ext cx="2585195" cy="1465831"/>
            <a:chOff x="9106499" y="424046"/>
            <a:chExt cx="2585195" cy="1465831"/>
          </a:xfrm>
        </p:grpSpPr>
        <p:sp>
          <p:nvSpPr>
            <p:cNvPr id="70" name="100 Shipped">
              <a:extLst>
                <a:ext uri="{FF2B5EF4-FFF2-40B4-BE49-F238E27FC236}">
                  <a16:creationId xmlns:a16="http://schemas.microsoft.com/office/drawing/2014/main" id="{97A0D73D-0B86-B047-BE01-DC402F39F4FE}"/>
                </a:ext>
              </a:extLst>
            </p:cNvPr>
            <p:cNvSpPr/>
            <p:nvPr/>
          </p:nvSpPr>
          <p:spPr>
            <a:xfrm>
              <a:off x="9191201" y="1234853"/>
              <a:ext cx="2468862" cy="65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a:solidFill>
                    <a:srgbClr val="FFFFFF"/>
                  </a:solidFill>
                  <a:latin typeface="+mn-lt"/>
                </a:rPr>
                <a:t>Nationalities </a:t>
              </a:r>
            </a:p>
          </p:txBody>
        </p:sp>
        <p:sp>
          <p:nvSpPr>
            <p:cNvPr id="71" name="Freeform 70">
              <a:extLst>
                <a:ext uri="{FF2B5EF4-FFF2-40B4-BE49-F238E27FC236}">
                  <a16:creationId xmlns:a16="http://schemas.microsoft.com/office/drawing/2014/main" id="{5BE2C938-ACDE-D946-974C-F8D6447E3A03}"/>
                </a:ext>
              </a:extLst>
            </p:cNvPr>
            <p:cNvSpPr/>
            <p:nvPr/>
          </p:nvSpPr>
          <p:spPr>
            <a:xfrm>
              <a:off x="9159572" y="485986"/>
              <a:ext cx="2532122" cy="1304429"/>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3329 w 1430409"/>
                <a:gd name="connsiteY4" fmla="*/ 113541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cubicBezTo>
                    <a:pt x="0" y="525635"/>
                    <a:pt x="3329" y="305008"/>
                    <a:pt x="3329" y="113541"/>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eform 71">
              <a:extLst>
                <a:ext uri="{FF2B5EF4-FFF2-40B4-BE49-F238E27FC236}">
                  <a16:creationId xmlns:a16="http://schemas.microsoft.com/office/drawing/2014/main" id="{F7C2DC97-838F-EC40-A4B0-3ECE201FED6B}"/>
                </a:ext>
              </a:extLst>
            </p:cNvPr>
            <p:cNvSpPr/>
            <p:nvPr/>
          </p:nvSpPr>
          <p:spPr>
            <a:xfrm rot="5400000" flipV="1">
              <a:off x="9106499" y="424046"/>
              <a:ext cx="127992" cy="127992"/>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100 Shipped">
              <a:extLst>
                <a:ext uri="{FF2B5EF4-FFF2-40B4-BE49-F238E27FC236}">
                  <a16:creationId xmlns:a16="http://schemas.microsoft.com/office/drawing/2014/main" id="{EB970B98-0138-3948-BC30-1740C454F3C8}"/>
                </a:ext>
              </a:extLst>
            </p:cNvPr>
            <p:cNvSpPr/>
            <p:nvPr/>
          </p:nvSpPr>
          <p:spPr>
            <a:xfrm>
              <a:off x="9203682" y="517647"/>
              <a:ext cx="2486527" cy="65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sz="5000" b="1">
                  <a:solidFill>
                    <a:srgbClr val="FFFFFF"/>
                  </a:solidFill>
                  <a:latin typeface="+mn-lt"/>
                </a:rPr>
                <a:t>36</a:t>
              </a:r>
              <a:endParaRPr lang="en-GB" altLang="en-US" sz="5000">
                <a:solidFill>
                  <a:srgbClr val="FFFFFF"/>
                </a:solidFill>
                <a:latin typeface="+mn-lt"/>
              </a:endParaRPr>
            </a:p>
          </p:txBody>
        </p:sp>
      </p:grpSp>
      <p:grpSp>
        <p:nvGrpSpPr>
          <p:cNvPr id="74" name="Group 73">
            <a:extLst>
              <a:ext uri="{FF2B5EF4-FFF2-40B4-BE49-F238E27FC236}">
                <a16:creationId xmlns:a16="http://schemas.microsoft.com/office/drawing/2014/main" id="{DC43D49C-BCD7-C149-9108-8B9E282E05F6}"/>
              </a:ext>
            </a:extLst>
          </p:cNvPr>
          <p:cNvGrpSpPr/>
          <p:nvPr/>
        </p:nvGrpSpPr>
        <p:grpSpPr>
          <a:xfrm>
            <a:off x="1311751" y="5059223"/>
            <a:ext cx="2596117" cy="1418416"/>
            <a:chOff x="9152415" y="3476117"/>
            <a:chExt cx="2596117" cy="1418416"/>
          </a:xfrm>
        </p:grpSpPr>
        <p:sp>
          <p:nvSpPr>
            <p:cNvPr id="75" name="100 Shipped">
              <a:extLst>
                <a:ext uri="{FF2B5EF4-FFF2-40B4-BE49-F238E27FC236}">
                  <a16:creationId xmlns:a16="http://schemas.microsoft.com/office/drawing/2014/main" id="{8744C3E3-1EF4-7D48-AC41-4053F0C3F2DA}"/>
                </a:ext>
              </a:extLst>
            </p:cNvPr>
            <p:cNvSpPr/>
            <p:nvPr/>
          </p:nvSpPr>
          <p:spPr>
            <a:xfrm>
              <a:off x="9353765" y="4187164"/>
              <a:ext cx="2202779" cy="65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a:solidFill>
                    <a:srgbClr val="FFFFFF"/>
                  </a:solidFill>
                  <a:latin typeface="+mn-lt"/>
                </a:rPr>
                <a:t>Summer students in 2023</a:t>
              </a:r>
            </a:p>
          </p:txBody>
        </p:sp>
        <p:sp>
          <p:nvSpPr>
            <p:cNvPr id="76" name="Freeform 75">
              <a:extLst>
                <a:ext uri="{FF2B5EF4-FFF2-40B4-BE49-F238E27FC236}">
                  <a16:creationId xmlns:a16="http://schemas.microsoft.com/office/drawing/2014/main" id="{07C02D60-2458-BE46-97B2-206F07A3BDFF}"/>
                </a:ext>
              </a:extLst>
            </p:cNvPr>
            <p:cNvSpPr/>
            <p:nvPr/>
          </p:nvSpPr>
          <p:spPr>
            <a:xfrm rot="10800000">
              <a:off x="9152415" y="3529669"/>
              <a:ext cx="2532121" cy="1304429"/>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10300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lnTo>
                    <a:pt x="0" y="11030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reeform 76">
              <a:extLst>
                <a:ext uri="{FF2B5EF4-FFF2-40B4-BE49-F238E27FC236}">
                  <a16:creationId xmlns:a16="http://schemas.microsoft.com/office/drawing/2014/main" id="{B4607248-E0A7-174F-83DF-1D6B431D8330}"/>
                </a:ext>
              </a:extLst>
            </p:cNvPr>
            <p:cNvSpPr/>
            <p:nvPr/>
          </p:nvSpPr>
          <p:spPr>
            <a:xfrm rot="5400000" flipV="1">
              <a:off x="11620540" y="4766541"/>
              <a:ext cx="127992" cy="127992"/>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100 Shipped">
              <a:extLst>
                <a:ext uri="{FF2B5EF4-FFF2-40B4-BE49-F238E27FC236}">
                  <a16:creationId xmlns:a16="http://schemas.microsoft.com/office/drawing/2014/main" id="{6D94DF07-2E14-5840-B6D9-6E09E520961C}"/>
                </a:ext>
              </a:extLst>
            </p:cNvPr>
            <p:cNvSpPr/>
            <p:nvPr/>
          </p:nvSpPr>
          <p:spPr>
            <a:xfrm>
              <a:off x="9319645" y="3476117"/>
              <a:ext cx="1948632" cy="65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sz="5000" b="1">
                  <a:solidFill>
                    <a:srgbClr val="FFFFFF"/>
                  </a:solidFill>
                  <a:latin typeface="+mn-lt"/>
                </a:rPr>
                <a:t>16 </a:t>
              </a:r>
              <a:endParaRPr lang="en-GB" altLang="en-US" sz="5000">
                <a:solidFill>
                  <a:srgbClr val="FFFFFF"/>
                </a:solidFill>
                <a:latin typeface="+mn-lt"/>
              </a:endParaRPr>
            </a:p>
          </p:txBody>
        </p:sp>
      </p:grpSp>
      <p:grpSp>
        <p:nvGrpSpPr>
          <p:cNvPr id="79" name="Group 78">
            <a:extLst>
              <a:ext uri="{FF2B5EF4-FFF2-40B4-BE49-F238E27FC236}">
                <a16:creationId xmlns:a16="http://schemas.microsoft.com/office/drawing/2014/main" id="{E0486CB2-E1AB-FF4D-BDDF-40FEBB80083C}"/>
              </a:ext>
            </a:extLst>
          </p:cNvPr>
          <p:cNvGrpSpPr/>
          <p:nvPr/>
        </p:nvGrpSpPr>
        <p:grpSpPr>
          <a:xfrm>
            <a:off x="4122655" y="3518903"/>
            <a:ext cx="2632095" cy="1647951"/>
            <a:chOff x="9157946" y="2008290"/>
            <a:chExt cx="2632095" cy="1647951"/>
          </a:xfrm>
        </p:grpSpPr>
        <p:sp>
          <p:nvSpPr>
            <p:cNvPr id="80" name="100 Shipped">
              <a:extLst>
                <a:ext uri="{FF2B5EF4-FFF2-40B4-BE49-F238E27FC236}">
                  <a16:creationId xmlns:a16="http://schemas.microsoft.com/office/drawing/2014/main" id="{DFDE5A28-47DD-AB42-B4ED-C4F286004AF7}"/>
                </a:ext>
              </a:extLst>
            </p:cNvPr>
            <p:cNvSpPr/>
            <p:nvPr/>
          </p:nvSpPr>
          <p:spPr>
            <a:xfrm>
              <a:off x="9263572" y="3001217"/>
              <a:ext cx="2526469" cy="655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defRPr/>
              </a:pPr>
              <a:endParaRPr lang="en-GB" altLang="en-US" sz="1400">
                <a:solidFill>
                  <a:srgbClr val="FFFFFF"/>
                </a:solidFill>
                <a:latin typeface="+mn-lt"/>
              </a:endParaRPr>
            </a:p>
          </p:txBody>
        </p:sp>
        <p:sp>
          <p:nvSpPr>
            <p:cNvPr id="81" name="Freeform 80">
              <a:extLst>
                <a:ext uri="{FF2B5EF4-FFF2-40B4-BE49-F238E27FC236}">
                  <a16:creationId xmlns:a16="http://schemas.microsoft.com/office/drawing/2014/main" id="{4A7F1F59-D140-B940-AD76-9280C9CB822B}"/>
                </a:ext>
              </a:extLst>
            </p:cNvPr>
            <p:cNvSpPr/>
            <p:nvPr/>
          </p:nvSpPr>
          <p:spPr>
            <a:xfrm rot="10800000">
              <a:off x="9157946" y="2008290"/>
              <a:ext cx="2532121" cy="1304430"/>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10300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lnTo>
                    <a:pt x="0" y="11030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81">
              <a:extLst>
                <a:ext uri="{FF2B5EF4-FFF2-40B4-BE49-F238E27FC236}">
                  <a16:creationId xmlns:a16="http://schemas.microsoft.com/office/drawing/2014/main" id="{52E5159B-CE77-8646-A137-062219EBB1C7}"/>
                </a:ext>
              </a:extLst>
            </p:cNvPr>
            <p:cNvSpPr/>
            <p:nvPr/>
          </p:nvSpPr>
          <p:spPr>
            <a:xfrm rot="5400000" flipV="1">
              <a:off x="11626071" y="3245163"/>
              <a:ext cx="127992" cy="127992"/>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100 Shipped">
              <a:extLst>
                <a:ext uri="{FF2B5EF4-FFF2-40B4-BE49-F238E27FC236}">
                  <a16:creationId xmlns:a16="http://schemas.microsoft.com/office/drawing/2014/main" id="{0F01E569-5561-544D-B1F8-2FFE5D54684A}"/>
                </a:ext>
              </a:extLst>
            </p:cNvPr>
            <p:cNvSpPr/>
            <p:nvPr/>
          </p:nvSpPr>
          <p:spPr>
            <a:xfrm>
              <a:off x="9533038" y="2080343"/>
              <a:ext cx="1875003" cy="1088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sz="3200" b="1">
                  <a:solidFill>
                    <a:srgbClr val="FFFFFF"/>
                  </a:solidFill>
                  <a:latin typeface="+mn-lt"/>
                </a:rPr>
                <a:t>95% GPU team </a:t>
              </a:r>
              <a:endParaRPr lang="en-GB" altLang="en-US" sz="3200">
                <a:solidFill>
                  <a:srgbClr val="FFFFFF"/>
                </a:solidFill>
                <a:latin typeface="+mn-lt"/>
              </a:endParaRPr>
            </a:p>
          </p:txBody>
        </p:sp>
      </p:grpSp>
      <p:sp>
        <p:nvSpPr>
          <p:cNvPr id="84" name="Freeform 83">
            <a:extLst>
              <a:ext uri="{FF2B5EF4-FFF2-40B4-BE49-F238E27FC236}">
                <a16:creationId xmlns:a16="http://schemas.microsoft.com/office/drawing/2014/main" id="{EDA2AD12-62E5-EB44-8CE5-2A29D577DF4C}"/>
              </a:ext>
            </a:extLst>
          </p:cNvPr>
          <p:cNvSpPr/>
          <p:nvPr/>
        </p:nvSpPr>
        <p:spPr>
          <a:xfrm rot="10800000">
            <a:off x="4122655" y="5116677"/>
            <a:ext cx="2532121" cy="1304429"/>
          </a:xfrm>
          <a:custGeom>
            <a:avLst/>
            <a:gdLst>
              <a:gd name="connsiteX0" fmla="*/ 1783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783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7527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68348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20259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42700 h 717102"/>
              <a:gd name="connsiteX0" fmla="*/ 127526 w 1430409"/>
              <a:gd name="connsiteY0" fmla="*/ 0 h 717102"/>
              <a:gd name="connsiteX1" fmla="*/ 1430409 w 1430409"/>
              <a:gd name="connsiteY1" fmla="*/ 0 h 717102"/>
              <a:gd name="connsiteX2" fmla="*/ 1430409 w 1430409"/>
              <a:gd name="connsiteY2" fmla="*/ 717102 h 717102"/>
              <a:gd name="connsiteX3" fmla="*/ 0 w 1430409"/>
              <a:gd name="connsiteY3" fmla="*/ 717102 h 717102"/>
              <a:gd name="connsiteX4" fmla="*/ 0 w 1430409"/>
              <a:gd name="connsiteY4" fmla="*/ 110300 h 71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409" h="717102">
                <a:moveTo>
                  <a:pt x="127526" y="0"/>
                </a:moveTo>
                <a:lnTo>
                  <a:pt x="1430409" y="0"/>
                </a:lnTo>
                <a:lnTo>
                  <a:pt x="1430409" y="717102"/>
                </a:lnTo>
                <a:lnTo>
                  <a:pt x="0" y="717102"/>
                </a:lnTo>
                <a:lnTo>
                  <a:pt x="0" y="11030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100 Shipped">
            <a:extLst>
              <a:ext uri="{FF2B5EF4-FFF2-40B4-BE49-F238E27FC236}">
                <a16:creationId xmlns:a16="http://schemas.microsoft.com/office/drawing/2014/main" id="{2703F9D0-0B4C-4F47-80AF-8526863EB48B}"/>
              </a:ext>
            </a:extLst>
          </p:cNvPr>
          <p:cNvSpPr/>
          <p:nvPr/>
        </p:nvSpPr>
        <p:spPr>
          <a:xfrm>
            <a:off x="4424118" y="5166854"/>
            <a:ext cx="1948632" cy="1182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defTabSz="455613">
              <a:defRPr>
                <a:solidFill>
                  <a:schemeClr val="tx1"/>
                </a:solidFill>
                <a:latin typeface="Calibri" pitchFamily="34" charset="0"/>
                <a:ea typeface="ＭＳ Ｐゴシック" pitchFamily="34" charset="-128"/>
              </a:defRPr>
            </a:lvl1pPr>
            <a:lvl2pPr marL="742950" indent="-285750" defTabSz="455613">
              <a:defRPr>
                <a:solidFill>
                  <a:schemeClr val="tx1"/>
                </a:solidFill>
                <a:latin typeface="Calibri" pitchFamily="34" charset="0"/>
                <a:ea typeface="ＭＳ Ｐゴシック" pitchFamily="34" charset="-128"/>
              </a:defRPr>
            </a:lvl2pPr>
            <a:lvl3pPr marL="1143000" indent="-228600" defTabSz="455613">
              <a:defRPr>
                <a:solidFill>
                  <a:schemeClr val="tx1"/>
                </a:solidFill>
                <a:latin typeface="Calibri" pitchFamily="34" charset="0"/>
                <a:ea typeface="ＭＳ Ｐゴシック" pitchFamily="34" charset="-128"/>
              </a:defRPr>
            </a:lvl3pPr>
            <a:lvl4pPr marL="1600200" indent="-228600" defTabSz="455613">
              <a:defRPr>
                <a:solidFill>
                  <a:schemeClr val="tx1"/>
                </a:solidFill>
                <a:latin typeface="Calibri" pitchFamily="34" charset="0"/>
                <a:ea typeface="ＭＳ Ｐゴシック" pitchFamily="34" charset="-128"/>
              </a:defRPr>
            </a:lvl4pPr>
            <a:lvl5pPr marL="2057400" indent="-228600" defTabSz="455613">
              <a:defRPr>
                <a:solidFill>
                  <a:schemeClr val="tx1"/>
                </a:solidFill>
                <a:latin typeface="Calibri" pitchFamily="34" charset="0"/>
                <a:ea typeface="ＭＳ Ｐゴシック" pitchFamily="34" charset="-128"/>
              </a:defRPr>
            </a:lvl5pPr>
            <a:lvl6pPr marL="25146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56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r>
              <a:rPr lang="en-GB" altLang="en-US" sz="1600" b="1">
                <a:solidFill>
                  <a:srgbClr val="FFFFFF"/>
                </a:solidFill>
                <a:latin typeface="+mn-lt"/>
              </a:rPr>
              <a:t>Working close with NTNU, </a:t>
            </a:r>
            <a:r>
              <a:rPr lang="en-GB" altLang="en-US" sz="1600" b="1" err="1">
                <a:solidFill>
                  <a:srgbClr val="FFFFFF"/>
                </a:solidFill>
                <a:latin typeface="+mn-lt"/>
              </a:rPr>
              <a:t>Næringsforeningen</a:t>
            </a:r>
            <a:r>
              <a:rPr lang="en-GB" altLang="en-US" sz="1600" b="1">
                <a:solidFill>
                  <a:srgbClr val="FFFFFF"/>
                </a:solidFill>
                <a:latin typeface="+mn-lt"/>
              </a:rPr>
              <a:t>, and Techno Port </a:t>
            </a:r>
            <a:endParaRPr lang="en-GB" altLang="en-US" sz="1600">
              <a:solidFill>
                <a:srgbClr val="FFFFFF"/>
              </a:solidFill>
              <a:latin typeface="+mn-lt"/>
            </a:endParaRPr>
          </a:p>
        </p:txBody>
      </p:sp>
    </p:spTree>
    <p:extLst>
      <p:ext uri="{BB962C8B-B14F-4D97-AF65-F5344CB8AC3E}">
        <p14:creationId xmlns:p14="http://schemas.microsoft.com/office/powerpoint/2010/main" val="2793890641"/>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Cuda</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a:xfrm>
            <a:off x="479425" y="1556792"/>
            <a:ext cx="7311638" cy="4553362"/>
          </a:xfrm>
        </p:spPr>
        <p:txBody>
          <a:bodyPr/>
          <a:lstStyle/>
          <a:p>
            <a:r>
              <a:rPr lang="en-US" dirty="0">
                <a:ea typeface="ＭＳ Ｐゴシック"/>
              </a:rPr>
              <a:t>You already have been introduced to the API.</a:t>
            </a:r>
            <a:endParaRPr lang="en-US" dirty="0"/>
          </a:p>
          <a:p>
            <a:r>
              <a:rPr lang="en-US">
                <a:ea typeface="ＭＳ Ｐゴシック"/>
              </a:rPr>
              <a:t>A compute API made by Nvidia.</a:t>
            </a:r>
            <a:endParaRPr lang="en-US"/>
          </a:p>
          <a:p>
            <a:r>
              <a:rPr lang="en-US" dirty="0">
                <a:ea typeface="ＭＳ Ｐゴシック"/>
              </a:rPr>
              <a:t>Extend C++ to allow executing functions on the device.</a:t>
            </a:r>
          </a:p>
          <a:p>
            <a:r>
              <a:rPr lang="en-US" dirty="0">
                <a:ea typeface="ＭＳ Ｐゴシック"/>
              </a:rPr>
              <a:t>Comparably simple device API.</a:t>
            </a:r>
            <a:endParaRPr lang="en-US" dirty="0"/>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pic>
        <p:nvPicPr>
          <p:cNvPr id="5" name="Picture 4" descr="File type cuda - Files &amp; Folders Icons">
            <a:extLst>
              <a:ext uri="{FF2B5EF4-FFF2-40B4-BE49-F238E27FC236}">
                <a16:creationId xmlns:a16="http://schemas.microsoft.com/office/drawing/2014/main" id="{77A09E55-26B9-63D7-5587-5CED12FCE489}"/>
              </a:ext>
            </a:extLst>
          </p:cNvPr>
          <p:cNvPicPr>
            <a:picLocks noChangeAspect="1"/>
          </p:cNvPicPr>
          <p:nvPr/>
        </p:nvPicPr>
        <p:blipFill>
          <a:blip r:embed="rId2"/>
          <a:stretch>
            <a:fillRect/>
          </a:stretch>
        </p:blipFill>
        <p:spPr>
          <a:xfrm>
            <a:off x="6406738" y="1344880"/>
            <a:ext cx="4781797" cy="4771901"/>
          </a:xfrm>
          <a:prstGeom prst="rect">
            <a:avLst/>
          </a:prstGeom>
        </p:spPr>
      </p:pic>
    </p:spTree>
    <p:extLst>
      <p:ext uri="{BB962C8B-B14F-4D97-AF65-F5344CB8AC3E}">
        <p14:creationId xmlns:p14="http://schemas.microsoft.com/office/powerpoint/2010/main" val="90283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Vulkan</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a:xfrm>
            <a:off x="479425" y="1556792"/>
            <a:ext cx="5612163" cy="4562654"/>
          </a:xfrm>
        </p:spPr>
        <p:txBody>
          <a:bodyPr/>
          <a:lstStyle/>
          <a:p>
            <a:r>
              <a:rPr lang="en-US" dirty="0">
                <a:ea typeface="ＭＳ Ｐゴシック"/>
              </a:rPr>
              <a:t>A cross vendor graphics and compute API made by all major vendors through Khronos.</a:t>
            </a:r>
          </a:p>
          <a:p>
            <a:r>
              <a:rPr lang="en-US" dirty="0">
                <a:ea typeface="ＭＳ Ｐゴシック"/>
              </a:rPr>
              <a:t>Can be used for compute and rendering (traditional rasterization, ray tracing, mesh shading … ).</a:t>
            </a:r>
          </a:p>
          <a:p>
            <a:r>
              <a:rPr lang="en-US" dirty="0">
                <a:ea typeface="ＭＳ Ｐゴシック"/>
              </a:rPr>
              <a:t>Supported by all major GPU vendors.</a:t>
            </a:r>
          </a:p>
          <a:p>
            <a:r>
              <a:rPr lang="en-US" dirty="0">
                <a:ea typeface="ＭＳ Ｐゴシック"/>
              </a:rPr>
              <a:t>… </a:t>
            </a:r>
            <a:r>
              <a:rPr lang="en-US" b="1" dirty="0">
                <a:ea typeface="ＭＳ Ｐゴシック"/>
              </a:rPr>
              <a:t>A lot </a:t>
            </a:r>
            <a:r>
              <a:rPr lang="en-US" dirty="0">
                <a:ea typeface="ＭＳ Ｐゴシック"/>
              </a:rPr>
              <a:t>more complex than Cuda.</a:t>
            </a:r>
            <a:endParaRPr lang="en-US" dirty="0"/>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pic>
        <p:nvPicPr>
          <p:cNvPr id="6" name="Picture 5" descr="Vulkan&quot; Icon - Download for free – Iconduck">
            <a:extLst>
              <a:ext uri="{FF2B5EF4-FFF2-40B4-BE49-F238E27FC236}">
                <a16:creationId xmlns:a16="http://schemas.microsoft.com/office/drawing/2014/main" id="{A763979D-F0E7-97D0-5F19-ED9F9127FD1A}"/>
              </a:ext>
            </a:extLst>
          </p:cNvPr>
          <p:cNvPicPr>
            <a:picLocks noChangeAspect="1"/>
          </p:cNvPicPr>
          <p:nvPr/>
        </p:nvPicPr>
        <p:blipFill>
          <a:blip r:embed="rId2"/>
          <a:stretch>
            <a:fillRect/>
          </a:stretch>
        </p:blipFill>
        <p:spPr>
          <a:xfrm>
            <a:off x="6258297" y="1454503"/>
            <a:ext cx="5147951" cy="1484863"/>
          </a:xfrm>
          <a:prstGeom prst="rect">
            <a:avLst/>
          </a:prstGeom>
        </p:spPr>
      </p:pic>
      <p:pic>
        <p:nvPicPr>
          <p:cNvPr id="9" name="Picture 8" descr="File:Khronos Group logo.svg - Wikipedia">
            <a:extLst>
              <a:ext uri="{FF2B5EF4-FFF2-40B4-BE49-F238E27FC236}">
                <a16:creationId xmlns:a16="http://schemas.microsoft.com/office/drawing/2014/main" id="{29BFB08C-7B28-EABA-F242-9E3A7294FC3B}"/>
              </a:ext>
            </a:extLst>
          </p:cNvPr>
          <p:cNvPicPr>
            <a:picLocks noChangeAspect="1"/>
          </p:cNvPicPr>
          <p:nvPr/>
        </p:nvPicPr>
        <p:blipFill>
          <a:blip r:embed="rId3"/>
          <a:stretch>
            <a:fillRect/>
          </a:stretch>
        </p:blipFill>
        <p:spPr>
          <a:xfrm>
            <a:off x="6377050" y="4239564"/>
            <a:ext cx="5335978" cy="932065"/>
          </a:xfrm>
          <a:prstGeom prst="rect">
            <a:avLst/>
          </a:prstGeom>
        </p:spPr>
      </p:pic>
    </p:spTree>
    <p:extLst>
      <p:ext uri="{BB962C8B-B14F-4D97-AF65-F5344CB8AC3E}">
        <p14:creationId xmlns:p14="http://schemas.microsoft.com/office/powerpoint/2010/main" val="128345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Vulkan device execution</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a:xfrm>
            <a:off x="498010" y="1566085"/>
            <a:ext cx="11233150" cy="4562654"/>
          </a:xfrm>
        </p:spPr>
        <p:txBody>
          <a:bodyPr/>
          <a:lstStyle/>
          <a:p>
            <a:r>
              <a:rPr lang="en-US" dirty="0">
                <a:ea typeface="ＭＳ Ｐゴシック"/>
              </a:rPr>
              <a:t>Running some piece of code (program) on the device.</a:t>
            </a:r>
          </a:p>
          <a:p>
            <a:r>
              <a:rPr lang="en-US" dirty="0">
                <a:ea typeface="ＭＳ Ｐゴシック"/>
              </a:rPr>
              <a:t>In Cuda this is done with kernel functions.</a:t>
            </a:r>
          </a:p>
          <a:p>
            <a:r>
              <a:rPr lang="en-US" dirty="0">
                <a:ea typeface="ＭＳ Ｐゴシック"/>
              </a:rPr>
              <a:t>There is no compiler integration in Vulkan.</a:t>
            </a:r>
          </a:p>
          <a:p>
            <a:r>
              <a:rPr lang="en-US" dirty="0">
                <a:ea typeface="ＭＳ Ｐゴシック"/>
              </a:rPr>
              <a:t>Can be done by loading SPIR-V blobs .</a:t>
            </a:r>
            <a:endParaRPr lang="en-US" dirty="0"/>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1347370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5798-C91B-A103-0E50-2B1DC0F61050}"/>
              </a:ext>
            </a:extLst>
          </p:cNvPr>
          <p:cNvSpPr>
            <a:spLocks noGrp="1"/>
          </p:cNvSpPr>
          <p:nvPr>
            <p:ph type="title"/>
          </p:nvPr>
        </p:nvSpPr>
        <p:spPr/>
        <p:txBody>
          <a:bodyPr/>
          <a:lstStyle/>
          <a:p>
            <a:r>
              <a:rPr lang="en-US">
                <a:ea typeface="ＭＳ Ｐゴシック"/>
              </a:rPr>
              <a:t>What is SPIR-V?</a:t>
            </a:r>
            <a:endParaRPr lang="en-US"/>
          </a:p>
        </p:txBody>
      </p:sp>
      <p:sp>
        <p:nvSpPr>
          <p:cNvPr id="3" name="Text Placeholder 2">
            <a:extLst>
              <a:ext uri="{FF2B5EF4-FFF2-40B4-BE49-F238E27FC236}">
                <a16:creationId xmlns:a16="http://schemas.microsoft.com/office/drawing/2014/main" id="{84E672BC-9869-33BF-A96E-7C2557AA7E30}"/>
              </a:ext>
            </a:extLst>
          </p:cNvPr>
          <p:cNvSpPr>
            <a:spLocks noGrp="1"/>
          </p:cNvSpPr>
          <p:nvPr>
            <p:ph type="body" idx="1"/>
          </p:nvPr>
        </p:nvSpPr>
        <p:spPr>
          <a:xfrm>
            <a:off x="479425" y="1556792"/>
            <a:ext cx="3697817" cy="4562654"/>
          </a:xfrm>
        </p:spPr>
        <p:txBody>
          <a:bodyPr/>
          <a:lstStyle/>
          <a:p>
            <a:r>
              <a:rPr lang="en-US" dirty="0">
                <a:ea typeface="ＭＳ Ｐゴシック"/>
              </a:rPr>
              <a:t>Standard Portable Intermediate Representation.</a:t>
            </a:r>
          </a:p>
          <a:p>
            <a:r>
              <a:rPr lang="en-US" dirty="0">
                <a:ea typeface="ＭＳ Ｐゴシック"/>
              </a:rPr>
              <a:t>Many ways to produce SPIRV.</a:t>
            </a:r>
            <a:endParaRPr lang="en-US" dirty="0"/>
          </a:p>
          <a:p>
            <a:endParaRPr lang="en-US"/>
          </a:p>
          <a:p>
            <a:endParaRPr lang="en-US"/>
          </a:p>
        </p:txBody>
      </p:sp>
      <p:sp>
        <p:nvSpPr>
          <p:cNvPr id="4" name="Text Placeholder 3">
            <a:extLst>
              <a:ext uri="{FF2B5EF4-FFF2-40B4-BE49-F238E27FC236}">
                <a16:creationId xmlns:a16="http://schemas.microsoft.com/office/drawing/2014/main" id="{284661EF-3793-44E4-CD73-F5E6C7F36DE9}"/>
              </a:ext>
            </a:extLst>
          </p:cNvPr>
          <p:cNvSpPr>
            <a:spLocks noGrp="1"/>
          </p:cNvSpPr>
          <p:nvPr>
            <p:ph type="body" idx="10"/>
          </p:nvPr>
        </p:nvSpPr>
        <p:spPr/>
        <p:txBody>
          <a:bodyPr/>
          <a:lstStyle/>
          <a:p>
            <a:endParaRPr lang="en-US"/>
          </a:p>
        </p:txBody>
      </p:sp>
      <p:pic>
        <p:nvPicPr>
          <p:cNvPr id="6" name="Picture 5" descr="A diagram of a software company&#10;&#10;Description automatically generated">
            <a:extLst>
              <a:ext uri="{FF2B5EF4-FFF2-40B4-BE49-F238E27FC236}">
                <a16:creationId xmlns:a16="http://schemas.microsoft.com/office/drawing/2014/main" id="{C28ABB9D-808E-1468-8DD8-8948F6F59254}"/>
              </a:ext>
            </a:extLst>
          </p:cNvPr>
          <p:cNvPicPr>
            <a:picLocks noChangeAspect="1"/>
          </p:cNvPicPr>
          <p:nvPr/>
        </p:nvPicPr>
        <p:blipFill>
          <a:blip r:embed="rId3"/>
          <a:stretch>
            <a:fillRect/>
          </a:stretch>
        </p:blipFill>
        <p:spPr>
          <a:xfrm>
            <a:off x="3971806" y="1711326"/>
            <a:ext cx="7823198" cy="3858683"/>
          </a:xfrm>
          <a:prstGeom prst="rect">
            <a:avLst/>
          </a:prstGeom>
        </p:spPr>
      </p:pic>
    </p:spTree>
    <p:extLst>
      <p:ext uri="{BB962C8B-B14F-4D97-AF65-F5344CB8AC3E}">
        <p14:creationId xmlns:p14="http://schemas.microsoft.com/office/powerpoint/2010/main" val="3973136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FCC1-8B5A-8A00-9C0F-DD14516558A7}"/>
              </a:ext>
            </a:extLst>
          </p:cNvPr>
          <p:cNvSpPr>
            <a:spLocks noGrp="1"/>
          </p:cNvSpPr>
          <p:nvPr>
            <p:ph type="title"/>
          </p:nvPr>
        </p:nvSpPr>
        <p:spPr/>
        <p:txBody>
          <a:bodyPr/>
          <a:lstStyle/>
          <a:p>
            <a:r>
              <a:rPr lang="en-US">
                <a:ea typeface="ＭＳ Ｐゴシック"/>
              </a:rPr>
              <a:t>Case study: Writing a simple "kernel" </a:t>
            </a:r>
            <a:endParaRPr lang="en-US"/>
          </a:p>
        </p:txBody>
      </p:sp>
      <p:sp>
        <p:nvSpPr>
          <p:cNvPr id="3" name="Text Placeholder 2">
            <a:extLst>
              <a:ext uri="{FF2B5EF4-FFF2-40B4-BE49-F238E27FC236}">
                <a16:creationId xmlns:a16="http://schemas.microsoft.com/office/drawing/2014/main" id="{6BBAEA27-C3EC-C8F3-1641-88E6F875F3DC}"/>
              </a:ext>
            </a:extLst>
          </p:cNvPr>
          <p:cNvSpPr>
            <a:spLocks noGrp="1"/>
          </p:cNvSpPr>
          <p:nvPr>
            <p:ph type="body" idx="1"/>
          </p:nvPr>
        </p:nvSpPr>
        <p:spPr/>
        <p:txBody>
          <a:bodyPr/>
          <a:lstStyle/>
          <a:p>
            <a:r>
              <a:rPr lang="en-US" dirty="0">
                <a:ea typeface="ＭＳ Ｐゴシック"/>
              </a:rPr>
              <a:t>Let's write a simple kernel in Vulkan that consumes rays from a buffer and draws these rays to an image.</a:t>
            </a:r>
            <a:endParaRPr lang="en-US" dirty="0"/>
          </a:p>
          <a:p>
            <a:pPr lvl="1"/>
            <a:r>
              <a:rPr lang="en-US" dirty="0">
                <a:solidFill>
                  <a:srgbClr val="FFFFFF"/>
                </a:solidFill>
                <a:ea typeface="ＭＳ Ｐゴシック"/>
              </a:rPr>
              <a:t>Note: For simplicity, how the rays are produced is omitted. This is only the "drawing of rays" stage.</a:t>
            </a:r>
            <a:endParaRPr lang="en-US" dirty="0"/>
          </a:p>
        </p:txBody>
      </p:sp>
      <p:sp>
        <p:nvSpPr>
          <p:cNvPr id="4" name="Text Placeholder 3">
            <a:extLst>
              <a:ext uri="{FF2B5EF4-FFF2-40B4-BE49-F238E27FC236}">
                <a16:creationId xmlns:a16="http://schemas.microsoft.com/office/drawing/2014/main" id="{1A82F553-84EB-D915-B4CF-94F17782F385}"/>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87831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3E28-E49D-F97B-CF79-82B2345C8D90}"/>
              </a:ext>
            </a:extLst>
          </p:cNvPr>
          <p:cNvSpPr>
            <a:spLocks noGrp="1"/>
          </p:cNvSpPr>
          <p:nvPr>
            <p:ph type="title"/>
          </p:nvPr>
        </p:nvSpPr>
        <p:spPr/>
        <p:txBody>
          <a:bodyPr/>
          <a:lstStyle/>
          <a:p>
            <a:r>
              <a:rPr lang="en-US">
                <a:ea typeface="ＭＳ Ｐゴシック"/>
              </a:rPr>
              <a:t>Writing a shader and compiling to SPIRV</a:t>
            </a:r>
            <a:endParaRPr lang="en-US"/>
          </a:p>
        </p:txBody>
      </p:sp>
      <p:sp>
        <p:nvSpPr>
          <p:cNvPr id="3" name="Text Placeholder 2">
            <a:extLst>
              <a:ext uri="{FF2B5EF4-FFF2-40B4-BE49-F238E27FC236}">
                <a16:creationId xmlns:a16="http://schemas.microsoft.com/office/drawing/2014/main" id="{57B84B07-9037-B7D4-C8B7-5766859206E4}"/>
              </a:ext>
            </a:extLst>
          </p:cNvPr>
          <p:cNvSpPr>
            <a:spLocks noGrp="1"/>
          </p:cNvSpPr>
          <p:nvPr>
            <p:ph type="body" idx="1"/>
          </p:nvPr>
        </p:nvSpPr>
        <p:spPr>
          <a:xfrm>
            <a:off x="479425" y="1556792"/>
            <a:ext cx="4522042" cy="4562654"/>
          </a:xfrm>
        </p:spPr>
        <p:txBody>
          <a:bodyPr/>
          <a:lstStyle/>
          <a:p>
            <a:r>
              <a:rPr lang="en-US" dirty="0">
                <a:ea typeface="ＭＳ Ｐゴシック"/>
              </a:rPr>
              <a:t>Like mentioned, shaders can be written in different languages. Here is an example in </a:t>
            </a:r>
            <a:r>
              <a:rPr lang="en-US" dirty="0" err="1">
                <a:ea typeface="ＭＳ Ｐゴシック"/>
              </a:rPr>
              <a:t>glsl</a:t>
            </a:r>
            <a:r>
              <a:rPr lang="en-US" dirty="0">
                <a:ea typeface="ＭＳ Ｐゴシック"/>
              </a:rPr>
              <a:t>.</a:t>
            </a:r>
          </a:p>
          <a:p>
            <a:endParaRPr lang="en-US"/>
          </a:p>
        </p:txBody>
      </p:sp>
      <p:pic>
        <p:nvPicPr>
          <p:cNvPr id="7" name="Picture 6">
            <a:extLst>
              <a:ext uri="{FF2B5EF4-FFF2-40B4-BE49-F238E27FC236}">
                <a16:creationId xmlns:a16="http://schemas.microsoft.com/office/drawing/2014/main" id="{487AADF8-55B7-93F1-5595-9075DA71EE93}"/>
              </a:ext>
            </a:extLst>
          </p:cNvPr>
          <p:cNvPicPr>
            <a:picLocks noChangeAspect="1"/>
          </p:cNvPicPr>
          <p:nvPr/>
        </p:nvPicPr>
        <p:blipFill>
          <a:blip r:embed="rId2"/>
          <a:stretch>
            <a:fillRect/>
          </a:stretch>
        </p:blipFill>
        <p:spPr>
          <a:xfrm>
            <a:off x="1630496" y="6316486"/>
            <a:ext cx="8196549" cy="357753"/>
          </a:xfrm>
          <a:prstGeom prst="rect">
            <a:avLst/>
          </a:prstGeom>
        </p:spPr>
      </p:pic>
      <p:pic>
        <p:nvPicPr>
          <p:cNvPr id="4" name="Picture 3" descr="A computer screen shot of a program&#10;&#10;Description automatically generated">
            <a:extLst>
              <a:ext uri="{FF2B5EF4-FFF2-40B4-BE49-F238E27FC236}">
                <a16:creationId xmlns:a16="http://schemas.microsoft.com/office/drawing/2014/main" id="{CAA3F926-9398-18E8-7E9D-F85725E1FFE5}"/>
              </a:ext>
            </a:extLst>
          </p:cNvPr>
          <p:cNvPicPr>
            <a:picLocks noChangeAspect="1"/>
          </p:cNvPicPr>
          <p:nvPr/>
        </p:nvPicPr>
        <p:blipFill>
          <a:blip r:embed="rId3"/>
          <a:stretch>
            <a:fillRect/>
          </a:stretch>
        </p:blipFill>
        <p:spPr>
          <a:xfrm>
            <a:off x="4942114" y="1001802"/>
            <a:ext cx="6622471" cy="5378888"/>
          </a:xfrm>
          <a:prstGeom prst="rect">
            <a:avLst/>
          </a:prstGeom>
        </p:spPr>
      </p:pic>
    </p:spTree>
    <p:extLst>
      <p:ext uri="{BB962C8B-B14F-4D97-AF65-F5344CB8AC3E}">
        <p14:creationId xmlns:p14="http://schemas.microsoft.com/office/powerpoint/2010/main" val="439417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594D-B9F0-3E57-B9DF-A2010632FEE1}"/>
              </a:ext>
            </a:extLst>
          </p:cNvPr>
          <p:cNvSpPr>
            <a:spLocks noGrp="1"/>
          </p:cNvSpPr>
          <p:nvPr>
            <p:ph type="title"/>
          </p:nvPr>
        </p:nvSpPr>
        <p:spPr>
          <a:xfrm>
            <a:off x="479376" y="476671"/>
            <a:ext cx="3067521" cy="522301"/>
          </a:xfrm>
        </p:spPr>
        <p:txBody>
          <a:bodyPr/>
          <a:lstStyle/>
          <a:p>
            <a:r>
              <a:rPr lang="en-US">
                <a:ea typeface="ＭＳ Ｐゴシック"/>
              </a:rPr>
              <a:t>Ok I have my SPIRV blob … now what?</a:t>
            </a:r>
            <a:endParaRPr lang="en-US"/>
          </a:p>
        </p:txBody>
      </p:sp>
      <p:sp>
        <p:nvSpPr>
          <p:cNvPr id="3" name="Text Placeholder 2">
            <a:extLst>
              <a:ext uri="{FF2B5EF4-FFF2-40B4-BE49-F238E27FC236}">
                <a16:creationId xmlns:a16="http://schemas.microsoft.com/office/drawing/2014/main" id="{46287CBA-ACE8-4A14-BDFF-659F52DBEEC4}"/>
              </a:ext>
            </a:extLst>
          </p:cNvPr>
          <p:cNvSpPr>
            <a:spLocks noGrp="1"/>
          </p:cNvSpPr>
          <p:nvPr>
            <p:ph type="body" idx="1"/>
          </p:nvPr>
        </p:nvSpPr>
        <p:spPr>
          <a:xfrm>
            <a:off x="479425" y="2140051"/>
            <a:ext cx="2164410" cy="4562654"/>
          </a:xfrm>
        </p:spPr>
        <p:txBody>
          <a:bodyPr/>
          <a:lstStyle/>
          <a:p>
            <a:r>
              <a:rPr lang="en-US" dirty="0">
                <a:ea typeface="ＭＳ Ｐゴシック"/>
              </a:rPr>
              <a:t>To run the SPIRV code, we must construct a pipeline with the loaded blob.</a:t>
            </a:r>
          </a:p>
          <a:p>
            <a:pPr>
              <a:buFont typeface="Arial"/>
            </a:pPr>
            <a:endParaRPr lang="en-US">
              <a:solidFill>
                <a:srgbClr val="FFFFFF"/>
              </a:solidFill>
            </a:endParaRPr>
          </a:p>
        </p:txBody>
      </p:sp>
      <p:pic>
        <p:nvPicPr>
          <p:cNvPr id="7" name="Picture 6" descr="A screenshot of a computer program&#10;&#10;Description automatically generated">
            <a:extLst>
              <a:ext uri="{FF2B5EF4-FFF2-40B4-BE49-F238E27FC236}">
                <a16:creationId xmlns:a16="http://schemas.microsoft.com/office/drawing/2014/main" id="{21E45B46-F2C6-C704-2508-90422580C2BE}"/>
              </a:ext>
            </a:extLst>
          </p:cNvPr>
          <p:cNvPicPr>
            <a:picLocks noChangeAspect="1"/>
          </p:cNvPicPr>
          <p:nvPr/>
        </p:nvPicPr>
        <p:blipFill>
          <a:blip r:embed="rId3"/>
          <a:stretch>
            <a:fillRect/>
          </a:stretch>
        </p:blipFill>
        <p:spPr>
          <a:xfrm>
            <a:off x="3811881" y="92988"/>
            <a:ext cx="7860829" cy="6220467"/>
          </a:xfrm>
          <a:prstGeom prst="rect">
            <a:avLst/>
          </a:prstGeom>
        </p:spPr>
      </p:pic>
    </p:spTree>
    <p:extLst>
      <p:ext uri="{BB962C8B-B14F-4D97-AF65-F5344CB8AC3E}">
        <p14:creationId xmlns:p14="http://schemas.microsoft.com/office/powerpoint/2010/main" val="3591818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EA3D-1B92-7405-CB10-108EC0CBD4B7}"/>
              </a:ext>
            </a:extLst>
          </p:cNvPr>
          <p:cNvSpPr>
            <a:spLocks noGrp="1"/>
          </p:cNvSpPr>
          <p:nvPr>
            <p:ph type="title"/>
          </p:nvPr>
        </p:nvSpPr>
        <p:spPr/>
        <p:txBody>
          <a:bodyPr/>
          <a:lstStyle/>
          <a:p>
            <a:r>
              <a:rPr lang="en-US">
                <a:ea typeface="ＭＳ Ｐゴシック"/>
              </a:rPr>
              <a:t>Ok I have my pipeline … can I run it?</a:t>
            </a:r>
            <a:endParaRPr lang="en-US"/>
          </a:p>
        </p:txBody>
      </p:sp>
      <p:pic>
        <p:nvPicPr>
          <p:cNvPr id="6" name="Picture 5" descr="For the better right blank | I have done that already. I can run it now right? Create a VkPipeline using the spirv; I can run it now right? | image tagged in for the better right blank | made w/ Imgflip meme maker">
            <a:extLst>
              <a:ext uri="{FF2B5EF4-FFF2-40B4-BE49-F238E27FC236}">
                <a16:creationId xmlns:a16="http://schemas.microsoft.com/office/drawing/2014/main" id="{E9ED490C-C638-AB05-F28C-65723B4AF0D4}"/>
              </a:ext>
            </a:extLst>
          </p:cNvPr>
          <p:cNvPicPr>
            <a:picLocks noChangeAspect="1"/>
          </p:cNvPicPr>
          <p:nvPr/>
        </p:nvPicPr>
        <p:blipFill>
          <a:blip r:embed="rId2"/>
          <a:stretch>
            <a:fillRect/>
          </a:stretch>
        </p:blipFill>
        <p:spPr>
          <a:xfrm>
            <a:off x="3228622" y="1097844"/>
            <a:ext cx="5038607" cy="5038608"/>
          </a:xfrm>
          <a:prstGeom prst="rect">
            <a:avLst/>
          </a:prstGeom>
        </p:spPr>
      </p:pic>
    </p:spTree>
    <p:extLst>
      <p:ext uri="{BB962C8B-B14F-4D97-AF65-F5344CB8AC3E}">
        <p14:creationId xmlns:p14="http://schemas.microsoft.com/office/powerpoint/2010/main" val="29795832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Recording our "draw rays" command buffer</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a:xfrm>
            <a:off x="479425" y="1556792"/>
            <a:ext cx="4002613" cy="4562654"/>
          </a:xfrm>
        </p:spPr>
        <p:txBody>
          <a:bodyPr/>
          <a:lstStyle/>
          <a:p>
            <a:r>
              <a:rPr lang="en-US" dirty="0">
                <a:ea typeface="ＭＳ Ｐゴシック"/>
              </a:rPr>
              <a:t>We describe what we want the device to do on the host.</a:t>
            </a:r>
          </a:p>
          <a:p>
            <a:r>
              <a:rPr lang="en-US" dirty="0">
                <a:ea typeface="ＭＳ Ｐゴシック"/>
              </a:rPr>
              <a:t>The commands are submitted to the device.</a:t>
            </a:r>
          </a:p>
          <a:p>
            <a:r>
              <a:rPr lang="en-US" dirty="0">
                <a:ea typeface="ＭＳ Ｐゴシック"/>
              </a:rPr>
              <a:t>A lot of async.</a:t>
            </a:r>
          </a:p>
          <a:p>
            <a:r>
              <a:rPr lang="en-US" dirty="0">
                <a:ea typeface="ＭＳ Ｐゴシック"/>
              </a:rPr>
              <a:t>We can wait for completion on device and/or host.</a:t>
            </a:r>
            <a:endParaRPr lang="en-US" dirty="0">
              <a:solidFill>
                <a:srgbClr val="FFFFFF"/>
              </a:solidFill>
              <a:cs typeface="Calibri"/>
            </a:endParaRPr>
          </a:p>
        </p:txBody>
      </p:sp>
      <p:pic>
        <p:nvPicPr>
          <p:cNvPr id="4" name="Picture 3" descr="A screenshot of a computer program&#10;&#10;Description automatically generated">
            <a:extLst>
              <a:ext uri="{FF2B5EF4-FFF2-40B4-BE49-F238E27FC236}">
                <a16:creationId xmlns:a16="http://schemas.microsoft.com/office/drawing/2014/main" id="{5E9FE755-277F-22F7-887B-1C373ADDDCCE}"/>
              </a:ext>
            </a:extLst>
          </p:cNvPr>
          <p:cNvPicPr>
            <a:picLocks noChangeAspect="1"/>
          </p:cNvPicPr>
          <p:nvPr/>
        </p:nvPicPr>
        <p:blipFill>
          <a:blip r:embed="rId3"/>
          <a:stretch>
            <a:fillRect/>
          </a:stretch>
        </p:blipFill>
        <p:spPr>
          <a:xfrm>
            <a:off x="4556166" y="1002055"/>
            <a:ext cx="6276109" cy="5378383"/>
          </a:xfrm>
          <a:prstGeom prst="rect">
            <a:avLst/>
          </a:prstGeom>
        </p:spPr>
      </p:pic>
    </p:spTree>
    <p:extLst>
      <p:ext uri="{BB962C8B-B14F-4D97-AF65-F5344CB8AC3E}">
        <p14:creationId xmlns:p14="http://schemas.microsoft.com/office/powerpoint/2010/main" val="1122741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Vulkan Command buffers</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dirty="0">
                <a:ea typeface="ＭＳ Ｐゴシック"/>
              </a:rPr>
              <a:t>A device can be asked to do certain operations through "command buffers" in Vulkan.</a:t>
            </a:r>
          </a:p>
          <a:p>
            <a:r>
              <a:rPr lang="en-US" dirty="0">
                <a:ea typeface="ＭＳ Ｐゴシック"/>
              </a:rPr>
              <a:t>A stream of instructions that are performed on some magic global hardware. </a:t>
            </a:r>
            <a:endParaRPr lang="en-US" dirty="0"/>
          </a:p>
          <a:p>
            <a:r>
              <a:rPr lang="en-US" dirty="0">
                <a:ea typeface="ＭＳ Ｐゴシック"/>
              </a:rPr>
              <a:t>Different from the shaders. </a:t>
            </a:r>
            <a:endParaRPr lang="en-US" dirty="0"/>
          </a:p>
          <a:p>
            <a:r>
              <a:rPr lang="en-US" dirty="0">
                <a:ea typeface="ＭＳ Ｐゴシック"/>
              </a:rPr>
              <a:t>Shaders run on each invocation/thread.</a:t>
            </a:r>
            <a:endParaRPr lang="en-US" dirty="0">
              <a:ea typeface="ＭＳ Ｐゴシック"/>
              <a:cs typeface="Calibri"/>
            </a:endParaRPr>
          </a:p>
          <a:p>
            <a:pPr lvl="1"/>
            <a:r>
              <a:rPr lang="en-US">
                <a:ea typeface="ＭＳ Ｐゴシック"/>
                <a:cs typeface="Calibri"/>
              </a:rPr>
              <a:t>Commands run globally on the device.</a:t>
            </a:r>
          </a:p>
          <a:p>
            <a:r>
              <a:rPr lang="en-US" dirty="0">
                <a:ea typeface="ＭＳ Ｐゴシック"/>
                <a:cs typeface="Calibri"/>
              </a:rPr>
              <a:t>We can use commands buffers to dispatch our new pipeline.</a:t>
            </a:r>
            <a:endParaRPr lang="en-US" dirty="0">
              <a:cs typeface="Calibri"/>
            </a:endParaRPr>
          </a:p>
          <a:p>
            <a:r>
              <a:rPr lang="en-US" dirty="0">
                <a:ea typeface="ＭＳ Ｐゴシック"/>
                <a:cs typeface="Calibri"/>
              </a:rPr>
              <a:t>Vulkan apps "record" command that the GPU should do. </a:t>
            </a:r>
          </a:p>
          <a:p>
            <a:pPr lvl="1"/>
            <a:r>
              <a:rPr lang="en-US" dirty="0">
                <a:ea typeface="ＭＳ Ｐゴシック"/>
                <a:cs typeface="Calibri"/>
              </a:rPr>
              <a:t>Execution order is guaranteed to happen in record order.</a:t>
            </a:r>
          </a:p>
          <a:p>
            <a:pPr lvl="1"/>
            <a:r>
              <a:rPr lang="en-US" dirty="0">
                <a:ea typeface="ＭＳ Ｐゴシック"/>
                <a:cs typeface="Calibri"/>
              </a:rPr>
              <a:t>Many commands are async and does not finish in order.</a:t>
            </a:r>
          </a:p>
          <a:p>
            <a:pPr lvl="1"/>
            <a:r>
              <a:rPr lang="en-US" dirty="0">
                <a:ea typeface="ＭＳ Ｐゴシック"/>
                <a:cs typeface="Calibri"/>
              </a:rPr>
              <a:t>Dependencies between commands can be expressed with pipeline barriers.</a:t>
            </a:r>
            <a:endParaRPr lang="en-US" dirty="0">
              <a:cs typeface="Calibri"/>
            </a:endParaRPr>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3626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D7C7D-40A6-BD31-9164-FBFC51E8D642}"/>
              </a:ext>
            </a:extLst>
          </p:cNvPr>
          <p:cNvSpPr>
            <a:spLocks noGrp="1"/>
          </p:cNvSpPr>
          <p:nvPr>
            <p:ph type="title"/>
          </p:nvPr>
        </p:nvSpPr>
        <p:spPr/>
        <p:txBody>
          <a:bodyPr/>
          <a:lstStyle/>
          <a:p>
            <a:r>
              <a:rPr lang="en-US"/>
              <a:t>CPU core</a:t>
            </a:r>
            <a:br>
              <a:rPr lang="en-US"/>
            </a:br>
            <a:r>
              <a:rPr lang="en-US"/>
              <a:t>architecture</a:t>
            </a:r>
          </a:p>
        </p:txBody>
      </p:sp>
    </p:spTree>
    <p:extLst>
      <p:ext uri="{BB962C8B-B14F-4D97-AF65-F5344CB8AC3E}">
        <p14:creationId xmlns:p14="http://schemas.microsoft.com/office/powerpoint/2010/main" val="2494595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210F-5B92-BF23-2468-06CBBDF26F1C}"/>
              </a:ext>
            </a:extLst>
          </p:cNvPr>
          <p:cNvSpPr>
            <a:spLocks noGrp="1"/>
          </p:cNvSpPr>
          <p:nvPr>
            <p:ph type="title"/>
          </p:nvPr>
        </p:nvSpPr>
        <p:spPr/>
        <p:txBody>
          <a:bodyPr/>
          <a:lstStyle/>
          <a:p>
            <a:r>
              <a:rPr lang="en-US">
                <a:ea typeface="ＭＳ Ｐゴシック"/>
              </a:rPr>
              <a:t>Pipeline barrier example</a:t>
            </a:r>
            <a:endParaRPr lang="en-US"/>
          </a:p>
        </p:txBody>
      </p:sp>
      <p:pic>
        <p:nvPicPr>
          <p:cNvPr id="8" name="Picture 7" descr="A computer screen shot of a black screen&#10;&#10;Description automatically generated">
            <a:extLst>
              <a:ext uri="{FF2B5EF4-FFF2-40B4-BE49-F238E27FC236}">
                <a16:creationId xmlns:a16="http://schemas.microsoft.com/office/drawing/2014/main" id="{AADF94FF-C5B2-14EB-5557-8B1F8F8DA135}"/>
              </a:ext>
            </a:extLst>
          </p:cNvPr>
          <p:cNvPicPr>
            <a:picLocks noChangeAspect="1"/>
          </p:cNvPicPr>
          <p:nvPr/>
        </p:nvPicPr>
        <p:blipFill>
          <a:blip r:embed="rId3"/>
          <a:stretch>
            <a:fillRect/>
          </a:stretch>
        </p:blipFill>
        <p:spPr>
          <a:xfrm>
            <a:off x="1823292" y="960038"/>
            <a:ext cx="7691609" cy="5654019"/>
          </a:xfrm>
          <a:prstGeom prst="rect">
            <a:avLst/>
          </a:prstGeom>
        </p:spPr>
      </p:pic>
    </p:spTree>
    <p:extLst>
      <p:ext uri="{BB962C8B-B14F-4D97-AF65-F5344CB8AC3E}">
        <p14:creationId xmlns:p14="http://schemas.microsoft.com/office/powerpoint/2010/main" val="89014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Vulkan Synchronization</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dirty="0">
                <a:ea typeface="ＭＳ Ｐゴシック"/>
              </a:rPr>
              <a:t>Most things in Vulkan are explicitly synchronized.</a:t>
            </a:r>
            <a:endParaRPr lang="en-US" dirty="0"/>
          </a:p>
          <a:p>
            <a:r>
              <a:rPr lang="en-US" dirty="0">
                <a:solidFill>
                  <a:srgbClr val="FFFFFF"/>
                </a:solidFill>
                <a:ea typeface="ＭＳ Ｐゴシック"/>
              </a:rPr>
              <a:t>The app has the knowledge about dependencies so the app should </a:t>
            </a:r>
            <a:r>
              <a:rPr lang="en-US">
                <a:solidFill>
                  <a:srgbClr val="FFFFFF"/>
                </a:solidFill>
                <a:ea typeface="ＭＳ Ｐゴシック"/>
              </a:rPr>
              <a:t>synchronize.</a:t>
            </a:r>
            <a:endParaRPr lang="en-US" dirty="0">
              <a:solidFill>
                <a:srgbClr val="FFFFFF"/>
              </a:solidFill>
              <a:ea typeface="ＭＳ Ｐゴシック"/>
              <a:cs typeface="Calibri"/>
            </a:endParaRPr>
          </a:p>
          <a:p>
            <a:r>
              <a:rPr lang="en-US" dirty="0">
                <a:solidFill>
                  <a:srgbClr val="FFFFFF"/>
                </a:solidFill>
                <a:ea typeface="ＭＳ Ｐゴシック"/>
                <a:cs typeface="Calibri"/>
              </a:rPr>
              <a:t>Good for performance, no guessing needed by the </a:t>
            </a:r>
            <a:r>
              <a:rPr lang="en-US">
                <a:solidFill>
                  <a:srgbClr val="FFFFFF"/>
                </a:solidFill>
                <a:ea typeface="ＭＳ Ｐゴシック"/>
                <a:cs typeface="Calibri"/>
              </a:rPr>
              <a:t>driver.</a:t>
            </a:r>
            <a:endParaRPr lang="en-US" dirty="0">
              <a:solidFill>
                <a:srgbClr val="FFFFFF"/>
              </a:solidFill>
              <a:ea typeface="ＭＳ Ｐゴシック"/>
              <a:cs typeface="Calibri"/>
            </a:endParaRPr>
          </a:p>
          <a:p>
            <a:r>
              <a:rPr lang="en-US" dirty="0">
                <a:solidFill>
                  <a:srgbClr val="FFFFFF"/>
                </a:solidFill>
                <a:ea typeface="ＭＳ Ｐゴシック"/>
                <a:cs typeface="Calibri"/>
              </a:rPr>
              <a:t>Bad for app </a:t>
            </a:r>
            <a:r>
              <a:rPr lang="en-US">
                <a:solidFill>
                  <a:srgbClr val="FFFFFF"/>
                </a:solidFill>
                <a:ea typeface="ＭＳ Ｐゴシック"/>
                <a:cs typeface="Calibri"/>
              </a:rPr>
              <a:t>complexity.</a:t>
            </a:r>
            <a:endParaRPr lang="en-US" dirty="0">
              <a:solidFill>
                <a:srgbClr val="FFFFFF"/>
              </a:solidFill>
              <a:ea typeface="ＭＳ Ｐゴシック"/>
              <a:cs typeface="Calibri"/>
            </a:endParaRPr>
          </a:p>
          <a:p>
            <a:pPr>
              <a:buFontTx/>
              <a:buChar char="•"/>
            </a:pPr>
            <a:r>
              <a:rPr lang="en-US" dirty="0">
                <a:solidFill>
                  <a:srgbClr val="FFFFFF"/>
                </a:solidFill>
                <a:ea typeface="ＭＳ Ｐゴシック"/>
                <a:cs typeface="Calibri"/>
              </a:rPr>
              <a:t>Enables the development multithreaded rendering code</a:t>
            </a:r>
            <a:endParaRPr lang="en-US">
              <a:solidFill>
                <a:srgbClr val="FFFFFF"/>
              </a:solidFill>
              <a:cs typeface="Calibri"/>
            </a:endParaRPr>
          </a:p>
          <a:p>
            <a:pPr lvl="1"/>
            <a:r>
              <a:rPr lang="en-US" dirty="0">
                <a:solidFill>
                  <a:srgbClr val="FFFFFF"/>
                </a:solidFill>
                <a:ea typeface="ＭＳ Ｐゴシック"/>
                <a:cs typeface="Calibri"/>
              </a:rPr>
              <a:t>Not properly supported by previous graphics APIs like OpenGL </a:t>
            </a:r>
            <a:endParaRPr lang="en-US" dirty="0">
              <a:solidFill>
                <a:srgbClr val="FFFFFF"/>
              </a:solidFill>
              <a:cs typeface="Calibri"/>
            </a:endParaRPr>
          </a:p>
          <a:p>
            <a:pPr lvl="1"/>
            <a:endParaRPr lang="en-US">
              <a:solidFill>
                <a:srgbClr val="FFFFFF"/>
              </a:solidFill>
              <a:cs typeface="Calibri"/>
            </a:endParaRPr>
          </a:p>
        </p:txBody>
      </p:sp>
    </p:spTree>
    <p:extLst>
      <p:ext uri="{BB962C8B-B14F-4D97-AF65-F5344CB8AC3E}">
        <p14:creationId xmlns:p14="http://schemas.microsoft.com/office/powerpoint/2010/main" val="3178738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E9D9-2B7D-49D2-9A4B-E1B72C94C6A2}"/>
              </a:ext>
            </a:extLst>
          </p:cNvPr>
          <p:cNvSpPr>
            <a:spLocks noGrp="1"/>
          </p:cNvSpPr>
          <p:nvPr>
            <p:ph type="title"/>
          </p:nvPr>
        </p:nvSpPr>
        <p:spPr/>
        <p:txBody>
          <a:bodyPr/>
          <a:lstStyle/>
          <a:p>
            <a:r>
              <a:rPr lang="en-US" dirty="0">
                <a:ea typeface="ＭＳ Ｐゴシック"/>
              </a:rPr>
              <a:t>4 Vulkan synchronization primitives</a:t>
            </a:r>
            <a:endParaRPr lang="en-US" dirty="0"/>
          </a:p>
        </p:txBody>
      </p:sp>
      <p:sp>
        <p:nvSpPr>
          <p:cNvPr id="3" name="Text Placeholder 2">
            <a:extLst>
              <a:ext uri="{FF2B5EF4-FFF2-40B4-BE49-F238E27FC236}">
                <a16:creationId xmlns:a16="http://schemas.microsoft.com/office/drawing/2014/main" id="{EEE5F5CF-A2F3-08BF-79B1-5CD31553531F}"/>
              </a:ext>
            </a:extLst>
          </p:cNvPr>
          <p:cNvSpPr>
            <a:spLocks noGrp="1"/>
          </p:cNvSpPr>
          <p:nvPr>
            <p:ph type="body" idx="1"/>
          </p:nvPr>
        </p:nvSpPr>
        <p:spPr/>
        <p:txBody>
          <a:bodyPr/>
          <a:lstStyle/>
          <a:p>
            <a:pPr>
              <a:buFont typeface="Arial"/>
            </a:pPr>
            <a:r>
              <a:rPr lang="en-US">
                <a:latin typeface="Arial"/>
                <a:ea typeface="ＭＳ Ｐゴシック"/>
                <a:cs typeface="Arial"/>
              </a:rPr>
              <a:t>Fences – device (queue) -&gt; host</a:t>
            </a:r>
            <a:endParaRPr lang="en-US">
              <a:ea typeface="ＭＳ Ｐゴシック"/>
            </a:endParaRPr>
          </a:p>
          <a:p>
            <a:pPr>
              <a:buFont typeface="Arial"/>
            </a:pPr>
            <a:r>
              <a:rPr lang="en-US" dirty="0">
                <a:latin typeface="Arial"/>
                <a:ea typeface="ＭＳ Ｐゴシック"/>
                <a:cs typeface="Arial"/>
              </a:rPr>
              <a:t>Semaphores – device to device (across queues)</a:t>
            </a:r>
          </a:p>
          <a:p>
            <a:pPr lvl="1"/>
            <a:r>
              <a:rPr lang="en-US" dirty="0">
                <a:latin typeface="Arial"/>
                <a:ea typeface="ＭＳ Ｐゴシック"/>
                <a:cs typeface="Arial"/>
              </a:rPr>
              <a:t>Extended in recent Vulkan to also replace fences (timeline semaphores)</a:t>
            </a:r>
          </a:p>
          <a:p>
            <a:pPr lvl="1"/>
            <a:r>
              <a:rPr lang="en-US" dirty="0">
                <a:latin typeface="Arial"/>
                <a:ea typeface="ＭＳ Ｐゴシック"/>
                <a:cs typeface="Arial"/>
              </a:rPr>
              <a:t>Timeline semaphore is bidirectional as well (host -&gt; device, device -&gt; host)</a:t>
            </a:r>
          </a:p>
          <a:p>
            <a:pPr>
              <a:buFont typeface="Arial"/>
            </a:pPr>
            <a:r>
              <a:rPr lang="en-US" dirty="0">
                <a:latin typeface="Arial"/>
                <a:ea typeface="ＭＳ Ｐゴシック"/>
                <a:cs typeface="Arial"/>
              </a:rPr>
              <a:t>Pipeline barriers – device to device </a:t>
            </a:r>
          </a:p>
          <a:p>
            <a:pPr lvl="1"/>
            <a:r>
              <a:rPr lang="en-US" dirty="0">
                <a:latin typeface="Arial"/>
                <a:ea typeface="ＭＳ Ｐゴシック"/>
                <a:cs typeface="Arial"/>
              </a:rPr>
              <a:t>Must be in the same queue</a:t>
            </a:r>
          </a:p>
          <a:p>
            <a:pPr lvl="1"/>
            <a:r>
              <a:rPr lang="en-US" dirty="0">
                <a:latin typeface="Arial"/>
                <a:ea typeface="ＭＳ Ｐゴシック"/>
                <a:cs typeface="Arial"/>
              </a:rPr>
              <a:t>Express memory dependencies</a:t>
            </a:r>
          </a:p>
          <a:p>
            <a:pPr>
              <a:buFont typeface="Arial"/>
            </a:pPr>
            <a:r>
              <a:rPr lang="en-US" dirty="0">
                <a:latin typeface="Arial"/>
                <a:ea typeface="ＭＳ Ｐゴシック"/>
                <a:cs typeface="Arial"/>
              </a:rPr>
              <a:t>Events – device to device &amp; host to device</a:t>
            </a:r>
          </a:p>
          <a:p>
            <a:pPr lvl="1"/>
            <a:r>
              <a:rPr lang="en-US" dirty="0">
                <a:latin typeface="Arial"/>
                <a:ea typeface="ＭＳ Ｐゴシック"/>
                <a:cs typeface="Arial"/>
              </a:rPr>
              <a:t>Must be in the same queue</a:t>
            </a:r>
          </a:p>
          <a:p>
            <a:endParaRPr lang="en-US" dirty="0"/>
          </a:p>
        </p:txBody>
      </p:sp>
      <p:sp>
        <p:nvSpPr>
          <p:cNvPr id="4" name="Text Placeholder 3">
            <a:extLst>
              <a:ext uri="{FF2B5EF4-FFF2-40B4-BE49-F238E27FC236}">
                <a16:creationId xmlns:a16="http://schemas.microsoft.com/office/drawing/2014/main" id="{B2C42CC8-E0A0-9D14-79E3-A5FA6687BB5D}"/>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386028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908C-F565-DF09-FC53-D6A65B82E8DC}"/>
              </a:ext>
            </a:extLst>
          </p:cNvPr>
          <p:cNvSpPr>
            <a:spLocks noGrp="1"/>
          </p:cNvSpPr>
          <p:nvPr>
            <p:ph type="title"/>
          </p:nvPr>
        </p:nvSpPr>
        <p:spPr/>
        <p:txBody>
          <a:bodyPr/>
          <a:lstStyle/>
          <a:p>
            <a:r>
              <a:rPr lang="en-US">
                <a:ea typeface="ＭＳ Ｐゴシック"/>
              </a:rPr>
              <a:t>Vulkan queues</a:t>
            </a:r>
            <a:endParaRPr lang="en-US"/>
          </a:p>
        </p:txBody>
      </p:sp>
      <p:sp>
        <p:nvSpPr>
          <p:cNvPr id="3" name="Text Placeholder 2">
            <a:extLst>
              <a:ext uri="{FF2B5EF4-FFF2-40B4-BE49-F238E27FC236}">
                <a16:creationId xmlns:a16="http://schemas.microsoft.com/office/drawing/2014/main" id="{F3EFEA55-B195-23D6-1FEC-A7C33B0124B9}"/>
              </a:ext>
            </a:extLst>
          </p:cNvPr>
          <p:cNvSpPr>
            <a:spLocks noGrp="1"/>
          </p:cNvSpPr>
          <p:nvPr>
            <p:ph type="body" idx="1"/>
          </p:nvPr>
        </p:nvSpPr>
        <p:spPr>
          <a:xfrm>
            <a:off x="479425" y="1556792"/>
            <a:ext cx="2924596" cy="4562654"/>
          </a:xfrm>
        </p:spPr>
        <p:txBody>
          <a:bodyPr/>
          <a:lstStyle/>
          <a:p>
            <a:r>
              <a:rPr lang="en-US">
                <a:ea typeface="ＭＳ Ｐゴシック"/>
              </a:rPr>
              <a:t>The app needs to schedule work on queues. Using multiple queues can lead to improved performance</a:t>
            </a:r>
          </a:p>
          <a:p>
            <a:r>
              <a:rPr lang="en-US">
                <a:ea typeface="ＭＳ Ｐゴシック"/>
              </a:rPr>
              <a:t>We don’t have time to cover this in detail, but it's good to know about them </a:t>
            </a:r>
            <a:endParaRPr lang="en-US"/>
          </a:p>
        </p:txBody>
      </p:sp>
      <p:graphicFrame>
        <p:nvGraphicFramePr>
          <p:cNvPr id="5" name="Table 4">
            <a:extLst>
              <a:ext uri="{FF2B5EF4-FFF2-40B4-BE49-F238E27FC236}">
                <a16:creationId xmlns:a16="http://schemas.microsoft.com/office/drawing/2014/main" id="{1A5A7155-2584-D9C3-CD2E-75F2B053B7CE}"/>
              </a:ext>
            </a:extLst>
          </p:cNvPr>
          <p:cNvGraphicFramePr>
            <a:graphicFrameLocks noGrp="1"/>
          </p:cNvGraphicFramePr>
          <p:nvPr>
            <p:extLst>
              <p:ext uri="{D42A27DB-BD31-4B8C-83A1-F6EECF244321}">
                <p14:modId xmlns:p14="http://schemas.microsoft.com/office/powerpoint/2010/main" val="1003089884"/>
              </p:ext>
            </p:extLst>
          </p:nvPr>
        </p:nvGraphicFramePr>
        <p:xfrm>
          <a:off x="3306162" y="3237894"/>
          <a:ext cx="8168633" cy="1854200"/>
        </p:xfrm>
        <a:graphic>
          <a:graphicData uri="http://schemas.openxmlformats.org/drawingml/2006/table">
            <a:tbl>
              <a:tblPr firstRow="1" bandRow="1">
                <a:tableStyleId>{2D5ABB26-0587-4C30-8999-92F81FD0307C}</a:tableStyleId>
              </a:tblPr>
              <a:tblGrid>
                <a:gridCol w="742603">
                  <a:extLst>
                    <a:ext uri="{9D8B030D-6E8A-4147-A177-3AD203B41FA5}">
                      <a16:colId xmlns:a16="http://schemas.microsoft.com/office/drawing/2014/main" val="3917533105"/>
                    </a:ext>
                  </a:extLst>
                </a:gridCol>
                <a:gridCol w="742603">
                  <a:extLst>
                    <a:ext uri="{9D8B030D-6E8A-4147-A177-3AD203B41FA5}">
                      <a16:colId xmlns:a16="http://schemas.microsoft.com/office/drawing/2014/main" val="98423143"/>
                    </a:ext>
                  </a:extLst>
                </a:gridCol>
                <a:gridCol w="742603">
                  <a:extLst>
                    <a:ext uri="{9D8B030D-6E8A-4147-A177-3AD203B41FA5}">
                      <a16:colId xmlns:a16="http://schemas.microsoft.com/office/drawing/2014/main" val="3586047486"/>
                    </a:ext>
                  </a:extLst>
                </a:gridCol>
                <a:gridCol w="742603">
                  <a:extLst>
                    <a:ext uri="{9D8B030D-6E8A-4147-A177-3AD203B41FA5}">
                      <a16:colId xmlns:a16="http://schemas.microsoft.com/office/drawing/2014/main" val="4077233879"/>
                    </a:ext>
                  </a:extLst>
                </a:gridCol>
                <a:gridCol w="742603">
                  <a:extLst>
                    <a:ext uri="{9D8B030D-6E8A-4147-A177-3AD203B41FA5}">
                      <a16:colId xmlns:a16="http://schemas.microsoft.com/office/drawing/2014/main" val="1154450014"/>
                    </a:ext>
                  </a:extLst>
                </a:gridCol>
                <a:gridCol w="742603">
                  <a:extLst>
                    <a:ext uri="{9D8B030D-6E8A-4147-A177-3AD203B41FA5}">
                      <a16:colId xmlns:a16="http://schemas.microsoft.com/office/drawing/2014/main" val="898327700"/>
                    </a:ext>
                  </a:extLst>
                </a:gridCol>
                <a:gridCol w="742603">
                  <a:extLst>
                    <a:ext uri="{9D8B030D-6E8A-4147-A177-3AD203B41FA5}">
                      <a16:colId xmlns:a16="http://schemas.microsoft.com/office/drawing/2014/main" val="3923502182"/>
                    </a:ext>
                  </a:extLst>
                </a:gridCol>
                <a:gridCol w="742603">
                  <a:extLst>
                    <a:ext uri="{9D8B030D-6E8A-4147-A177-3AD203B41FA5}">
                      <a16:colId xmlns:a16="http://schemas.microsoft.com/office/drawing/2014/main" val="1484402633"/>
                    </a:ext>
                  </a:extLst>
                </a:gridCol>
                <a:gridCol w="742603">
                  <a:extLst>
                    <a:ext uri="{9D8B030D-6E8A-4147-A177-3AD203B41FA5}">
                      <a16:colId xmlns:a16="http://schemas.microsoft.com/office/drawing/2014/main" val="3746433277"/>
                    </a:ext>
                  </a:extLst>
                </a:gridCol>
                <a:gridCol w="742603">
                  <a:extLst>
                    <a:ext uri="{9D8B030D-6E8A-4147-A177-3AD203B41FA5}">
                      <a16:colId xmlns:a16="http://schemas.microsoft.com/office/drawing/2014/main" val="1313488980"/>
                    </a:ext>
                  </a:extLst>
                </a:gridCol>
                <a:gridCol w="742603">
                  <a:extLst>
                    <a:ext uri="{9D8B030D-6E8A-4147-A177-3AD203B41FA5}">
                      <a16:colId xmlns:a16="http://schemas.microsoft.com/office/drawing/2014/main" val="3807405376"/>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165128868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17765912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10584810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184546739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3815505826"/>
                  </a:ext>
                </a:extLst>
              </a:tr>
            </a:tbl>
          </a:graphicData>
        </a:graphic>
      </p:graphicFrame>
      <p:sp>
        <p:nvSpPr>
          <p:cNvPr id="51" name="TextBox 50">
            <a:extLst>
              <a:ext uri="{FF2B5EF4-FFF2-40B4-BE49-F238E27FC236}">
                <a16:creationId xmlns:a16="http://schemas.microsoft.com/office/drawing/2014/main" id="{B14FFABC-BD47-83E7-C525-66ACCD3B8718}"/>
              </a:ext>
            </a:extLst>
          </p:cNvPr>
          <p:cNvSpPr txBox="1"/>
          <p:nvPr/>
        </p:nvSpPr>
        <p:spPr>
          <a:xfrm>
            <a:off x="3683250" y="5327559"/>
            <a:ext cx="8388577" cy="13942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1" hangingPunct="1">
              <a:lnSpc>
                <a:spcPct val="90000"/>
              </a:lnSpc>
              <a:spcBef>
                <a:spcPts val="0"/>
              </a:spcBef>
              <a:spcAft>
                <a:spcPts val="600"/>
              </a:spcAft>
            </a:pPr>
            <a:r>
              <a:rPr lang="en-US" sz="2100">
                <a:solidFill>
                  <a:schemeClr val="bg1"/>
                </a:solidFill>
                <a:latin typeface="+mn-lt"/>
                <a:ea typeface="Calibri"/>
                <a:cs typeface="Calibri"/>
              </a:rPr>
              <a:t>RTX 4090 queue families</a:t>
            </a:r>
          </a:p>
          <a:p>
            <a:pPr>
              <a:lnSpc>
                <a:spcPct val="90000"/>
              </a:lnSpc>
              <a:spcBef>
                <a:spcPts val="0"/>
              </a:spcBef>
              <a:spcAft>
                <a:spcPts val="600"/>
              </a:spcAft>
            </a:pPr>
            <a:r>
              <a:rPr lang="en-US" sz="2100">
                <a:solidFill>
                  <a:srgbClr val="333E48"/>
                </a:solidFill>
                <a:latin typeface="Calibri"/>
                <a:ea typeface="Calibri"/>
                <a:cs typeface="Calibri"/>
                <a:hlinkClick r:id="rId2"/>
              </a:rPr>
              <a:t>https://vulkan.gpuinfo.org/displayreport.php?id=25395#queuefamilies</a:t>
            </a:r>
            <a:endParaRPr lang="en-US">
              <a:latin typeface="Calibri"/>
            </a:endParaRPr>
          </a:p>
          <a:p>
            <a:pPr>
              <a:lnSpc>
                <a:spcPct val="90000"/>
              </a:lnSpc>
              <a:spcBef>
                <a:spcPts val="0"/>
              </a:spcBef>
              <a:spcAft>
                <a:spcPts val="600"/>
              </a:spcAft>
            </a:pPr>
            <a:endParaRPr lang="en-US" sz="2100">
              <a:solidFill>
                <a:srgbClr val="333E48"/>
              </a:solidFill>
              <a:ea typeface="Calibri"/>
              <a:cs typeface="Calibri"/>
            </a:endParaRPr>
          </a:p>
          <a:p>
            <a:pPr>
              <a:lnSpc>
                <a:spcPct val="90000"/>
              </a:lnSpc>
              <a:spcBef>
                <a:spcPts val="0"/>
              </a:spcBef>
              <a:spcAft>
                <a:spcPts val="600"/>
              </a:spcAft>
            </a:pPr>
            <a:endParaRPr lang="en-US" sz="2100" u="sng">
              <a:solidFill>
                <a:srgbClr val="333E48"/>
              </a:solidFill>
              <a:ea typeface="Calibri"/>
              <a:cs typeface="Calibri"/>
            </a:endParaRPr>
          </a:p>
        </p:txBody>
      </p:sp>
      <p:pic>
        <p:nvPicPr>
          <p:cNvPr id="52" name="Picture 51" descr="A black screen with red and green text&#10;&#10;Description automatically generated">
            <a:extLst>
              <a:ext uri="{FF2B5EF4-FFF2-40B4-BE49-F238E27FC236}">
                <a16:creationId xmlns:a16="http://schemas.microsoft.com/office/drawing/2014/main" id="{6494B585-107D-AC22-4D72-CCEF443E6946}"/>
              </a:ext>
            </a:extLst>
          </p:cNvPr>
          <p:cNvPicPr>
            <a:picLocks noChangeAspect="1"/>
          </p:cNvPicPr>
          <p:nvPr/>
        </p:nvPicPr>
        <p:blipFill>
          <a:blip r:embed="rId3"/>
          <a:stretch>
            <a:fillRect/>
          </a:stretch>
        </p:blipFill>
        <p:spPr>
          <a:xfrm>
            <a:off x="3613533" y="270519"/>
            <a:ext cx="8343440" cy="5050023"/>
          </a:xfrm>
          <a:prstGeom prst="rect">
            <a:avLst/>
          </a:prstGeom>
        </p:spPr>
      </p:pic>
    </p:spTree>
    <p:extLst>
      <p:ext uri="{BB962C8B-B14F-4D97-AF65-F5344CB8AC3E}">
        <p14:creationId xmlns:p14="http://schemas.microsoft.com/office/powerpoint/2010/main" val="252153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Vulkan Memory Model</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a:ea typeface="ＭＳ Ｐゴシック"/>
              </a:rPr>
              <a:t>Memory allocations are explicit like in Cuda</a:t>
            </a:r>
          </a:p>
          <a:p>
            <a:r>
              <a:rPr lang="en-US">
                <a:ea typeface="ＭＳ Ｐゴシック"/>
              </a:rPr>
              <a:t>Unlike Cuda there is no magic allocator behind the scenes to save you from inefficient sparse allocations.</a:t>
            </a:r>
          </a:p>
          <a:p>
            <a:pPr lvl="1"/>
            <a:r>
              <a:rPr lang="en-US">
                <a:ea typeface="ＭＳ Ｐゴシック"/>
                <a:cs typeface="Calibri"/>
              </a:rPr>
              <a:t>You can use third party libraries to simplify allocations like </a:t>
            </a:r>
            <a:r>
              <a:rPr lang="en-US" err="1">
                <a:ea typeface="ＭＳ Ｐゴシック"/>
                <a:cs typeface="Calibri"/>
              </a:rPr>
              <a:t>Amd's</a:t>
            </a:r>
            <a:r>
              <a:rPr lang="en-US">
                <a:ea typeface="ＭＳ Ｐゴシック"/>
                <a:cs typeface="Calibri"/>
              </a:rPr>
              <a:t> </a:t>
            </a:r>
            <a:r>
              <a:rPr lang="en-US" err="1">
                <a:ea typeface="+mn-lt"/>
                <a:cs typeface="+mn-lt"/>
              </a:rPr>
              <a:t>VulkanMemoryAllocator</a:t>
            </a:r>
            <a:r>
              <a:rPr lang="en-US">
                <a:ea typeface="ＭＳ Ｐゴシック"/>
                <a:cs typeface="Calibri"/>
              </a:rPr>
              <a:t>: </a:t>
            </a:r>
            <a:r>
              <a:rPr lang="en-US">
                <a:ea typeface="+mn-lt"/>
                <a:cs typeface="+mn-lt"/>
                <a:hlinkClick r:id="rId2"/>
              </a:rPr>
              <a:t>https://github.com/GPUOpen-LibrariesAndSDKs/VulkanMemoryAllocator</a:t>
            </a:r>
            <a:endParaRPr lang="en-US">
              <a:cs typeface="Calibri"/>
            </a:endParaRPr>
          </a:p>
          <a:p>
            <a:r>
              <a:rPr lang="en-US">
                <a:ea typeface="Calibri"/>
                <a:cs typeface="Calibri"/>
              </a:rPr>
              <a:t>You need to specify how you will use the requested memory </a:t>
            </a:r>
          </a:p>
          <a:p>
            <a:pPr lvl="1"/>
            <a:r>
              <a:rPr lang="en-US">
                <a:solidFill>
                  <a:srgbClr val="FFFFFF"/>
                </a:solidFill>
                <a:ea typeface="Calibri"/>
                <a:cs typeface="Calibri"/>
              </a:rPr>
              <a:t>Hints to the driver which memory can be returned from the request</a:t>
            </a:r>
          </a:p>
          <a:p>
            <a:r>
              <a:rPr lang="en-US">
                <a:solidFill>
                  <a:srgbClr val="FFFFFF"/>
                </a:solidFill>
                <a:ea typeface="Calibri"/>
                <a:cs typeface="Calibri"/>
              </a:rPr>
              <a:t>Memory can be bound to different types of Vulkan memory like buffers or images. </a:t>
            </a:r>
          </a:p>
          <a:p>
            <a:pPr lvl="1"/>
            <a:endParaRPr lang="en-US">
              <a:cs typeface="Calibri"/>
            </a:endParaRPr>
          </a:p>
        </p:txBody>
      </p:sp>
    </p:spTree>
    <p:extLst>
      <p:ext uri="{BB962C8B-B14F-4D97-AF65-F5344CB8AC3E}">
        <p14:creationId xmlns:p14="http://schemas.microsoft.com/office/powerpoint/2010/main" val="2885811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2BA3-2D42-9F97-36C0-5F25039D858F}"/>
              </a:ext>
            </a:extLst>
          </p:cNvPr>
          <p:cNvSpPr>
            <a:spLocks noGrp="1"/>
          </p:cNvSpPr>
          <p:nvPr>
            <p:ph type="title"/>
          </p:nvPr>
        </p:nvSpPr>
        <p:spPr/>
        <p:txBody>
          <a:bodyPr/>
          <a:lstStyle/>
          <a:p>
            <a:r>
              <a:rPr lang="en-US">
                <a:ea typeface="ＭＳ Ｐゴシック"/>
              </a:rPr>
              <a:t>Vulkan memory allocation example</a:t>
            </a:r>
            <a:endParaRPr lang="en-US"/>
          </a:p>
        </p:txBody>
      </p:sp>
      <p:sp>
        <p:nvSpPr>
          <p:cNvPr id="3" name="Text Placeholder 2">
            <a:extLst>
              <a:ext uri="{FF2B5EF4-FFF2-40B4-BE49-F238E27FC236}">
                <a16:creationId xmlns:a16="http://schemas.microsoft.com/office/drawing/2014/main" id="{2E2548FC-F6F9-A264-B0CA-6A4B8DFF69F2}"/>
              </a:ext>
            </a:extLst>
          </p:cNvPr>
          <p:cNvSpPr>
            <a:spLocks noGrp="1"/>
          </p:cNvSpPr>
          <p:nvPr>
            <p:ph type="body" idx="1"/>
          </p:nvPr>
        </p:nvSpPr>
        <p:spPr>
          <a:xfrm>
            <a:off x="479425" y="1556792"/>
            <a:ext cx="2989696" cy="4562654"/>
          </a:xfrm>
        </p:spPr>
        <p:txBody>
          <a:bodyPr/>
          <a:lstStyle/>
          <a:p>
            <a:r>
              <a:rPr lang="en-US">
                <a:ea typeface="ＭＳ Ｐゴシック"/>
              </a:rPr>
              <a:t>Just like everything else we have seen so far we need to express all our intentions for this memory in order to allocate</a:t>
            </a:r>
            <a:endParaRPr lang="en-US"/>
          </a:p>
        </p:txBody>
      </p:sp>
      <p:pic>
        <p:nvPicPr>
          <p:cNvPr id="4" name="Picture 3" descr="A screenshot of a computer program&#10;&#10;Description automatically generated">
            <a:extLst>
              <a:ext uri="{FF2B5EF4-FFF2-40B4-BE49-F238E27FC236}">
                <a16:creationId xmlns:a16="http://schemas.microsoft.com/office/drawing/2014/main" id="{D087E4EB-683B-A4F6-8C5A-C8CE8EFA0B3C}"/>
              </a:ext>
            </a:extLst>
          </p:cNvPr>
          <p:cNvPicPr>
            <a:picLocks noChangeAspect="1"/>
          </p:cNvPicPr>
          <p:nvPr/>
        </p:nvPicPr>
        <p:blipFill>
          <a:blip r:embed="rId3"/>
          <a:stretch>
            <a:fillRect/>
          </a:stretch>
        </p:blipFill>
        <p:spPr>
          <a:xfrm>
            <a:off x="3673764" y="891408"/>
            <a:ext cx="7061200" cy="5814092"/>
          </a:xfrm>
          <a:prstGeom prst="rect">
            <a:avLst/>
          </a:prstGeom>
        </p:spPr>
      </p:pic>
    </p:spTree>
    <p:extLst>
      <p:ext uri="{BB962C8B-B14F-4D97-AF65-F5344CB8AC3E}">
        <p14:creationId xmlns:p14="http://schemas.microsoft.com/office/powerpoint/2010/main" val="3555857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89CA-D458-6235-2FC9-8D1726F87285}"/>
              </a:ext>
            </a:extLst>
          </p:cNvPr>
          <p:cNvSpPr>
            <a:spLocks noGrp="1"/>
          </p:cNvSpPr>
          <p:nvPr>
            <p:ph type="title"/>
          </p:nvPr>
        </p:nvSpPr>
        <p:spPr/>
        <p:txBody>
          <a:bodyPr/>
          <a:lstStyle/>
          <a:p>
            <a:r>
              <a:rPr lang="en-US">
                <a:ea typeface="ＭＳ Ｐゴシック"/>
              </a:rPr>
              <a:t>Why is using Vulkan so explicit?</a:t>
            </a:r>
            <a:endParaRPr lang="en-US"/>
          </a:p>
        </p:txBody>
      </p:sp>
      <p:sp>
        <p:nvSpPr>
          <p:cNvPr id="3" name="Text Placeholder 2">
            <a:extLst>
              <a:ext uri="{FF2B5EF4-FFF2-40B4-BE49-F238E27FC236}">
                <a16:creationId xmlns:a16="http://schemas.microsoft.com/office/drawing/2014/main" id="{9C7076D0-5BF9-5D6D-491C-41C5C41EE7C3}"/>
              </a:ext>
            </a:extLst>
          </p:cNvPr>
          <p:cNvSpPr>
            <a:spLocks noGrp="1"/>
          </p:cNvSpPr>
          <p:nvPr>
            <p:ph type="body" idx="1"/>
          </p:nvPr>
        </p:nvSpPr>
        <p:spPr/>
        <p:txBody>
          <a:bodyPr/>
          <a:lstStyle/>
          <a:p>
            <a:pPr>
              <a:buChar char="•"/>
            </a:pPr>
            <a:r>
              <a:rPr lang="en-US">
                <a:ea typeface="ＭＳ Ｐゴシック"/>
                <a:cs typeface="Calibri"/>
              </a:rPr>
              <a:t>The Vulkan driver does no guessing (relative to other APIs)</a:t>
            </a:r>
            <a:endParaRPr lang="en-US">
              <a:cs typeface="Calibri"/>
            </a:endParaRPr>
          </a:p>
          <a:p>
            <a:pPr lvl="1"/>
            <a:r>
              <a:rPr lang="en-US">
                <a:ea typeface="ＭＳ Ｐゴシック"/>
                <a:cs typeface="Calibri"/>
              </a:rPr>
              <a:t>You have told the driver exactly what you intend</a:t>
            </a:r>
          </a:p>
          <a:p>
            <a:pPr lvl="1"/>
            <a:r>
              <a:rPr lang="en-US">
                <a:ea typeface="ＭＳ Ｐゴシック"/>
                <a:cs typeface="Calibri"/>
              </a:rPr>
              <a:t>No performance surprises for the developer</a:t>
            </a:r>
          </a:p>
          <a:p>
            <a:r>
              <a:rPr lang="en-US">
                <a:ea typeface="ＭＳ Ｐゴシック"/>
                <a:cs typeface="Calibri"/>
              </a:rPr>
              <a:t>It must work for multiple vendors which increases complexity </a:t>
            </a:r>
            <a:endParaRPr lang="en-US">
              <a:cs typeface="Calibri"/>
            </a:endParaRPr>
          </a:p>
          <a:p>
            <a:pPr lvl="1"/>
            <a:endParaRPr lang="en-US">
              <a:cs typeface="Calibri"/>
            </a:endParaRPr>
          </a:p>
        </p:txBody>
      </p:sp>
    </p:spTree>
    <p:extLst>
      <p:ext uri="{BB962C8B-B14F-4D97-AF65-F5344CB8AC3E}">
        <p14:creationId xmlns:p14="http://schemas.microsoft.com/office/powerpoint/2010/main" val="1447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GB">
                <a:ea typeface="ＭＳ Ｐゴシック"/>
              </a:rPr>
              <a:t>In summary: Cuda vs Vulkan </a:t>
            </a:r>
            <a:endParaRPr lang="en-US"/>
          </a:p>
        </p:txBody>
      </p:sp>
      <p:sp>
        <p:nvSpPr>
          <p:cNvPr id="6" name="Text Placeholder 5">
            <a:extLst>
              <a:ext uri="{FF2B5EF4-FFF2-40B4-BE49-F238E27FC236}">
                <a16:creationId xmlns:a16="http://schemas.microsoft.com/office/drawing/2014/main" id="{B5ED3DA5-26DD-83E5-59F2-C62EAF6860FA}"/>
              </a:ext>
            </a:extLst>
          </p:cNvPr>
          <p:cNvSpPr>
            <a:spLocks noGrp="1"/>
          </p:cNvSpPr>
          <p:nvPr>
            <p:ph type="body" idx="2"/>
          </p:nvPr>
        </p:nvSpPr>
        <p:spPr/>
        <p:txBody>
          <a:bodyPr/>
          <a:lstStyle/>
          <a:p>
            <a:r>
              <a:rPr lang="en-US" b="1">
                <a:solidFill>
                  <a:schemeClr val="accent4"/>
                </a:solidFill>
                <a:ea typeface="ＭＳ Ｐゴシック"/>
              </a:rPr>
              <a:t>Cuda</a:t>
            </a:r>
            <a:endParaRPr lang="en-US" b="1">
              <a:solidFill>
                <a:schemeClr val="accent4"/>
              </a:solidFill>
            </a:endParaRPr>
          </a:p>
        </p:txBody>
      </p:sp>
      <p:sp>
        <p:nvSpPr>
          <p:cNvPr id="5" name="Text Placeholder 4">
            <a:extLst>
              <a:ext uri="{FF2B5EF4-FFF2-40B4-BE49-F238E27FC236}">
                <a16:creationId xmlns:a16="http://schemas.microsoft.com/office/drawing/2014/main" id="{9306555B-ADA3-2CF8-8B4C-C8491BC00D47}"/>
              </a:ext>
            </a:extLst>
          </p:cNvPr>
          <p:cNvSpPr>
            <a:spLocks noGrp="1"/>
          </p:cNvSpPr>
          <p:nvPr>
            <p:ph type="body" idx="4"/>
          </p:nvPr>
        </p:nvSpPr>
        <p:spPr/>
        <p:txBody>
          <a:bodyPr/>
          <a:lstStyle/>
          <a:p>
            <a:r>
              <a:rPr lang="en-US" b="1">
                <a:solidFill>
                  <a:schemeClr val="accent5"/>
                </a:solidFill>
                <a:ea typeface="ＭＳ Ｐゴシック"/>
              </a:rPr>
              <a:t>Vulkan</a:t>
            </a:r>
            <a:endParaRPr lang="en-US">
              <a:solidFill>
                <a:schemeClr val="accent5"/>
              </a:solidFill>
            </a:endParaRPr>
          </a:p>
        </p:txBody>
      </p:sp>
      <p:sp>
        <p:nvSpPr>
          <p:cNvPr id="7" name="Text Placeholder 6">
            <a:extLst>
              <a:ext uri="{FF2B5EF4-FFF2-40B4-BE49-F238E27FC236}">
                <a16:creationId xmlns:a16="http://schemas.microsoft.com/office/drawing/2014/main" id="{E4CFB741-0199-9FA2-71BD-B04624D312AE}"/>
              </a:ext>
            </a:extLst>
          </p:cNvPr>
          <p:cNvSpPr>
            <a:spLocks noGrp="1"/>
          </p:cNvSpPr>
          <p:nvPr>
            <p:ph type="body" idx="5"/>
          </p:nvPr>
        </p:nvSpPr>
        <p:spPr/>
        <p:txBody>
          <a:bodyPr/>
          <a:lstStyle/>
          <a:p>
            <a:pPr marL="264795" indent="-277495" fontAlgn="ctr">
              <a:spcBef>
                <a:spcPct val="25000"/>
              </a:spcBef>
            </a:pPr>
            <a:r>
              <a:rPr lang="en-US">
                <a:ea typeface="ＭＳ Ｐゴシック"/>
              </a:rPr>
              <a:t>Cross vendors</a:t>
            </a:r>
          </a:p>
          <a:p>
            <a:pPr lvl="1">
              <a:spcBef>
                <a:spcPct val="25000"/>
              </a:spcBef>
            </a:pPr>
            <a:r>
              <a:rPr lang="en-US">
                <a:ea typeface="ＭＳ Ｐゴシック"/>
                <a:cs typeface="Calibri"/>
              </a:rPr>
              <a:t>Works on </a:t>
            </a:r>
            <a:r>
              <a:rPr lang="en-US" b="1">
                <a:ea typeface="ＭＳ Ｐゴシック"/>
                <a:cs typeface="Calibri"/>
              </a:rPr>
              <a:t>all</a:t>
            </a:r>
            <a:r>
              <a:rPr lang="en-US">
                <a:ea typeface="ＭＳ Ｐゴシック"/>
                <a:cs typeface="Calibri"/>
              </a:rPr>
              <a:t> major GPU vendor!</a:t>
            </a:r>
          </a:p>
          <a:p>
            <a:pPr lvl="1">
              <a:spcBef>
                <a:spcPct val="25000"/>
              </a:spcBef>
            </a:pPr>
            <a:r>
              <a:rPr lang="en-US">
                <a:ea typeface="ＭＳ Ｐゴシック"/>
                <a:cs typeface="Calibri"/>
              </a:rPr>
              <a:t>"Write once, run anywhere"</a:t>
            </a:r>
            <a:endParaRPr lang="en-US">
              <a:cs typeface="Calibri"/>
            </a:endParaRPr>
          </a:p>
          <a:p>
            <a:pPr>
              <a:spcBef>
                <a:spcPct val="25000"/>
              </a:spcBef>
            </a:pPr>
            <a:r>
              <a:rPr lang="en-US">
                <a:ea typeface="ＭＳ Ｐゴシック"/>
                <a:cs typeface="Calibri"/>
              </a:rPr>
              <a:t>Compute and Graphics</a:t>
            </a:r>
          </a:p>
          <a:p>
            <a:pPr>
              <a:spcBef>
                <a:spcPct val="25000"/>
              </a:spcBef>
            </a:pPr>
            <a:r>
              <a:rPr lang="en-US">
                <a:ea typeface="ＭＳ Ｐゴシック"/>
                <a:cs typeface="Calibri"/>
              </a:rPr>
              <a:t>Low level API </a:t>
            </a:r>
            <a:endParaRPr lang="en-US">
              <a:cs typeface="Calibri"/>
            </a:endParaRPr>
          </a:p>
          <a:p>
            <a:pPr lvl="1">
              <a:spcBef>
                <a:spcPct val="25000"/>
              </a:spcBef>
              <a:buSzPts val="2000"/>
              <a:buFont typeface="Arial"/>
            </a:pPr>
            <a:r>
              <a:rPr lang="en-US">
                <a:solidFill>
                  <a:srgbClr val="FFFFFF"/>
                </a:solidFill>
                <a:ea typeface="ＭＳ Ｐゴシック"/>
                <a:cs typeface="Calibri"/>
              </a:rPr>
              <a:t>Very verbose</a:t>
            </a:r>
          </a:p>
          <a:p>
            <a:pPr lvl="1">
              <a:spcBef>
                <a:spcPct val="25000"/>
              </a:spcBef>
              <a:buSzPts val="2000"/>
              <a:buFont typeface="Arial"/>
            </a:pPr>
            <a:r>
              <a:rPr lang="en-US">
                <a:ea typeface="ＭＳ Ｐゴシック"/>
                <a:cs typeface="Calibri"/>
              </a:rPr>
              <a:t>Gives the application lots of control</a:t>
            </a:r>
            <a:endParaRPr lang="en-US"/>
          </a:p>
          <a:p>
            <a:pPr lvl="1">
              <a:spcBef>
                <a:spcPct val="25000"/>
              </a:spcBef>
            </a:pPr>
            <a:r>
              <a:rPr lang="en-US">
                <a:ea typeface="ＭＳ Ｐゴシック"/>
                <a:cs typeface="Calibri"/>
              </a:rPr>
              <a:t>More control over the hardware means it </a:t>
            </a:r>
            <a:r>
              <a:rPr lang="en-US" b="1" i="1">
                <a:ea typeface="ＭＳ Ｐゴシック"/>
                <a:cs typeface="Calibri"/>
              </a:rPr>
              <a:t>can</a:t>
            </a:r>
            <a:r>
              <a:rPr lang="en-US">
                <a:ea typeface="ＭＳ Ｐゴシック"/>
                <a:cs typeface="Calibri"/>
              </a:rPr>
              <a:t> be faster than Cuda</a:t>
            </a:r>
          </a:p>
          <a:p>
            <a:pPr lvl="1">
              <a:spcBef>
                <a:spcPct val="25000"/>
              </a:spcBef>
            </a:pPr>
            <a:r>
              <a:rPr lang="en-US">
                <a:solidFill>
                  <a:srgbClr val="FFFFFF"/>
                </a:solidFill>
                <a:ea typeface="ＭＳ Ｐゴシック"/>
                <a:cs typeface="Calibri"/>
              </a:rPr>
              <a:t>Access</a:t>
            </a:r>
            <a:r>
              <a:rPr lang="en-US">
                <a:ea typeface="ＭＳ Ｐゴシック"/>
                <a:cs typeface="Calibri"/>
              </a:rPr>
              <a:t> to vendor specific features through extensions</a:t>
            </a:r>
            <a:endParaRPr lang="en-US"/>
          </a:p>
        </p:txBody>
      </p:sp>
      <p:sp>
        <p:nvSpPr>
          <p:cNvPr id="9" name="Text Placeholder 8">
            <a:extLst>
              <a:ext uri="{FF2B5EF4-FFF2-40B4-BE49-F238E27FC236}">
                <a16:creationId xmlns:a16="http://schemas.microsoft.com/office/drawing/2014/main" id="{42B23F87-9FA2-CC7C-D615-74F7E188BE70}"/>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D5003CD8-F69F-BCC1-CAD0-C84092A76D73}"/>
              </a:ext>
            </a:extLst>
          </p:cNvPr>
          <p:cNvSpPr>
            <a:spLocks noGrp="1"/>
          </p:cNvSpPr>
          <p:nvPr>
            <p:ph type="body" idx="3"/>
          </p:nvPr>
        </p:nvSpPr>
        <p:spPr/>
        <p:txBody>
          <a:bodyPr/>
          <a:lstStyle/>
          <a:p>
            <a:r>
              <a:rPr lang="en-US">
                <a:ea typeface="ＭＳ Ｐゴシック"/>
              </a:rPr>
              <a:t>Nvidia only</a:t>
            </a:r>
          </a:p>
          <a:p>
            <a:pPr lvl="1"/>
            <a:r>
              <a:rPr lang="en-US">
                <a:ea typeface="ＭＳ Ｐゴシック"/>
                <a:cs typeface="Calibri"/>
              </a:rPr>
              <a:t>Your code can only run on host machines with Nvidia devices</a:t>
            </a:r>
          </a:p>
          <a:p>
            <a:r>
              <a:rPr lang="en-US">
                <a:solidFill>
                  <a:srgbClr val="D9D9D9"/>
                </a:solidFill>
                <a:ea typeface="ＭＳ Ｐゴシック"/>
                <a:cs typeface="Calibri"/>
              </a:rPr>
              <a:t>Compute only</a:t>
            </a:r>
          </a:p>
          <a:p>
            <a:pPr lvl="1"/>
            <a:r>
              <a:rPr lang="en-US">
                <a:solidFill>
                  <a:srgbClr val="D9D9D9"/>
                </a:solidFill>
                <a:ea typeface="ＭＳ Ｐゴシック"/>
                <a:cs typeface="Calibri"/>
              </a:rPr>
              <a:t>If you need rendering, then you need an additional API</a:t>
            </a:r>
          </a:p>
          <a:p>
            <a:r>
              <a:rPr lang="en-US">
                <a:ea typeface="ＭＳ Ｐゴシック"/>
                <a:cs typeface="Calibri"/>
              </a:rPr>
              <a:t>Higher level </a:t>
            </a:r>
          </a:p>
          <a:p>
            <a:pPr lvl="1"/>
            <a:r>
              <a:rPr lang="en-US">
                <a:ea typeface="ＭＳ Ｐゴシック"/>
                <a:cs typeface="Calibri"/>
              </a:rPr>
              <a:t>A lot simpler than Vulkan</a:t>
            </a:r>
          </a:p>
          <a:p>
            <a:pPr algn="l"/>
            <a:r>
              <a:rPr lang="en-US">
                <a:ea typeface="ＭＳ Ｐゴシック"/>
                <a:cs typeface="Calibri"/>
              </a:rPr>
              <a:t>Usually, the first to see any fancy Nvidia compute features </a:t>
            </a:r>
          </a:p>
        </p:txBody>
      </p:sp>
    </p:spTree>
    <p:extLst>
      <p:ext uri="{BB962C8B-B14F-4D97-AF65-F5344CB8AC3E}">
        <p14:creationId xmlns:p14="http://schemas.microsoft.com/office/powerpoint/2010/main" val="468258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8396-1956-1A22-E91C-254DFA2C479B}"/>
              </a:ext>
            </a:extLst>
          </p:cNvPr>
          <p:cNvSpPr>
            <a:spLocks noGrp="1"/>
          </p:cNvSpPr>
          <p:nvPr>
            <p:ph type="title"/>
          </p:nvPr>
        </p:nvSpPr>
        <p:spPr/>
        <p:txBody>
          <a:bodyPr/>
          <a:lstStyle/>
          <a:p>
            <a:r>
              <a:rPr lang="en-US">
                <a:ea typeface="ＭＳ Ｐゴシック"/>
              </a:rPr>
              <a:t>Is Vulkan worth it?</a:t>
            </a:r>
            <a:endParaRPr lang="en-US"/>
          </a:p>
        </p:txBody>
      </p:sp>
      <p:sp>
        <p:nvSpPr>
          <p:cNvPr id="3" name="Text Placeholder 2">
            <a:extLst>
              <a:ext uri="{FF2B5EF4-FFF2-40B4-BE49-F238E27FC236}">
                <a16:creationId xmlns:a16="http://schemas.microsoft.com/office/drawing/2014/main" id="{6685539A-C8A8-0FE3-40D2-AF33392FC649}"/>
              </a:ext>
            </a:extLst>
          </p:cNvPr>
          <p:cNvSpPr>
            <a:spLocks noGrp="1"/>
          </p:cNvSpPr>
          <p:nvPr>
            <p:ph type="body" idx="1"/>
          </p:nvPr>
        </p:nvSpPr>
        <p:spPr/>
        <p:txBody>
          <a:bodyPr/>
          <a:lstStyle/>
          <a:p>
            <a:r>
              <a:rPr lang="en-US">
                <a:ea typeface="ＭＳ Ｐゴシック"/>
              </a:rPr>
              <a:t>Keep in mind the reality of Vulkan is a bit more complex</a:t>
            </a:r>
          </a:p>
          <a:p>
            <a:pPr lvl="1">
              <a:buSzPts val="2400"/>
              <a:buFont typeface="Arial"/>
            </a:pPr>
            <a:r>
              <a:rPr lang="en-US">
                <a:solidFill>
                  <a:srgbClr val="FFFFFF"/>
                </a:solidFill>
                <a:ea typeface="ＭＳ Ｐゴシック"/>
                <a:cs typeface="Calibri"/>
              </a:rPr>
              <a:t>Skipped all Vulkan setup code (</a:t>
            </a:r>
            <a:r>
              <a:rPr lang="en-US">
                <a:solidFill>
                  <a:srgbClr val="FFFFFF"/>
                </a:solidFill>
                <a:ea typeface="+mn-lt"/>
                <a:cs typeface="+mn-lt"/>
              </a:rPr>
              <a:t>~</a:t>
            </a:r>
            <a:r>
              <a:rPr lang="en-US">
                <a:solidFill>
                  <a:srgbClr val="FFFFFF"/>
                </a:solidFill>
                <a:ea typeface="ＭＳ Ｐゴシック"/>
                <a:cs typeface="Calibri"/>
              </a:rPr>
              <a:t>600loc)</a:t>
            </a:r>
          </a:p>
          <a:p>
            <a:pPr lvl="1">
              <a:buSzPts val="2400"/>
              <a:buFont typeface="Arial"/>
            </a:pPr>
            <a:r>
              <a:rPr lang="en-US">
                <a:solidFill>
                  <a:srgbClr val="FFFFFF"/>
                </a:solidFill>
                <a:ea typeface="ＭＳ Ｐゴシック"/>
                <a:cs typeface="Calibri"/>
              </a:rPr>
              <a:t>Real code need to deal with proper synchronization</a:t>
            </a:r>
          </a:p>
          <a:p>
            <a:pPr lvl="2" indent="-319405">
              <a:buSzPts val="2400"/>
            </a:pPr>
            <a:r>
              <a:rPr lang="en-US">
                <a:solidFill>
                  <a:srgbClr val="FFFFFF"/>
                </a:solidFill>
                <a:ea typeface="ＭＳ Ｐゴシック"/>
                <a:cs typeface="Calibri"/>
              </a:rPr>
              <a:t>Example code omits all synchronization</a:t>
            </a:r>
          </a:p>
          <a:p>
            <a:pPr lvl="1"/>
            <a:r>
              <a:rPr lang="en-US">
                <a:ea typeface="ＭＳ Ｐゴシック"/>
                <a:cs typeface="Calibri"/>
              </a:rPr>
              <a:t>Descriptors are not covered in these slides </a:t>
            </a:r>
          </a:p>
          <a:p>
            <a:pPr lvl="1"/>
            <a:r>
              <a:rPr lang="en-US">
                <a:ea typeface="+mn-lt"/>
                <a:cs typeface="+mn-lt"/>
              </a:rPr>
              <a:t>Utilizing queues properly can be hard</a:t>
            </a:r>
            <a:endParaRPr lang="en-US">
              <a:ea typeface="ＭＳ Ｐゴシック"/>
              <a:cs typeface="+mn-lt"/>
            </a:endParaRPr>
          </a:p>
          <a:p>
            <a:pPr lvl="2" indent="-319405"/>
            <a:r>
              <a:rPr lang="en-US">
                <a:ea typeface="+mn-lt"/>
                <a:cs typeface="+mn-lt"/>
              </a:rPr>
              <a:t>This is a big topic for performance (async compute …) along with correct memory usage </a:t>
            </a:r>
            <a:endParaRPr lang="en-US">
              <a:solidFill>
                <a:srgbClr val="D9D9D9"/>
              </a:solidFill>
              <a:ea typeface="ＭＳ Ｐゴシック"/>
              <a:cs typeface="Calibri"/>
            </a:endParaRPr>
          </a:p>
          <a:p>
            <a:pPr>
              <a:buSzPts val="1440"/>
              <a:buFont typeface="Arial"/>
            </a:pPr>
            <a:r>
              <a:rPr lang="en-US" sz="2600">
                <a:ea typeface="ＭＳ Ｐゴシック"/>
                <a:cs typeface="Calibri"/>
              </a:rPr>
              <a:t>If you want to make anything cross vendor </a:t>
            </a:r>
          </a:p>
          <a:p>
            <a:pPr>
              <a:buSzPts val="1440"/>
              <a:buFont typeface="Arial"/>
            </a:pPr>
            <a:r>
              <a:rPr lang="en-US" sz="2600">
                <a:ea typeface="ＭＳ Ｐゴシック"/>
                <a:cs typeface="Calibri"/>
              </a:rPr>
              <a:t>If you want graphics with your compute (</a:t>
            </a:r>
            <a:r>
              <a:rPr lang="en-US" sz="2600" err="1">
                <a:ea typeface="ＭＳ Ｐゴシック"/>
                <a:cs typeface="Calibri"/>
              </a:rPr>
              <a:t>i.e</a:t>
            </a:r>
            <a:r>
              <a:rPr lang="en-US" sz="2600">
                <a:ea typeface="ＭＳ Ｐゴシック"/>
                <a:cs typeface="Calibri"/>
              </a:rPr>
              <a:t> rendering the results)</a:t>
            </a:r>
          </a:p>
          <a:p>
            <a:pPr>
              <a:buSzPts val="1440"/>
              <a:buFont typeface="Arial"/>
            </a:pPr>
            <a:r>
              <a:rPr lang="en-US" sz="2600">
                <a:ea typeface="ＭＳ Ｐゴシック"/>
                <a:cs typeface="Calibri"/>
              </a:rPr>
              <a:t>If you want to close to theoretical throughput</a:t>
            </a:r>
            <a:endParaRPr lang="en-US" sz="2600">
              <a:cs typeface="Calibri"/>
            </a:endParaRPr>
          </a:p>
          <a:p>
            <a:pPr>
              <a:buSzPts val="1440"/>
              <a:buFont typeface="Arial"/>
            </a:pPr>
            <a:r>
              <a:rPr lang="en-US" sz="2600">
                <a:ea typeface="ＭＳ Ｐゴシック"/>
                <a:cs typeface="Calibri"/>
              </a:rPr>
              <a:t>Handle multiple device systems explicitly (good for HPC)</a:t>
            </a:r>
            <a:endParaRPr lang="en-US" sz="2600">
              <a:cs typeface="Calibri"/>
            </a:endParaRPr>
          </a:p>
        </p:txBody>
      </p:sp>
      <p:sp>
        <p:nvSpPr>
          <p:cNvPr id="4" name="Text Placeholder 3">
            <a:extLst>
              <a:ext uri="{FF2B5EF4-FFF2-40B4-BE49-F238E27FC236}">
                <a16:creationId xmlns:a16="http://schemas.microsoft.com/office/drawing/2014/main" id="{AD87B4AA-997E-FF6E-8E98-CC6220D102B3}"/>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174834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C9992-A28F-4F06-AB43-59BB3BC3CA66}"/>
              </a:ext>
            </a:extLst>
          </p:cNvPr>
          <p:cNvSpPr>
            <a:spLocks noGrp="1"/>
          </p:cNvSpPr>
          <p:nvPr>
            <p:ph type="title"/>
          </p:nvPr>
        </p:nvSpPr>
        <p:spPr/>
        <p:txBody>
          <a:bodyPr/>
          <a:lstStyle/>
          <a:p>
            <a:r>
              <a:rPr lang="en-GB"/>
              <a:t>CPUs</a:t>
            </a:r>
          </a:p>
        </p:txBody>
      </p:sp>
      <p:pic>
        <p:nvPicPr>
          <p:cNvPr id="11" name="Content Placeholder 10" descr="A picture containing building, window, blind, sitting&#10;&#10;Description automatically generated">
            <a:extLst>
              <a:ext uri="{FF2B5EF4-FFF2-40B4-BE49-F238E27FC236}">
                <a16:creationId xmlns:a16="http://schemas.microsoft.com/office/drawing/2014/main" id="{C5739847-0B01-449A-ABCB-3D67B9E87B6C}"/>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flipH="1">
            <a:off x="0" y="1358900"/>
            <a:ext cx="12195175" cy="4591050"/>
          </a:xfrm>
        </p:spPr>
      </p:pic>
      <p:sp>
        <p:nvSpPr>
          <p:cNvPr id="9" name="Content Placeholder 2">
            <a:extLst>
              <a:ext uri="{FF2B5EF4-FFF2-40B4-BE49-F238E27FC236}">
                <a16:creationId xmlns:a16="http://schemas.microsoft.com/office/drawing/2014/main" id="{BF4389D3-03CB-48B3-AE26-5423EB84473D}"/>
              </a:ext>
            </a:extLst>
          </p:cNvPr>
          <p:cNvSpPr txBox="1">
            <a:spLocks/>
          </p:cNvSpPr>
          <p:nvPr/>
        </p:nvSpPr>
        <p:spPr>
          <a:xfrm>
            <a:off x="386736" y="1988984"/>
            <a:ext cx="11284031" cy="3962757"/>
          </a:xfrm>
          <a:prstGeom prst="rect">
            <a:avLst/>
          </a:prstGeom>
        </p:spPr>
        <p:txBody>
          <a:bodyPr vert="horz" lIns="0" tIns="0" rIns="0" bIns="0" rtlCol="0">
            <a:noAutofit/>
          </a:bodyPr>
          <a:lstStyle>
            <a:lvl1pPr marL="88900" indent="-88900" algn="l" rtl="0" eaLnBrk="0" fontAlgn="base" hangingPunct="0">
              <a:lnSpc>
                <a:spcPct val="90000"/>
              </a:lnSpc>
              <a:spcBef>
                <a:spcPts val="1200"/>
              </a:spcBef>
              <a:spcAft>
                <a:spcPts val="600"/>
              </a:spcAft>
              <a:buSzPct val="25000"/>
              <a:buFontTx/>
              <a:buBlip>
                <a:blip r:embed="rId4"/>
              </a:buBlip>
              <a:defRPr sz="2200" kern="1200">
                <a:solidFill>
                  <a:srgbClr val="383838"/>
                </a:solidFill>
                <a:latin typeface="+mn-lt"/>
                <a:ea typeface="ＭＳ Ｐゴシック" charset="0"/>
                <a:cs typeface="ＭＳ Ｐゴシック" charset="0"/>
              </a:defRPr>
            </a:lvl1pPr>
            <a:lvl2pPr marL="504000" indent="-166688" algn="l" rtl="0" eaLnBrk="0" fontAlgn="base" hangingPunct="0">
              <a:lnSpc>
                <a:spcPct val="90000"/>
              </a:lnSpc>
              <a:spcBef>
                <a:spcPct val="0"/>
              </a:spcBef>
              <a:spcAft>
                <a:spcPts val="400"/>
              </a:spcAft>
              <a:buClr>
                <a:schemeClr val="accent1"/>
              </a:buClr>
              <a:buSzPct val="80000"/>
              <a:buFont typeface="Arial" charset="0"/>
              <a:buChar char="•"/>
              <a:defRPr kern="1200">
                <a:solidFill>
                  <a:schemeClr val="tx1">
                    <a:lumMod val="65000"/>
                    <a:lumOff val="35000"/>
                  </a:schemeClr>
                </a:solidFill>
                <a:latin typeface="+mn-lt"/>
                <a:ea typeface="ＭＳ Ｐゴシック" charset="0"/>
                <a:cs typeface="+mn-cs"/>
              </a:defRPr>
            </a:lvl2pPr>
            <a:lvl3pPr marL="828000" indent="-166688" algn="l" rtl="0" eaLnBrk="0" fontAlgn="base" hangingPunct="0">
              <a:lnSpc>
                <a:spcPct val="90000"/>
              </a:lnSpc>
              <a:spcBef>
                <a:spcPct val="0"/>
              </a:spcBef>
              <a:spcAft>
                <a:spcPts val="400"/>
              </a:spcAft>
              <a:buClr>
                <a:schemeClr val="accent1"/>
              </a:buClr>
              <a:buSzPct val="80000"/>
              <a:buFont typeface="Calibri" charset="0"/>
              <a:buChar char="–"/>
              <a:defRPr sz="1600" kern="1200">
                <a:solidFill>
                  <a:schemeClr val="tx1">
                    <a:lumMod val="65000"/>
                    <a:lumOff val="35000"/>
                  </a:schemeClr>
                </a:solidFill>
                <a:latin typeface="+mn-lt"/>
                <a:ea typeface="ＭＳ Ｐゴシック" charset="0"/>
                <a:cs typeface="+mn-cs"/>
              </a:defRPr>
            </a:lvl3pPr>
            <a:lvl4pPr marL="1028700" indent="0" algn="l" rtl="0" eaLnBrk="0" fontAlgn="base" hangingPunct="0">
              <a:lnSpc>
                <a:spcPct val="90000"/>
              </a:lnSpc>
              <a:spcBef>
                <a:spcPct val="0"/>
              </a:spcBef>
              <a:spcAft>
                <a:spcPts val="600"/>
              </a:spcAft>
              <a:buClr>
                <a:schemeClr val="accent1"/>
              </a:buClr>
              <a:buSzPct val="80000"/>
              <a:buFont typeface="Wingdings" charset="2"/>
              <a:buNone/>
              <a:defRPr sz="1600" kern="1200">
                <a:solidFill>
                  <a:srgbClr val="383838"/>
                </a:solidFill>
                <a:latin typeface="+mn-lt"/>
                <a:ea typeface="ＭＳ Ｐゴシック" charset="0"/>
                <a:cs typeface="+mn-cs"/>
              </a:defRPr>
            </a:lvl4pPr>
            <a:lvl5pPr marL="1427163" indent="-168275" algn="l" rtl="0" eaLnBrk="0" fontAlgn="base" hangingPunct="0">
              <a:lnSpc>
                <a:spcPct val="90000"/>
              </a:lnSpc>
              <a:spcBef>
                <a:spcPct val="0"/>
              </a:spcBef>
              <a:spcAft>
                <a:spcPts val="600"/>
              </a:spcAft>
              <a:buClr>
                <a:schemeClr val="accent1"/>
              </a:buClr>
              <a:buSzPct val="80000"/>
              <a:buFont typeface="Calibri" charset="0"/>
              <a:buChar char="–"/>
              <a:defRPr sz="1600" kern="1200">
                <a:solidFill>
                  <a:srgbClr val="383838"/>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60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90000"/>
              </a:lnSpc>
              <a:spcBef>
                <a:spcPts val="0"/>
              </a:spcBef>
              <a:spcAft>
                <a:spcPts val="60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90000"/>
              </a:lnSpc>
              <a:spcBef>
                <a:spcPts val="0"/>
              </a:spcBef>
              <a:spcAft>
                <a:spcPts val="60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90000"/>
              </a:lnSpc>
              <a:spcBef>
                <a:spcPts val="0"/>
              </a:spcBef>
              <a:spcAft>
                <a:spcPts val="60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GB" sz="2800">
                <a:solidFill>
                  <a:schemeClr val="bg1">
                    <a:lumMod val="95000"/>
                  </a:schemeClr>
                </a:solidFill>
              </a:rPr>
              <a:t>Low thread count</a:t>
            </a:r>
          </a:p>
          <a:p>
            <a:endParaRPr lang="en-GB" sz="2800">
              <a:solidFill>
                <a:schemeClr val="bg1">
                  <a:lumMod val="95000"/>
                </a:schemeClr>
              </a:solidFill>
            </a:endParaRPr>
          </a:p>
          <a:p>
            <a:r>
              <a:rPr lang="en-GB" sz="2800">
                <a:solidFill>
                  <a:schemeClr val="bg1">
                    <a:lumMod val="95000"/>
                  </a:schemeClr>
                </a:solidFill>
              </a:rPr>
              <a:t>Latency sensitive</a:t>
            </a:r>
          </a:p>
          <a:p>
            <a:endParaRPr lang="en-GB" sz="2800">
              <a:solidFill>
                <a:schemeClr val="bg1">
                  <a:lumMod val="95000"/>
                </a:schemeClr>
              </a:solidFill>
            </a:endParaRPr>
          </a:p>
          <a:p>
            <a:r>
              <a:rPr lang="en-GB" sz="2800">
                <a:solidFill>
                  <a:schemeClr val="bg1">
                    <a:lumMod val="95000"/>
                  </a:schemeClr>
                </a:solidFill>
              </a:rPr>
              <a:t>Performance gained by</a:t>
            </a:r>
            <a:br>
              <a:rPr lang="en-GB" sz="2800">
                <a:solidFill>
                  <a:schemeClr val="bg1">
                    <a:lumMod val="95000"/>
                  </a:schemeClr>
                </a:solidFill>
              </a:rPr>
            </a:br>
            <a:r>
              <a:rPr lang="en-GB" sz="2800">
                <a:solidFill>
                  <a:schemeClr val="bg1">
                    <a:lumMod val="95000"/>
                  </a:schemeClr>
                </a:solidFill>
              </a:rPr>
              <a:t>single thread acceleration</a:t>
            </a:r>
          </a:p>
        </p:txBody>
      </p:sp>
    </p:spTree>
    <p:extLst>
      <p:ext uri="{BB962C8B-B14F-4D97-AF65-F5344CB8AC3E}">
        <p14:creationId xmlns:p14="http://schemas.microsoft.com/office/powerpoint/2010/main" val="145799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Processor essentials</a:t>
            </a:r>
          </a:p>
        </p:txBody>
      </p:sp>
      <p:sp>
        <p:nvSpPr>
          <p:cNvPr id="2" name="Text Placeholder 1">
            <a:extLst>
              <a:ext uri="{FF2B5EF4-FFF2-40B4-BE49-F238E27FC236}">
                <a16:creationId xmlns:a16="http://schemas.microsoft.com/office/drawing/2014/main" id="{A024A699-1BCB-2BE9-E855-1A2290ADD830}"/>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980"/>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252899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3755974" y="3429000"/>
            <a:ext cx="2160024" cy="162078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processing</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902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1" name="TextBox 10">
            <a:extLst>
              <a:ext uri="{FF2B5EF4-FFF2-40B4-BE49-F238E27FC236}">
                <a16:creationId xmlns:a16="http://schemas.microsoft.com/office/drawing/2014/main" id="{35E5287C-5824-418D-9CE7-0FAB71C038A0}"/>
              </a:ext>
            </a:extLst>
          </p:cNvPr>
          <p:cNvSpPr txBox="1"/>
          <p:nvPr/>
        </p:nvSpPr>
        <p:spPr>
          <a:xfrm rot="16200000">
            <a:off x="1193783" y="4092114"/>
            <a:ext cx="3296757" cy="3323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400">
                <a:solidFill>
                  <a:schemeClr val="accent3"/>
                </a:solidFill>
                <a:latin typeface="Avenir Next LT Pro Light" panose="020B0304020202020204" pitchFamily="34" charset="0"/>
                <a:ea typeface="+mn-ea"/>
              </a:rPr>
              <a:t>Multiple cycles</a:t>
            </a:r>
          </a:p>
        </p:txBody>
      </p:sp>
      <p:sp>
        <p:nvSpPr>
          <p:cNvPr id="12" name="Left Brace 11">
            <a:extLst>
              <a:ext uri="{FF2B5EF4-FFF2-40B4-BE49-F238E27FC236}">
                <a16:creationId xmlns:a16="http://schemas.microsoft.com/office/drawing/2014/main" id="{4E002A79-2AC8-4B3A-95B4-68934C9B6716}"/>
              </a:ext>
            </a:extLst>
          </p:cNvPr>
          <p:cNvSpPr/>
          <p:nvPr/>
        </p:nvSpPr>
        <p:spPr>
          <a:xfrm>
            <a:off x="3278365" y="2529840"/>
            <a:ext cx="270003" cy="3420110"/>
          </a:xfrm>
          <a:prstGeom prst="lef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458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14D-8E59-49C5-B129-CA47A8D1EC18}"/>
              </a:ext>
            </a:extLst>
          </p:cNvPr>
          <p:cNvSpPr>
            <a:spLocks noGrp="1"/>
          </p:cNvSpPr>
          <p:nvPr>
            <p:ph type="title"/>
          </p:nvPr>
        </p:nvSpPr>
        <p:spPr/>
        <p:txBody>
          <a:bodyPr/>
          <a:lstStyle/>
          <a:p>
            <a:r>
              <a:rPr lang="en-GB"/>
              <a:t>Processor essentials</a:t>
            </a:r>
          </a:p>
        </p:txBody>
      </p:sp>
      <p:sp>
        <p:nvSpPr>
          <p:cNvPr id="2" name="Text Placeholder 1">
            <a:extLst>
              <a:ext uri="{FF2B5EF4-FFF2-40B4-BE49-F238E27FC236}">
                <a16:creationId xmlns:a16="http://schemas.microsoft.com/office/drawing/2014/main" id="{1E4FD884-645B-2FF9-C271-514CA1C3267A}"/>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C2B1940-D4C5-4C0B-9505-BA054177DC73}"/>
              </a:ext>
            </a:extLst>
          </p:cNvPr>
          <p:cNvSpPr/>
          <p:nvPr/>
        </p:nvSpPr>
        <p:spPr>
          <a:xfrm>
            <a:off x="3755974" y="1628980"/>
            <a:ext cx="2160024" cy="720008"/>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Instruction</a:t>
            </a:r>
            <a:br>
              <a:rPr lang="en-GB">
                <a:solidFill>
                  <a:srgbClr val="21292F"/>
                </a:solidFill>
              </a:rPr>
            </a:br>
            <a:r>
              <a:rPr lang="en-GB">
                <a:solidFill>
                  <a:srgbClr val="21292F"/>
                </a:solidFill>
              </a:rPr>
              <a:t>fetch</a:t>
            </a:r>
          </a:p>
        </p:txBody>
      </p:sp>
      <p:sp>
        <p:nvSpPr>
          <p:cNvPr id="7" name="Rectangle 6">
            <a:extLst>
              <a:ext uri="{FF2B5EF4-FFF2-40B4-BE49-F238E27FC236}">
                <a16:creationId xmlns:a16="http://schemas.microsoft.com/office/drawing/2014/main" id="{0AB9EF55-4F29-43D2-A023-9C62A143C37B}"/>
              </a:ext>
            </a:extLst>
          </p:cNvPr>
          <p:cNvSpPr/>
          <p:nvPr/>
        </p:nvSpPr>
        <p:spPr>
          <a:xfrm>
            <a:off x="3755974" y="252899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read</a:t>
            </a:r>
          </a:p>
        </p:txBody>
      </p:sp>
      <p:sp>
        <p:nvSpPr>
          <p:cNvPr id="8" name="Rectangle 7">
            <a:extLst>
              <a:ext uri="{FF2B5EF4-FFF2-40B4-BE49-F238E27FC236}">
                <a16:creationId xmlns:a16="http://schemas.microsoft.com/office/drawing/2014/main" id="{8A4CDC90-3E25-43EF-B6B6-6F2D323D76D3}"/>
              </a:ext>
            </a:extLst>
          </p:cNvPr>
          <p:cNvSpPr/>
          <p:nvPr/>
        </p:nvSpPr>
        <p:spPr>
          <a:xfrm>
            <a:off x="3755974" y="3429000"/>
            <a:ext cx="2160024" cy="162078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Useful</a:t>
            </a:r>
            <a:br>
              <a:rPr lang="en-GB">
                <a:solidFill>
                  <a:srgbClr val="21292F"/>
                </a:solidFill>
              </a:rPr>
            </a:br>
            <a:r>
              <a:rPr lang="en-GB">
                <a:solidFill>
                  <a:srgbClr val="21292F"/>
                </a:solidFill>
              </a:rPr>
              <a:t>processing</a:t>
            </a:r>
          </a:p>
        </p:txBody>
      </p:sp>
      <p:sp>
        <p:nvSpPr>
          <p:cNvPr id="9" name="Rectangle 8">
            <a:extLst>
              <a:ext uri="{FF2B5EF4-FFF2-40B4-BE49-F238E27FC236}">
                <a16:creationId xmlns:a16="http://schemas.microsoft.com/office/drawing/2014/main" id="{9C58DD83-690A-4FF0-B65B-51CAFEA08ABE}"/>
              </a:ext>
            </a:extLst>
          </p:cNvPr>
          <p:cNvSpPr/>
          <p:nvPr/>
        </p:nvSpPr>
        <p:spPr>
          <a:xfrm>
            <a:off x="3755974" y="5229020"/>
            <a:ext cx="2160024" cy="720008"/>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Register</a:t>
            </a:r>
            <a:br>
              <a:rPr lang="en-GB">
                <a:solidFill>
                  <a:srgbClr val="21292F"/>
                </a:solidFill>
              </a:rPr>
            </a:br>
            <a:r>
              <a:rPr lang="en-GB">
                <a:solidFill>
                  <a:srgbClr val="21292F"/>
                </a:solidFill>
              </a:rPr>
              <a:t>write</a:t>
            </a:r>
          </a:p>
        </p:txBody>
      </p:sp>
      <p:sp>
        <p:nvSpPr>
          <p:cNvPr id="10" name="Arrow: U-Turn 9">
            <a:extLst>
              <a:ext uri="{FF2B5EF4-FFF2-40B4-BE49-F238E27FC236}">
                <a16:creationId xmlns:a16="http://schemas.microsoft.com/office/drawing/2014/main" id="{132CA884-004E-4D80-ACA3-13B641AC4CED}"/>
              </a:ext>
            </a:extLst>
          </p:cNvPr>
          <p:cNvSpPr/>
          <p:nvPr/>
        </p:nvSpPr>
        <p:spPr>
          <a:xfrm rot="16200000">
            <a:off x="2495961" y="3879004"/>
            <a:ext cx="1440016" cy="720009"/>
          </a:xfrm>
          <a:prstGeom prst="uturnArrow">
            <a:avLst>
              <a:gd name="adj1" fmla="val 25000"/>
              <a:gd name="adj2" fmla="val 25000"/>
              <a:gd name="adj3" fmla="val 25000"/>
              <a:gd name="adj4" fmla="val 43750"/>
              <a:gd name="adj5" fmla="val 1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16003D07-02E4-4B76-9A80-D76AB03D8CB4}"/>
              </a:ext>
            </a:extLst>
          </p:cNvPr>
          <p:cNvSpPr/>
          <p:nvPr/>
        </p:nvSpPr>
        <p:spPr>
          <a:xfrm>
            <a:off x="6276002" y="1628980"/>
            <a:ext cx="2160024" cy="720008"/>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rgbClr val="21292F"/>
                </a:solidFill>
              </a:rPr>
              <a:t>Branch prediction</a:t>
            </a:r>
          </a:p>
        </p:txBody>
      </p:sp>
    </p:spTree>
    <p:extLst>
      <p:ext uri="{BB962C8B-B14F-4D97-AF65-F5344CB8AC3E}">
        <p14:creationId xmlns:p14="http://schemas.microsoft.com/office/powerpoint/2010/main" val="196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theme/theme1.xml><?xml version="1.0" encoding="utf-8"?>
<a:theme xmlns:a="http://schemas.openxmlformats.org/drawingml/2006/main" name="Arm_Public_2023">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ublic_2023" id="{27FC85A2-6996-3246-928E-6A8B311C51CB}" vid="{40FA6086-25C4-C24A-A617-7089D19694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B61D4E06-5D3F-4994-A4A7-4BA626FA722D}">
  <ds:schemaRefs>
    <ds:schemaRef ds:uri="c0950e01-db07-4e41-9c32-b7a8e9fccc9b"/>
    <ds:schemaRef ds:uri="f2ad5090-61a8-4b8c-ab70-68f4ff4d1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75509F-A6F5-4147-861D-E4CC99F48FA5}">
  <ds:schemaRefs>
    <ds:schemaRef ds:uri="c0950e01-db07-4e41-9c32-b7a8e9fccc9b"/>
    <ds:schemaRef ds:uri="f2ad5090-61a8-4b8c-ab70-68f4ff4d19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4.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5.xml><?xml version="1.0" encoding="utf-8"?>
<ds:datastoreItem xmlns:ds="http://schemas.openxmlformats.org/officeDocument/2006/customXml" ds:itemID="{C959113B-7FA4-40AB-AF85-5C5588D4771C}">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Arm_Public_2023</Template>
  <TotalTime>0</TotalTime>
  <Words>5080</Words>
  <Application>Microsoft Office PowerPoint</Application>
  <PresentationFormat>Widescreen</PresentationFormat>
  <Paragraphs>716</Paragraphs>
  <Slides>68</Slides>
  <Notes>45</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Arm_Public_2023</vt:lpstr>
      <vt:lpstr>Introduction to GPU hardware and Vulkan compute </vt:lpstr>
      <vt:lpstr>Agenda</vt:lpstr>
      <vt:lpstr>Building the Future  of Computing</vt:lpstr>
      <vt:lpstr>Arm Mali GPUs: The World’s #1 Shipping Graphics Processor</vt:lpstr>
      <vt:lpstr>PowerPoint Presentation</vt:lpstr>
      <vt:lpstr>CPU core architecture</vt:lpstr>
      <vt:lpstr>CPUs</vt:lpstr>
      <vt:lpstr>Processor essentials</vt:lpstr>
      <vt:lpstr>Processor essentials</vt:lpstr>
      <vt:lpstr>Processor essentials</vt:lpstr>
      <vt:lpstr>Processor essentials</vt:lpstr>
      <vt:lpstr>Processor essentials</vt:lpstr>
      <vt:lpstr>CPU architecture summary</vt:lpstr>
      <vt:lpstr>GPU core architecture</vt:lpstr>
      <vt:lpstr>GPUs</vt:lpstr>
      <vt:lpstr>GPUs</vt:lpstr>
      <vt:lpstr>GPU design principles</vt:lpstr>
      <vt:lpstr>Shader core essentials</vt:lpstr>
      <vt:lpstr>Shader core essentials</vt:lpstr>
      <vt:lpstr>Shader core essentials</vt:lpstr>
      <vt:lpstr>Shader core essentials</vt:lpstr>
      <vt:lpstr>Shader core essentials</vt:lpstr>
      <vt:lpstr>Shader core essentials</vt:lpstr>
      <vt:lpstr>SPMT branch divergence</vt:lpstr>
      <vt:lpstr>Shader core essentials</vt:lpstr>
      <vt:lpstr>More cores!</vt:lpstr>
      <vt:lpstr>GPU and system architecture</vt:lpstr>
      <vt:lpstr>PowerPoint Presentation</vt:lpstr>
      <vt:lpstr>Frequency matters ...</vt:lpstr>
      <vt:lpstr>Bandwidth matters ...</vt:lpstr>
      <vt:lpstr>Immediate mode architecture</vt:lpstr>
      <vt:lpstr>Immediate mode architecture</vt:lpstr>
      <vt:lpstr>Immediate mode architecture</vt:lpstr>
      <vt:lpstr>Immediate mode architecture</vt:lpstr>
      <vt:lpstr>Basic tile-based architecture</vt:lpstr>
      <vt:lpstr>Basic tile-based architecture</vt:lpstr>
      <vt:lpstr>Basic tile-based architecture</vt:lpstr>
      <vt:lpstr>Basic tile-based architecture</vt:lpstr>
      <vt:lpstr>Basic tile-based architecture</vt:lpstr>
      <vt:lpstr>Tile-based with deferred vertex shading</vt:lpstr>
      <vt:lpstr>Tile-based architecture and DVS</vt:lpstr>
      <vt:lpstr>Tile-based architecture with DVS</vt:lpstr>
      <vt:lpstr>Deferred Vertex Shading uplift (DVS)</vt:lpstr>
      <vt:lpstr>Other (publicly known) tricks</vt:lpstr>
      <vt:lpstr>Final remarks</vt:lpstr>
      <vt:lpstr>Key takeaways</vt:lpstr>
      <vt:lpstr>Vulkan Compute </vt:lpstr>
      <vt:lpstr>Structure</vt:lpstr>
      <vt:lpstr>What is compute?</vt:lpstr>
      <vt:lpstr>Cuda</vt:lpstr>
      <vt:lpstr>Vulkan</vt:lpstr>
      <vt:lpstr>Vulkan device execution</vt:lpstr>
      <vt:lpstr>What is SPIR-V?</vt:lpstr>
      <vt:lpstr>Case study: Writing a simple "kernel" </vt:lpstr>
      <vt:lpstr>Writing a shader and compiling to SPIRV</vt:lpstr>
      <vt:lpstr>Ok I have my SPIRV blob … now what?</vt:lpstr>
      <vt:lpstr>Ok I have my pipeline … can I run it?</vt:lpstr>
      <vt:lpstr>Recording our "draw rays" command buffer</vt:lpstr>
      <vt:lpstr>Vulkan Command buffers</vt:lpstr>
      <vt:lpstr>Pipeline barrier example</vt:lpstr>
      <vt:lpstr>Vulkan Synchronization</vt:lpstr>
      <vt:lpstr>4 Vulkan synchronization primitives</vt:lpstr>
      <vt:lpstr>Vulkan queues</vt:lpstr>
      <vt:lpstr>Vulkan Memory Model</vt:lpstr>
      <vt:lpstr>Vulkan memory allocation example</vt:lpstr>
      <vt:lpstr>Why is using Vulkan so explicit?</vt:lpstr>
      <vt:lpstr>In summary: Cuda vs Vulkan </vt:lpstr>
      <vt:lpstr>Is Vulkan worth 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GPU</dc:title>
  <dc:subject/>
  <dc:creator>Torbjörn Nilsson</dc:creator>
  <cp:keywords/>
  <dc:description/>
  <cp:lastModifiedBy>Torbjörn Nilsson</cp:lastModifiedBy>
  <cp:revision>44</cp:revision>
  <dcterms:created xsi:type="dcterms:W3CDTF">2023-11-01T11:39:13Z</dcterms:created>
  <dcterms:modified xsi:type="dcterms:W3CDTF">2023-11-13T12:48:06Z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