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98" r:id="rId3"/>
    <p:sldId id="308" r:id="rId4"/>
    <p:sldId id="277" r:id="rId5"/>
    <p:sldId id="279" r:id="rId6"/>
    <p:sldId id="313" r:id="rId7"/>
    <p:sldId id="283" r:id="rId8"/>
    <p:sldId id="275" r:id="rId9"/>
    <p:sldId id="311" r:id="rId10"/>
    <p:sldId id="281" r:id="rId11"/>
    <p:sldId id="280" r:id="rId12"/>
    <p:sldId id="314" r:id="rId13"/>
    <p:sldId id="316" r:id="rId14"/>
    <p:sldId id="315" r:id="rId15"/>
    <p:sldId id="274" r:id="rId16"/>
    <p:sldId id="276" r:id="rId17"/>
    <p:sldId id="268" r:id="rId18"/>
    <p:sldId id="319" r:id="rId19"/>
    <p:sldId id="299" r:id="rId20"/>
    <p:sldId id="291" r:id="rId21"/>
    <p:sldId id="303" r:id="rId22"/>
    <p:sldId id="270" r:id="rId23"/>
    <p:sldId id="300" r:id="rId24"/>
    <p:sldId id="306" r:id="rId25"/>
    <p:sldId id="318" r:id="rId26"/>
    <p:sldId id="310" r:id="rId27"/>
    <p:sldId id="317" r:id="rId28"/>
    <p:sldId id="264" r:id="rId29"/>
    <p:sldId id="271" r:id="rId30"/>
    <p:sldId id="257" r:id="rId31"/>
    <p:sldId id="258" r:id="rId32"/>
    <p:sldId id="265" r:id="rId33"/>
    <p:sldId id="259" r:id="rId34"/>
    <p:sldId id="261" r:id="rId35"/>
    <p:sldId id="260" r:id="rId36"/>
    <p:sldId id="282" r:id="rId37"/>
    <p:sldId id="293" r:id="rId38"/>
    <p:sldId id="294" r:id="rId39"/>
    <p:sldId id="289" r:id="rId40"/>
    <p:sldId id="290" r:id="rId41"/>
    <p:sldId id="312" r:id="rId42"/>
    <p:sldId id="295" r:id="rId43"/>
    <p:sldId id="267" r:id="rId44"/>
    <p:sldId id="269" r:id="rId45"/>
    <p:sldId id="292" r:id="rId46"/>
    <p:sldId id="305" r:id="rId47"/>
    <p:sldId id="273" r:id="rId48"/>
    <p:sldId id="296" r:id="rId49"/>
    <p:sldId id="309" r:id="rId50"/>
    <p:sldId id="307" r:id="rId51"/>
    <p:sldId id="284" r:id="rId52"/>
    <p:sldId id="287" r:id="rId53"/>
    <p:sldId id="285" r:id="rId54"/>
    <p:sldId id="286" r:id="rId55"/>
    <p:sldId id="27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3CFF"/>
    <a:srgbClr val="FF45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4670" autoAdjust="0"/>
  </p:normalViewPr>
  <p:slideViewPr>
    <p:cSldViewPr snapToGrid="0" snapToObjects="1">
      <p:cViewPr>
        <p:scale>
          <a:sx n="150" d="100"/>
          <a:sy n="150" d="100"/>
        </p:scale>
        <p:origin x="-1256" y="1088"/>
      </p:cViewPr>
      <p:guideLst>
        <p:guide orient="horz" pos="2160"/>
        <p:guide pos="2880"/>
      </p:guideLst>
    </p:cSldViewPr>
  </p:slideViewPr>
  <p:outlineViewPr>
    <p:cViewPr>
      <p:scale>
        <a:sx n="33" d="100"/>
        <a:sy n="33" d="100"/>
      </p:scale>
      <p:origin x="0" y="400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687598-C8EE-444D-9ED9-FB88E0FE5CAC}" type="datetimeFigureOut">
              <a:rPr lang="en-US" smtClean="0"/>
              <a:t>19/08/20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B5103-B162-C64D-A2BA-4E5771002430}" type="slidenum">
              <a:rPr lang="en-US" smtClean="0"/>
              <a:t>‹#›</a:t>
            </a:fld>
            <a:endParaRPr lang="en-US"/>
          </a:p>
        </p:txBody>
      </p:sp>
    </p:spTree>
    <p:extLst>
      <p:ext uri="{BB962C8B-B14F-4D97-AF65-F5344CB8AC3E}">
        <p14:creationId xmlns:p14="http://schemas.microsoft.com/office/powerpoint/2010/main" val="42272133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AutoNum type="arabicPeriod"/>
            </a:pPr>
            <a:r>
              <a:rPr lang="en-US" baseline="0" dirty="0" smtClean="0"/>
              <a:t>Formalize Intelligence – they thought it would be easy.  Thought intelligence was TRANSPARENT.</a:t>
            </a:r>
          </a:p>
          <a:p>
            <a:pPr marL="228600" indent="-228600">
              <a:buAutoNum type="arabicPeriod"/>
            </a:pPr>
            <a:r>
              <a:rPr lang="en-US" baseline="0" dirty="0" smtClean="0"/>
              <a:t>Simulate formal descriptions in a machine – By 1956, these simulations were possible….and many “hard” things (like geometry and chess) had been formalized.</a:t>
            </a:r>
          </a:p>
          <a:p>
            <a:pPr marL="228600" indent="-228600">
              <a:buAutoNum type="arabicPeriod"/>
            </a:pPr>
            <a:r>
              <a:rPr lang="en-US" baseline="0" dirty="0" smtClean="0"/>
              <a:t>Since computer could do things that smart people do, they figured it would be easy for it to do what ALL people do.</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4</a:t>
            </a:fld>
            <a:endParaRPr lang="en-US"/>
          </a:p>
        </p:txBody>
      </p:sp>
    </p:spTree>
    <p:extLst>
      <p:ext uri="{BB962C8B-B14F-4D97-AF65-F5344CB8AC3E}">
        <p14:creationId xmlns:p14="http://schemas.microsoft.com/office/powerpoint/2010/main" val="2683831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a:t>
            </a:r>
            <a:r>
              <a:rPr lang="en-US" baseline="0" dirty="0" smtClean="0"/>
              <a:t> </a:t>
            </a:r>
            <a:r>
              <a:rPr lang="en-US" dirty="0" smtClean="0"/>
              <a:t>field is called</a:t>
            </a:r>
            <a:r>
              <a:rPr lang="en-US" baseline="0" dirty="0" smtClean="0"/>
              <a:t> Evolutionary Computation.</a:t>
            </a:r>
          </a:p>
          <a:p>
            <a:endParaRPr lang="en-US" baseline="0" dirty="0" smtClean="0"/>
          </a:p>
          <a:p>
            <a:r>
              <a:rPr lang="en-US" baseline="0" dirty="0" smtClean="0"/>
              <a:t> (Briefly) discuss the slide.</a:t>
            </a:r>
            <a:endParaRPr lang="en-US" dirty="0"/>
          </a:p>
        </p:txBody>
      </p:sp>
      <p:sp>
        <p:nvSpPr>
          <p:cNvPr id="4" name="Slide Number Placeholder 3"/>
          <p:cNvSpPr>
            <a:spLocks noGrp="1"/>
          </p:cNvSpPr>
          <p:nvPr>
            <p:ph type="sldNum" sz="quarter" idx="10"/>
          </p:nvPr>
        </p:nvSpPr>
        <p:spPr/>
        <p:txBody>
          <a:bodyPr/>
          <a:lstStyle/>
          <a:p>
            <a:fld id="{5C56BBA5-565C-EB44-B52C-E3C10D8B83E6}" type="slidenum">
              <a:rPr lang="en-US" smtClean="0"/>
              <a:t>31</a:t>
            </a:fld>
            <a:endParaRPr lang="en-US"/>
          </a:p>
        </p:txBody>
      </p:sp>
    </p:spTree>
    <p:extLst>
      <p:ext uri="{BB962C8B-B14F-4D97-AF65-F5344CB8AC3E}">
        <p14:creationId xmlns:p14="http://schemas.microsoft.com/office/powerpoint/2010/main" val="1954766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Norway was  involved in very early forms of evolutionary computation.</a:t>
            </a:r>
          </a:p>
          <a:p>
            <a:endParaRPr lang="en-US" baseline="0" dirty="0" smtClean="0"/>
          </a:p>
          <a:p>
            <a:r>
              <a:rPr lang="en-US" baseline="0" dirty="0" smtClean="0"/>
              <a:t> In the 1950’s, the Norwegian-Italian mathematician, Nils </a:t>
            </a:r>
            <a:r>
              <a:rPr lang="en-US" baseline="0" dirty="0" err="1" smtClean="0"/>
              <a:t>Aall</a:t>
            </a:r>
            <a:r>
              <a:rPr lang="en-US" baseline="0" dirty="0" smtClean="0"/>
              <a:t> </a:t>
            </a:r>
            <a:r>
              <a:rPr lang="en-US" baseline="0" dirty="0" err="1" smtClean="0"/>
              <a:t>Barricelli</a:t>
            </a:r>
            <a:r>
              <a:rPr lang="en-US" baseline="0" dirty="0" smtClean="0"/>
              <a:t>, travelled to various labs in the US and Europe (including von Neumann’s) in search of computer time to run what were probably the first simulations of reproduction and evolution.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C56BBA5-565C-EB44-B52C-E3C10D8B83E6}" type="slidenum">
              <a:rPr lang="en-US" smtClean="0"/>
              <a:t>32</a:t>
            </a:fld>
            <a:endParaRPr lang="en-US"/>
          </a:p>
        </p:txBody>
      </p:sp>
    </p:spTree>
    <p:extLst>
      <p:ext uri="{BB962C8B-B14F-4D97-AF65-F5344CB8AC3E}">
        <p14:creationId xmlns:p14="http://schemas.microsoft.com/office/powerpoint/2010/main" val="1295475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Now</a:t>
            </a:r>
            <a:r>
              <a:rPr lang="en-US" baseline="0" dirty="0" smtClean="0"/>
              <a:t>, the results of this field are very impressive, and often quite SURPRISING.  Unconventional (but effective) designs!</a:t>
            </a:r>
            <a:endParaRPr lang="en-US" dirty="0" smtClean="0"/>
          </a:p>
          <a:p>
            <a:r>
              <a:rPr lang="en-US" dirty="0" smtClean="0"/>
              <a:t>NASA used evolutionary computation</a:t>
            </a:r>
            <a:r>
              <a:rPr lang="en-US" baseline="0" dirty="0" smtClean="0"/>
              <a:t> to design this satellite antenna, which beats anything that human engineers could come up with. </a:t>
            </a:r>
          </a:p>
        </p:txBody>
      </p:sp>
      <p:sp>
        <p:nvSpPr>
          <p:cNvPr id="4" name="Slide Number Placeholder 3"/>
          <p:cNvSpPr>
            <a:spLocks noGrp="1"/>
          </p:cNvSpPr>
          <p:nvPr>
            <p:ph type="sldNum" sz="quarter" idx="10"/>
          </p:nvPr>
        </p:nvSpPr>
        <p:spPr/>
        <p:txBody>
          <a:bodyPr/>
          <a:lstStyle/>
          <a:p>
            <a:fld id="{5C56BBA5-565C-EB44-B52C-E3C10D8B83E6}" type="slidenum">
              <a:rPr lang="en-US" smtClean="0"/>
              <a:t>33</a:t>
            </a:fld>
            <a:endParaRPr lang="en-US"/>
          </a:p>
        </p:txBody>
      </p:sp>
    </p:spTree>
    <p:extLst>
      <p:ext uri="{BB962C8B-B14F-4D97-AF65-F5344CB8AC3E}">
        <p14:creationId xmlns:p14="http://schemas.microsoft.com/office/powerpoint/2010/main" val="96321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 now we have AI</a:t>
            </a:r>
            <a:r>
              <a:rPr lang="en-US" baseline="0" dirty="0" smtClean="0"/>
              <a:t> systems that evolve other AI systems that can be produced, physically:  robots making robots!!  This scares some people.</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34</a:t>
            </a:fld>
            <a:endParaRPr lang="en-US"/>
          </a:p>
        </p:txBody>
      </p:sp>
    </p:spTree>
    <p:extLst>
      <p:ext uri="{BB962C8B-B14F-4D97-AF65-F5344CB8AC3E}">
        <p14:creationId xmlns:p14="http://schemas.microsoft.com/office/powerpoint/2010/main" val="1645629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When AI’s can produce (improved)</a:t>
            </a:r>
            <a:r>
              <a:rPr lang="en-US" baseline="0" dirty="0" smtClean="0"/>
              <a:t> AI’s, without human help, the SINGULARITY occurs.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35</a:t>
            </a:fld>
            <a:endParaRPr lang="en-US"/>
          </a:p>
        </p:txBody>
      </p:sp>
    </p:spTree>
    <p:extLst>
      <p:ext uri="{BB962C8B-B14F-4D97-AF65-F5344CB8AC3E}">
        <p14:creationId xmlns:p14="http://schemas.microsoft.com/office/powerpoint/2010/main" val="2840729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a:t>
            </a:r>
            <a:r>
              <a:rPr lang="en-US" baseline="0" dirty="0" smtClean="0"/>
              <a:t>l of these exponentials (accelerations) =&gt; the singularity could sneak up on us very quickly.  Once we get to chimp intelligence, human intelligence (and beyond) may only be a few days away!!  </a:t>
            </a:r>
          </a:p>
          <a:p>
            <a:r>
              <a:rPr lang="en-US" baseline="0" dirty="0" smtClean="0"/>
              <a:t>We need a plan, now, as to how to control these </a:t>
            </a:r>
            <a:r>
              <a:rPr lang="en-US" baseline="0" dirty="0" err="1" smtClean="0"/>
              <a:t>superintelligences</a:t>
            </a:r>
            <a:r>
              <a:rPr lang="en-US" baseline="0" dirty="0" smtClean="0"/>
              <a:t>.  We may not have time to do it after they are created.</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36</a:t>
            </a:fld>
            <a:endParaRPr lang="en-US"/>
          </a:p>
        </p:txBody>
      </p:sp>
    </p:spTree>
    <p:extLst>
      <p:ext uri="{BB962C8B-B14F-4D97-AF65-F5344CB8AC3E}">
        <p14:creationId xmlns:p14="http://schemas.microsoft.com/office/powerpoint/2010/main" val="2935666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Maintaining</a:t>
            </a:r>
            <a:r>
              <a:rPr lang="en-US" baseline="0" dirty="0" smtClean="0"/>
              <a:t> control of AI =&gt; Insuring that Artificial Selection of AI never becomes NATURAL Selection of AI.</a:t>
            </a:r>
          </a:p>
          <a:p>
            <a:r>
              <a:rPr lang="en-US" baseline="0" dirty="0" smtClean="0"/>
              <a:t>As long as we can stay in the blue, we are ok.</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37</a:t>
            </a:fld>
            <a:endParaRPr lang="en-US"/>
          </a:p>
        </p:txBody>
      </p:sp>
    </p:spTree>
    <p:extLst>
      <p:ext uri="{BB962C8B-B14F-4D97-AF65-F5344CB8AC3E}">
        <p14:creationId xmlns:p14="http://schemas.microsoft.com/office/powerpoint/2010/main" val="3447513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But it is not so easy to preserve</a:t>
            </a:r>
            <a:r>
              <a:rPr lang="en-US" baseline="0" dirty="0" smtClean="0"/>
              <a:t> </a:t>
            </a:r>
            <a:r>
              <a:rPr lang="en-US" baseline="0" smtClean="0"/>
              <a:t>artificial selection.</a:t>
            </a:r>
            <a:endParaRPr lang="en-US"/>
          </a:p>
        </p:txBody>
      </p:sp>
      <p:sp>
        <p:nvSpPr>
          <p:cNvPr id="4" name="Slide Number Placeholder 3"/>
          <p:cNvSpPr>
            <a:spLocks noGrp="1"/>
          </p:cNvSpPr>
          <p:nvPr>
            <p:ph type="sldNum" sz="quarter" idx="10"/>
          </p:nvPr>
        </p:nvSpPr>
        <p:spPr/>
        <p:txBody>
          <a:bodyPr/>
          <a:lstStyle/>
          <a:p>
            <a:fld id="{8B2B5103-B162-C64D-A2BA-4E5771002430}" type="slidenum">
              <a:rPr lang="en-US" smtClean="0"/>
              <a:t>38</a:t>
            </a:fld>
            <a:endParaRPr lang="en-US"/>
          </a:p>
        </p:txBody>
      </p:sp>
    </p:spTree>
    <p:extLst>
      <p:ext uri="{BB962C8B-B14F-4D97-AF65-F5344CB8AC3E}">
        <p14:creationId xmlns:p14="http://schemas.microsoft.com/office/powerpoint/2010/main" val="2571069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Another disturbing trend is reduced</a:t>
            </a:r>
            <a:r>
              <a:rPr lang="en-US" baseline="0" dirty="0" smtClean="0"/>
              <a:t> transparency of AI, in several different respects.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39</a:t>
            </a:fld>
            <a:endParaRPr lang="en-US"/>
          </a:p>
        </p:txBody>
      </p:sp>
    </p:spTree>
    <p:extLst>
      <p:ext uri="{BB962C8B-B14F-4D97-AF65-F5344CB8AC3E}">
        <p14:creationId xmlns:p14="http://schemas.microsoft.com/office/powerpoint/2010/main" val="1872253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As we become more dependent on machines for decision-making, our</a:t>
            </a:r>
            <a:r>
              <a:rPr lang="en-US" baseline="0" dirty="0" smtClean="0"/>
              <a:t> own intelligence becomes very artificial, and we may subtly begin to ADOPT the MACHINES GOALS!!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47</a:t>
            </a:fld>
            <a:endParaRPr lang="en-US"/>
          </a:p>
        </p:txBody>
      </p:sp>
    </p:spTree>
    <p:extLst>
      <p:ext uri="{BB962C8B-B14F-4D97-AF65-F5344CB8AC3E}">
        <p14:creationId xmlns:p14="http://schemas.microsoft.com/office/powerpoint/2010/main" val="2053146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Thus</a:t>
            </a:r>
            <a:r>
              <a:rPr lang="en-US" baseline="0" dirty="0" smtClean="0"/>
              <a:t> began the roller-coaster ride of AI.</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5</a:t>
            </a:fld>
            <a:endParaRPr lang="en-US"/>
          </a:p>
        </p:txBody>
      </p:sp>
    </p:spTree>
    <p:extLst>
      <p:ext uri="{BB962C8B-B14F-4D97-AF65-F5344CB8AC3E}">
        <p14:creationId xmlns:p14="http://schemas.microsoft.com/office/powerpoint/2010/main" val="1656913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SUMMARY.  The AI Winter ended (even in Norway), and we found AI</a:t>
            </a:r>
            <a:r>
              <a:rPr lang="en-US" baseline="0" dirty="0" smtClean="0"/>
              <a:t> almost frozen to death.  We brought it in from the cold.</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51</a:t>
            </a:fld>
            <a:endParaRPr lang="en-US"/>
          </a:p>
        </p:txBody>
      </p:sp>
    </p:spTree>
    <p:extLst>
      <p:ext uri="{BB962C8B-B14F-4D97-AF65-F5344CB8AC3E}">
        <p14:creationId xmlns:p14="http://schemas.microsoft.com/office/powerpoint/2010/main" val="3124822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a:t>
            </a:r>
            <a:r>
              <a:rPr lang="en-US" baseline="0" dirty="0" smtClean="0"/>
              <a:t> found out that it has a keen ability to LEARN, so we exposed it to our culture.</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52</a:t>
            </a:fld>
            <a:endParaRPr lang="en-US"/>
          </a:p>
        </p:txBody>
      </p:sp>
    </p:spTree>
    <p:extLst>
      <p:ext uri="{BB962C8B-B14F-4D97-AF65-F5344CB8AC3E}">
        <p14:creationId xmlns:p14="http://schemas.microsoft.com/office/powerpoint/2010/main" val="527203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VERY QUICKLY, it became VERY SKILLED at many things, winning many awards, doing some things better than us, and becoming extremely POPULAR…to the point</a:t>
            </a:r>
            <a:r>
              <a:rPr lang="en-US" baseline="0" dirty="0" smtClean="0"/>
              <a:t> that AI is preferred over humans in many situations.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53</a:t>
            </a:fld>
            <a:endParaRPr lang="en-US"/>
          </a:p>
        </p:txBody>
      </p:sp>
    </p:spTree>
    <p:extLst>
      <p:ext uri="{BB962C8B-B14F-4D97-AF65-F5344CB8AC3E}">
        <p14:creationId xmlns:p14="http://schemas.microsoft.com/office/powerpoint/2010/main" val="2997987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And now we’re very concerned about what AI could become!!</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54</a:t>
            </a:fld>
            <a:endParaRPr lang="en-US"/>
          </a:p>
        </p:txBody>
      </p:sp>
    </p:spTree>
    <p:extLst>
      <p:ext uri="{BB962C8B-B14F-4D97-AF65-F5344CB8AC3E}">
        <p14:creationId xmlns:p14="http://schemas.microsoft.com/office/powerpoint/2010/main" val="1479652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And</a:t>
            </a:r>
            <a:r>
              <a:rPr lang="en-US" baseline="0" dirty="0" smtClean="0"/>
              <a:t> what WE will become….</a:t>
            </a:r>
          </a:p>
          <a:p>
            <a:r>
              <a:rPr lang="en-US" dirty="0" smtClean="0"/>
              <a:t>More exciting</a:t>
            </a:r>
            <a:r>
              <a:rPr lang="en-US" baseline="0" dirty="0" smtClean="0"/>
              <a:t> jobs in more cool places like Google…or more leisure time</a:t>
            </a:r>
            <a:r>
              <a:rPr lang="en-US" dirty="0" smtClean="0"/>
              <a:t>….or is this THE END of humanity as we know it…where maybe our</a:t>
            </a:r>
            <a:r>
              <a:rPr lang="en-US" baseline="0" dirty="0" smtClean="0"/>
              <a:t> brains will still hold enough special power to keep us (or at least our brains) around?</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55</a:t>
            </a:fld>
            <a:endParaRPr lang="en-US"/>
          </a:p>
        </p:txBody>
      </p:sp>
    </p:spTree>
    <p:extLst>
      <p:ext uri="{BB962C8B-B14F-4D97-AF65-F5344CB8AC3E}">
        <p14:creationId xmlns:p14="http://schemas.microsoft.com/office/powerpoint/2010/main" val="3241339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Rises</a:t>
            </a:r>
            <a:r>
              <a:rPr lang="en-US" baseline="0" dirty="0" smtClean="0"/>
              <a:t> and Falls are only a perception.  People in the field have seen steady progress.  But they have also contributed to the hype!!</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7</a:t>
            </a:fld>
            <a:endParaRPr lang="en-US"/>
          </a:p>
        </p:txBody>
      </p:sp>
    </p:spTree>
    <p:extLst>
      <p:ext uri="{BB962C8B-B14F-4D97-AF65-F5344CB8AC3E}">
        <p14:creationId xmlns:p14="http://schemas.microsoft.com/office/powerpoint/2010/main" val="255558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Games</a:t>
            </a:r>
            <a:r>
              <a:rPr lang="en-US" baseline="0" dirty="0" smtClean="0"/>
              <a:t> are popular in AI teaching and research.  We can </a:t>
            </a:r>
            <a:r>
              <a:rPr lang="en-US" b="1" baseline="0" dirty="0" smtClean="0"/>
              <a:t>chart AI’s progress</a:t>
            </a:r>
            <a:r>
              <a:rPr lang="en-US" b="0" baseline="0" dirty="0" smtClean="0"/>
              <a:t> along dimensions defined by these games.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15</a:t>
            </a:fld>
            <a:endParaRPr lang="en-US"/>
          </a:p>
        </p:txBody>
      </p:sp>
    </p:spTree>
    <p:extLst>
      <p:ext uri="{BB962C8B-B14F-4D97-AF65-F5344CB8AC3E}">
        <p14:creationId xmlns:p14="http://schemas.microsoft.com/office/powerpoint/2010/main" val="909486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Alpha GO combines human examples with self-play.</a:t>
            </a:r>
            <a:r>
              <a:rPr lang="en-US" baseline="0" dirty="0" smtClean="0"/>
              <a:t>  Alpha Go Zero uses ONLY self-play (and defeats Alpha Go every time) !!</a:t>
            </a:r>
          </a:p>
          <a:p>
            <a:r>
              <a:rPr lang="en-US" baseline="0" dirty="0" smtClean="0"/>
              <a:t>Alpha GO is popular among AI researchers for combining Deep Learning with (traditional) AI search methods….and for being so good!!</a:t>
            </a:r>
          </a:p>
          <a:p>
            <a:r>
              <a:rPr lang="en-US" baseline="0" dirty="0" smtClean="0"/>
              <a:t>It is also fascinating, because it makes me SURPRISING moves THAT WORK.</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22</a:t>
            </a:fld>
            <a:endParaRPr lang="en-US"/>
          </a:p>
        </p:txBody>
      </p:sp>
    </p:spTree>
    <p:extLst>
      <p:ext uri="{BB962C8B-B14F-4D97-AF65-F5344CB8AC3E}">
        <p14:creationId xmlns:p14="http://schemas.microsoft.com/office/powerpoint/2010/main" val="201583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Alpha GO combines human examples with self-play.</a:t>
            </a:r>
            <a:r>
              <a:rPr lang="en-US" baseline="0" dirty="0" smtClean="0"/>
              <a:t>  Alpha Go Zero uses ONLY self-play (and defeats Alpha Go every time) !!</a:t>
            </a:r>
          </a:p>
          <a:p>
            <a:r>
              <a:rPr lang="en-US" baseline="0" dirty="0" smtClean="0"/>
              <a:t>Alpha GO is popular among AI researchers for combining Deep Learning with (traditional) AI search methods….and for being so good!!</a:t>
            </a:r>
          </a:p>
          <a:p>
            <a:r>
              <a:rPr lang="en-US" baseline="0" dirty="0" smtClean="0"/>
              <a:t>It is also fascinating, because it makes me SURPRISING moves THAT WORK.</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23</a:t>
            </a:fld>
            <a:endParaRPr lang="en-US"/>
          </a:p>
        </p:txBody>
      </p:sp>
    </p:spTree>
    <p:extLst>
      <p:ext uri="{BB962C8B-B14F-4D97-AF65-F5344CB8AC3E}">
        <p14:creationId xmlns:p14="http://schemas.microsoft.com/office/powerpoint/2010/main" val="201583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real</a:t>
            </a:r>
            <a:r>
              <a:rPr lang="en-US" sz="1200" kern="1200" baseline="0" dirty="0" smtClean="0">
                <a:solidFill>
                  <a:schemeClr val="tx1"/>
                </a:solidFill>
                <a:effectLst/>
                <a:latin typeface="+mn-lt"/>
                <a:ea typeface="+mn-ea"/>
                <a:cs typeface="+mn-cs"/>
              </a:rPr>
              <a:t> beauty of AI is not a reasoning computer, but a CREATIVE (and hence unpredictable) computer.  There are advantages and disadvantages of this.</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56BBA5-565C-EB44-B52C-E3C10D8B83E6}" type="slidenum">
              <a:rPr lang="en-US" smtClean="0"/>
              <a:t>28</a:t>
            </a:fld>
            <a:endParaRPr lang="en-US"/>
          </a:p>
        </p:txBody>
      </p:sp>
    </p:spTree>
    <p:extLst>
      <p:ext uri="{BB962C8B-B14F-4D97-AF65-F5344CB8AC3E}">
        <p14:creationId xmlns:p14="http://schemas.microsoft.com/office/powerpoint/2010/main" val="270959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Bottom-up</a:t>
            </a:r>
            <a:r>
              <a:rPr lang="en-US" baseline="0" dirty="0" smtClean="0"/>
              <a:t> methods are behind the big, recent breakthroughs in AI.  They are the most creative, AND the most unpredictable.  The</a:t>
            </a:r>
          </a:p>
          <a:p>
            <a:r>
              <a:rPr lang="en-US" baseline="0" dirty="0" smtClean="0"/>
              <a:t>question is: How much control are we willing to give to our computers???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29</a:t>
            </a:fld>
            <a:endParaRPr lang="en-US"/>
          </a:p>
        </p:txBody>
      </p:sp>
    </p:spTree>
    <p:extLst>
      <p:ext uri="{BB962C8B-B14F-4D97-AF65-F5344CB8AC3E}">
        <p14:creationId xmlns:p14="http://schemas.microsoft.com/office/powerpoint/2010/main" val="80037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In addition to learning, AI systems can also EVOLVE, using simulations that “look like natural selection”.</a:t>
            </a:r>
          </a:p>
        </p:txBody>
      </p:sp>
      <p:sp>
        <p:nvSpPr>
          <p:cNvPr id="4" name="Slide Number Placeholder 3"/>
          <p:cNvSpPr>
            <a:spLocks noGrp="1"/>
          </p:cNvSpPr>
          <p:nvPr>
            <p:ph type="sldNum" sz="quarter" idx="10"/>
          </p:nvPr>
        </p:nvSpPr>
        <p:spPr/>
        <p:txBody>
          <a:bodyPr/>
          <a:lstStyle/>
          <a:p>
            <a:fld id="{5C56BBA5-565C-EB44-B52C-E3C10D8B83E6}" type="slidenum">
              <a:rPr lang="en-US" smtClean="0"/>
              <a:t>30</a:t>
            </a:fld>
            <a:endParaRPr lang="en-US"/>
          </a:p>
        </p:txBody>
      </p:sp>
    </p:spTree>
    <p:extLst>
      <p:ext uri="{BB962C8B-B14F-4D97-AF65-F5344CB8AC3E}">
        <p14:creationId xmlns:p14="http://schemas.microsoft.com/office/powerpoint/2010/main" val="313200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nb-NO"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en-US"/>
          </a:p>
        </p:txBody>
      </p:sp>
      <p:sp>
        <p:nvSpPr>
          <p:cNvPr id="4" name="Date Placeholder 3"/>
          <p:cNvSpPr>
            <a:spLocks noGrp="1"/>
          </p:cNvSpPr>
          <p:nvPr>
            <p:ph type="dt" sz="half" idx="10"/>
          </p:nvPr>
        </p:nvSpPr>
        <p:spPr/>
        <p:txBody>
          <a:bodyPr/>
          <a:lstStyle/>
          <a:p>
            <a:fld id="{C5E0BAE6-D13C-9E48-A973-AD1BC53C35FF}" type="datetimeFigureOut">
              <a:rPr lang="en-US" smtClean="0"/>
              <a:t>19/08/20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B91D2-CCF1-414D-8405-9409B086FE01}" type="slidenum">
              <a:rPr lang="en-US" smtClean="0"/>
              <a:t>‹#›</a:t>
            </a:fld>
            <a:endParaRPr lang="en-US"/>
          </a:p>
        </p:txBody>
      </p:sp>
    </p:spTree>
    <p:extLst>
      <p:ext uri="{BB962C8B-B14F-4D97-AF65-F5344CB8AC3E}">
        <p14:creationId xmlns:p14="http://schemas.microsoft.com/office/powerpoint/2010/main" val="4246309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C5E0BAE6-D13C-9E48-A973-AD1BC53C35FF}" type="datetimeFigureOut">
              <a:rPr lang="en-US" smtClean="0"/>
              <a:t>19/08/20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B91D2-CCF1-414D-8405-9409B086FE01}" type="slidenum">
              <a:rPr lang="en-US" smtClean="0"/>
              <a:t>‹#›</a:t>
            </a:fld>
            <a:endParaRPr lang="en-US"/>
          </a:p>
        </p:txBody>
      </p:sp>
    </p:spTree>
    <p:extLst>
      <p:ext uri="{BB962C8B-B14F-4D97-AF65-F5344CB8AC3E}">
        <p14:creationId xmlns:p14="http://schemas.microsoft.com/office/powerpoint/2010/main" val="1914336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nb-NO"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C5E0BAE6-D13C-9E48-A973-AD1BC53C35FF}" type="datetimeFigureOut">
              <a:rPr lang="en-US" smtClean="0"/>
              <a:t>19/08/20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B91D2-CCF1-414D-8405-9409B086FE01}" type="slidenum">
              <a:rPr lang="en-US" smtClean="0"/>
              <a:t>‹#›</a:t>
            </a:fld>
            <a:endParaRPr lang="en-US"/>
          </a:p>
        </p:txBody>
      </p:sp>
    </p:spTree>
    <p:extLst>
      <p:ext uri="{BB962C8B-B14F-4D97-AF65-F5344CB8AC3E}">
        <p14:creationId xmlns:p14="http://schemas.microsoft.com/office/powerpoint/2010/main" val="286543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C5E0BAE6-D13C-9E48-A973-AD1BC53C35FF}" type="datetimeFigureOut">
              <a:rPr lang="en-US" smtClean="0"/>
              <a:t>19/08/20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B91D2-CCF1-414D-8405-9409B086FE01}" type="slidenum">
              <a:rPr lang="en-US" smtClean="0"/>
              <a:t>‹#›</a:t>
            </a:fld>
            <a:endParaRPr lang="en-US"/>
          </a:p>
        </p:txBody>
      </p:sp>
    </p:spTree>
    <p:extLst>
      <p:ext uri="{BB962C8B-B14F-4D97-AF65-F5344CB8AC3E}">
        <p14:creationId xmlns:p14="http://schemas.microsoft.com/office/powerpoint/2010/main" val="198849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nb-NO"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p>
            <a:fld id="{C5E0BAE6-D13C-9E48-A973-AD1BC53C35FF}" type="datetimeFigureOut">
              <a:rPr lang="en-US" smtClean="0"/>
              <a:t>19/08/20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B91D2-CCF1-414D-8405-9409B086FE01}" type="slidenum">
              <a:rPr lang="en-US" smtClean="0"/>
              <a:t>‹#›</a:t>
            </a:fld>
            <a:endParaRPr lang="en-US"/>
          </a:p>
        </p:txBody>
      </p:sp>
    </p:spTree>
    <p:extLst>
      <p:ext uri="{BB962C8B-B14F-4D97-AF65-F5344CB8AC3E}">
        <p14:creationId xmlns:p14="http://schemas.microsoft.com/office/powerpoint/2010/main" val="259371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Date Placeholder 4"/>
          <p:cNvSpPr>
            <a:spLocks noGrp="1"/>
          </p:cNvSpPr>
          <p:nvPr>
            <p:ph type="dt" sz="half" idx="10"/>
          </p:nvPr>
        </p:nvSpPr>
        <p:spPr/>
        <p:txBody>
          <a:bodyPr/>
          <a:lstStyle/>
          <a:p>
            <a:fld id="{C5E0BAE6-D13C-9E48-A973-AD1BC53C35FF}" type="datetimeFigureOut">
              <a:rPr lang="en-US" smtClean="0"/>
              <a:t>19/08/20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B91D2-CCF1-414D-8405-9409B086FE01}" type="slidenum">
              <a:rPr lang="en-US" smtClean="0"/>
              <a:t>‹#›</a:t>
            </a:fld>
            <a:endParaRPr lang="en-US"/>
          </a:p>
        </p:txBody>
      </p:sp>
    </p:spTree>
    <p:extLst>
      <p:ext uri="{BB962C8B-B14F-4D97-AF65-F5344CB8AC3E}">
        <p14:creationId xmlns:p14="http://schemas.microsoft.com/office/powerpoint/2010/main" val="877595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Date Placeholder 6"/>
          <p:cNvSpPr>
            <a:spLocks noGrp="1"/>
          </p:cNvSpPr>
          <p:nvPr>
            <p:ph type="dt" sz="half" idx="10"/>
          </p:nvPr>
        </p:nvSpPr>
        <p:spPr/>
        <p:txBody>
          <a:bodyPr/>
          <a:lstStyle/>
          <a:p>
            <a:fld id="{C5E0BAE6-D13C-9E48-A973-AD1BC53C35FF}" type="datetimeFigureOut">
              <a:rPr lang="en-US" smtClean="0"/>
              <a:t>19/08/20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8B91D2-CCF1-414D-8405-9409B086FE01}" type="slidenum">
              <a:rPr lang="en-US" smtClean="0"/>
              <a:t>‹#›</a:t>
            </a:fld>
            <a:endParaRPr lang="en-US"/>
          </a:p>
        </p:txBody>
      </p:sp>
    </p:spTree>
    <p:extLst>
      <p:ext uri="{BB962C8B-B14F-4D97-AF65-F5344CB8AC3E}">
        <p14:creationId xmlns:p14="http://schemas.microsoft.com/office/powerpoint/2010/main" val="54029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2"/>
          <p:cNvSpPr>
            <a:spLocks noGrp="1"/>
          </p:cNvSpPr>
          <p:nvPr>
            <p:ph type="dt" sz="half" idx="10"/>
          </p:nvPr>
        </p:nvSpPr>
        <p:spPr/>
        <p:txBody>
          <a:bodyPr/>
          <a:lstStyle/>
          <a:p>
            <a:fld id="{C5E0BAE6-D13C-9E48-A973-AD1BC53C35FF}" type="datetimeFigureOut">
              <a:rPr lang="en-US" smtClean="0"/>
              <a:t>19/08/20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8B91D2-CCF1-414D-8405-9409B086FE01}" type="slidenum">
              <a:rPr lang="en-US" smtClean="0"/>
              <a:t>‹#›</a:t>
            </a:fld>
            <a:endParaRPr lang="en-US"/>
          </a:p>
        </p:txBody>
      </p:sp>
    </p:spTree>
    <p:extLst>
      <p:ext uri="{BB962C8B-B14F-4D97-AF65-F5344CB8AC3E}">
        <p14:creationId xmlns:p14="http://schemas.microsoft.com/office/powerpoint/2010/main" val="2265603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0BAE6-D13C-9E48-A973-AD1BC53C35FF}" type="datetimeFigureOut">
              <a:rPr lang="en-US" smtClean="0"/>
              <a:t>19/08/20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8B91D2-CCF1-414D-8405-9409B086FE01}" type="slidenum">
              <a:rPr lang="en-US" smtClean="0"/>
              <a:t>‹#›</a:t>
            </a:fld>
            <a:endParaRPr lang="en-US"/>
          </a:p>
        </p:txBody>
      </p:sp>
    </p:spTree>
    <p:extLst>
      <p:ext uri="{BB962C8B-B14F-4D97-AF65-F5344CB8AC3E}">
        <p14:creationId xmlns:p14="http://schemas.microsoft.com/office/powerpoint/2010/main" val="1831439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C5E0BAE6-D13C-9E48-A973-AD1BC53C35FF}" type="datetimeFigureOut">
              <a:rPr lang="en-US" smtClean="0"/>
              <a:t>19/08/20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B91D2-CCF1-414D-8405-9409B086FE01}" type="slidenum">
              <a:rPr lang="en-US" smtClean="0"/>
              <a:t>‹#›</a:t>
            </a:fld>
            <a:endParaRPr lang="en-US"/>
          </a:p>
        </p:txBody>
      </p:sp>
    </p:spTree>
    <p:extLst>
      <p:ext uri="{BB962C8B-B14F-4D97-AF65-F5344CB8AC3E}">
        <p14:creationId xmlns:p14="http://schemas.microsoft.com/office/powerpoint/2010/main" val="3107052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nb-NO"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C5E0BAE6-D13C-9E48-A973-AD1BC53C35FF}" type="datetimeFigureOut">
              <a:rPr lang="en-US" smtClean="0"/>
              <a:t>19/08/20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B91D2-CCF1-414D-8405-9409B086FE01}" type="slidenum">
              <a:rPr lang="en-US" smtClean="0"/>
              <a:t>‹#›</a:t>
            </a:fld>
            <a:endParaRPr lang="en-US"/>
          </a:p>
        </p:txBody>
      </p:sp>
    </p:spTree>
    <p:extLst>
      <p:ext uri="{BB962C8B-B14F-4D97-AF65-F5344CB8AC3E}">
        <p14:creationId xmlns:p14="http://schemas.microsoft.com/office/powerpoint/2010/main" val="35957827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b-NO"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0BAE6-D13C-9E48-A973-AD1BC53C35FF}" type="datetimeFigureOut">
              <a:rPr lang="en-US" smtClean="0"/>
              <a:t>19/08/20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91D2-CCF1-414D-8405-9409B086FE01}" type="slidenum">
              <a:rPr lang="en-US" smtClean="0"/>
              <a:t>‹#›</a:t>
            </a:fld>
            <a:endParaRPr lang="en-US"/>
          </a:p>
        </p:txBody>
      </p:sp>
    </p:spTree>
    <p:extLst>
      <p:ext uri="{BB962C8B-B14F-4D97-AF65-F5344CB8AC3E}">
        <p14:creationId xmlns:p14="http://schemas.microsoft.com/office/powerpoint/2010/main" val="1411390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 Id="rId3" Type="http://schemas.openxmlformats.org/officeDocument/2006/relationships/image" Target="../media/image1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tydelig/review/287662197/61bd6c5dc6"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6.emf"/></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png"/><Relationship Id="rId5" Type="http://schemas.openxmlformats.org/officeDocument/2006/relationships/image" Target="../media/image40.em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emf"/><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45.xml.rels><?xml version="1.0" encoding="UTF-8" standalone="yes"?>
<Relationships xmlns="http://schemas.openxmlformats.org/package/2006/relationships"><Relationship Id="rId3" Type="http://schemas.openxmlformats.org/officeDocument/2006/relationships/hyperlink" Target="https://www.washingtonpost.com/allmetsports/2017-fall/wilson/football" TargetMode="External"/><Relationship Id="rId4" Type="http://schemas.openxmlformats.org/officeDocument/2006/relationships/hyperlink" Target="https://www.washingtonpost.com/allmetsports/2017-fall/football/?date=2017-08-31" TargetMode="External"/><Relationship Id="rId1" Type="http://schemas.openxmlformats.org/officeDocument/2006/relationships/slideLayout" Target="../slideLayouts/slideLayout7.xml"/><Relationship Id="rId2" Type="http://schemas.openxmlformats.org/officeDocument/2006/relationships/hyperlink" Target="https://www.washingtonpost.com/allmetsports/2017-fall/yorktown/footbal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5" Type="http://schemas.openxmlformats.org/officeDocument/2006/relationships/image" Target="../media/image76.jpeg"/><Relationship Id="rId6" Type="http://schemas.openxmlformats.org/officeDocument/2006/relationships/image" Target="../media/image77.jpg"/><Relationship Id="rId7"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701"/>
            <a:ext cx="9144000" cy="6831211"/>
          </a:xfrm>
          <a:prstGeom prst="rect">
            <a:avLst/>
          </a:prstGeom>
        </p:spPr>
      </p:pic>
      <p:sp>
        <p:nvSpPr>
          <p:cNvPr id="2" name="Title 1"/>
          <p:cNvSpPr>
            <a:spLocks noGrp="1"/>
          </p:cNvSpPr>
          <p:nvPr>
            <p:ph type="ctrTitle"/>
          </p:nvPr>
        </p:nvSpPr>
        <p:spPr>
          <a:xfrm>
            <a:off x="1354669" y="66161"/>
            <a:ext cx="5863167" cy="1470025"/>
          </a:xfrm>
        </p:spPr>
        <p:txBody>
          <a:bodyPr>
            <a:normAutofit/>
          </a:bodyPr>
          <a:lstStyle/>
          <a:p>
            <a:r>
              <a:rPr lang="en-US" sz="2800" dirty="0" smtClean="0">
                <a:solidFill>
                  <a:srgbClr val="FF452C"/>
                </a:solidFill>
              </a:rPr>
              <a:t>Artificial Intelligence: </a:t>
            </a:r>
            <a:br>
              <a:rPr lang="en-US" sz="2800" dirty="0" smtClean="0">
                <a:solidFill>
                  <a:srgbClr val="FF452C"/>
                </a:solidFill>
              </a:rPr>
            </a:br>
            <a:r>
              <a:rPr lang="en-US" sz="2800" dirty="0" smtClean="0">
                <a:solidFill>
                  <a:srgbClr val="FF452C"/>
                </a:solidFill>
              </a:rPr>
              <a:t>Evolution of a Translucent Technology</a:t>
            </a:r>
            <a:endParaRPr lang="en-US" sz="2800" dirty="0">
              <a:solidFill>
                <a:srgbClr val="FF452C"/>
              </a:solidFill>
            </a:endParaRPr>
          </a:p>
        </p:txBody>
      </p:sp>
      <p:sp>
        <p:nvSpPr>
          <p:cNvPr id="5" name="TextBox 4"/>
          <p:cNvSpPr txBox="1"/>
          <p:nvPr/>
        </p:nvSpPr>
        <p:spPr>
          <a:xfrm>
            <a:off x="5947828" y="6176415"/>
            <a:ext cx="3110422" cy="646331"/>
          </a:xfrm>
          <a:prstGeom prst="rect">
            <a:avLst/>
          </a:prstGeom>
          <a:noFill/>
        </p:spPr>
        <p:txBody>
          <a:bodyPr wrap="none" rtlCol="0">
            <a:spAutoFit/>
          </a:bodyPr>
          <a:lstStyle/>
          <a:p>
            <a:r>
              <a:rPr lang="en-US" dirty="0" err="1" smtClean="0">
                <a:solidFill>
                  <a:srgbClr val="FF0000"/>
                </a:solidFill>
              </a:rPr>
              <a:t>Plantimal</a:t>
            </a:r>
            <a:r>
              <a:rPr lang="en-US" dirty="0" smtClean="0">
                <a:solidFill>
                  <a:srgbClr val="FF0000"/>
                </a:solidFill>
              </a:rPr>
              <a:t> 1: Robot 29</a:t>
            </a:r>
          </a:p>
          <a:p>
            <a:r>
              <a:rPr lang="en-US" dirty="0" smtClean="0">
                <a:solidFill>
                  <a:srgbClr val="FF0000"/>
                </a:solidFill>
              </a:rPr>
              <a:t> (Andrew Lincoln Nelson, 2015)</a:t>
            </a:r>
            <a:endParaRPr lang="en-US" dirty="0">
              <a:solidFill>
                <a:srgbClr val="FF0000"/>
              </a:solidFill>
            </a:endParaRPr>
          </a:p>
        </p:txBody>
      </p:sp>
      <p:sp>
        <p:nvSpPr>
          <p:cNvPr id="6" name="TextBox 5"/>
          <p:cNvSpPr txBox="1"/>
          <p:nvPr/>
        </p:nvSpPr>
        <p:spPr>
          <a:xfrm>
            <a:off x="2857500" y="1271601"/>
            <a:ext cx="2951724" cy="400110"/>
          </a:xfrm>
          <a:prstGeom prst="rect">
            <a:avLst/>
          </a:prstGeom>
          <a:noFill/>
        </p:spPr>
        <p:txBody>
          <a:bodyPr wrap="none" rtlCol="0">
            <a:spAutoFit/>
          </a:bodyPr>
          <a:lstStyle/>
          <a:p>
            <a:r>
              <a:rPr lang="en-US" sz="2000" dirty="0" smtClean="0">
                <a:solidFill>
                  <a:srgbClr val="0000FF"/>
                </a:solidFill>
              </a:rPr>
              <a:t>Keith Downing (IDI, NTNU)</a:t>
            </a:r>
            <a:endParaRPr lang="en-US" sz="2000" dirty="0">
              <a:solidFill>
                <a:srgbClr val="0000FF"/>
              </a:solidFill>
            </a:endParaRPr>
          </a:p>
        </p:txBody>
      </p:sp>
    </p:spTree>
    <p:extLst>
      <p:ext uri="{BB962C8B-B14F-4D97-AF65-F5344CB8AC3E}">
        <p14:creationId xmlns:p14="http://schemas.microsoft.com/office/powerpoint/2010/main" val="872721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18879"/>
          </a:xfrm>
        </p:spPr>
        <p:txBody>
          <a:bodyPr>
            <a:normAutofit/>
          </a:bodyPr>
          <a:lstStyle/>
          <a:p>
            <a:r>
              <a:rPr lang="en-US" dirty="0" smtClean="0"/>
              <a:t>AI Texas </a:t>
            </a:r>
            <a:r>
              <a:rPr lang="en-US" dirty="0" err="1" smtClean="0"/>
              <a:t>Hold’em</a:t>
            </a:r>
            <a:r>
              <a:rPr lang="en-US" dirty="0" smtClean="0"/>
              <a:t> (Top-Down)</a:t>
            </a:r>
            <a:endParaRPr lang="en-US" dirty="0"/>
          </a:p>
        </p:txBody>
      </p:sp>
      <p:sp>
        <p:nvSpPr>
          <p:cNvPr id="3" name="Content Placeholder 2"/>
          <p:cNvSpPr>
            <a:spLocks noGrp="1"/>
          </p:cNvSpPr>
          <p:nvPr>
            <p:ph idx="1"/>
          </p:nvPr>
        </p:nvSpPr>
        <p:spPr>
          <a:xfrm>
            <a:off x="457200" y="1329760"/>
            <a:ext cx="8229600" cy="4525963"/>
          </a:xfrm>
        </p:spPr>
        <p:txBody>
          <a:bodyPr>
            <a:normAutofit fontScale="92500" lnSpcReduction="10000"/>
          </a:bodyPr>
          <a:lstStyle/>
          <a:p>
            <a:pPr marL="0" indent="0">
              <a:buNone/>
            </a:pPr>
            <a:r>
              <a:rPr lang="en-US" dirty="0" smtClean="0"/>
              <a:t>Interview poker experts (or read strategy books) to produce a large set of situation-action rules:</a:t>
            </a:r>
          </a:p>
          <a:p>
            <a:pPr marL="0" indent="0">
              <a:buNone/>
            </a:pPr>
            <a:endParaRPr lang="en-US" dirty="0" smtClean="0"/>
          </a:p>
          <a:p>
            <a:pPr lvl="1"/>
            <a:r>
              <a:rPr lang="en-US" dirty="0" smtClean="0">
                <a:solidFill>
                  <a:srgbClr val="FF452C"/>
                </a:solidFill>
              </a:rPr>
              <a:t>IF</a:t>
            </a:r>
            <a:r>
              <a:rPr lang="en-US" dirty="0" smtClean="0"/>
              <a:t> </a:t>
            </a:r>
            <a:r>
              <a:rPr lang="en-US" dirty="0" smtClean="0">
                <a:solidFill>
                  <a:srgbClr val="0000FF"/>
                </a:solidFill>
              </a:rPr>
              <a:t>your hole cards are a pair of face cards, </a:t>
            </a:r>
            <a:r>
              <a:rPr lang="en-US" dirty="0" smtClean="0">
                <a:solidFill>
                  <a:srgbClr val="FF452C"/>
                </a:solidFill>
              </a:rPr>
              <a:t>AND</a:t>
            </a:r>
            <a:r>
              <a:rPr lang="en-US" dirty="0" smtClean="0">
                <a:solidFill>
                  <a:srgbClr val="0000FF"/>
                </a:solidFill>
              </a:rPr>
              <a:t> the third such face card appears in the flop</a:t>
            </a:r>
            <a:r>
              <a:rPr lang="en-US" dirty="0" smtClean="0"/>
              <a:t>, </a:t>
            </a:r>
            <a:r>
              <a:rPr lang="en-US" dirty="0" smtClean="0">
                <a:solidFill>
                  <a:srgbClr val="FF452C"/>
                </a:solidFill>
              </a:rPr>
              <a:t>THEN </a:t>
            </a:r>
            <a:r>
              <a:rPr lang="en-US" dirty="0" smtClean="0">
                <a:solidFill>
                  <a:srgbClr val="008000"/>
                </a:solidFill>
              </a:rPr>
              <a:t>slow-play the hand (i.e. do not raise, only call).</a:t>
            </a:r>
          </a:p>
          <a:p>
            <a:pPr marL="457200" lvl="1" indent="0">
              <a:buNone/>
            </a:pPr>
            <a:endParaRPr lang="en-US" dirty="0" smtClean="0">
              <a:solidFill>
                <a:srgbClr val="008000"/>
              </a:solidFill>
            </a:endParaRPr>
          </a:p>
          <a:p>
            <a:pPr lvl="1"/>
            <a:r>
              <a:rPr lang="en-US" dirty="0" smtClean="0">
                <a:solidFill>
                  <a:srgbClr val="FF452C"/>
                </a:solidFill>
              </a:rPr>
              <a:t>IF</a:t>
            </a:r>
            <a:r>
              <a:rPr lang="en-US" dirty="0" smtClean="0">
                <a:solidFill>
                  <a:srgbClr val="008000"/>
                </a:solidFill>
              </a:rPr>
              <a:t> </a:t>
            </a:r>
            <a:r>
              <a:rPr lang="en-US" dirty="0" smtClean="0">
                <a:solidFill>
                  <a:srgbClr val="0000FF"/>
                </a:solidFill>
              </a:rPr>
              <a:t>it is the final (“river”) round of betting, </a:t>
            </a:r>
            <a:r>
              <a:rPr lang="en-US" dirty="0" smtClean="0">
                <a:solidFill>
                  <a:srgbClr val="FF452C"/>
                </a:solidFill>
              </a:rPr>
              <a:t>AND</a:t>
            </a:r>
            <a:r>
              <a:rPr lang="en-US" dirty="0" smtClean="0">
                <a:solidFill>
                  <a:srgbClr val="008000"/>
                </a:solidFill>
              </a:rPr>
              <a:t> </a:t>
            </a:r>
            <a:r>
              <a:rPr lang="en-US" dirty="0" smtClean="0">
                <a:solidFill>
                  <a:srgbClr val="0000FF"/>
                </a:solidFill>
              </a:rPr>
              <a:t>the opponent raises before you, </a:t>
            </a:r>
            <a:r>
              <a:rPr lang="en-US" dirty="0" smtClean="0">
                <a:solidFill>
                  <a:srgbClr val="FF452C"/>
                </a:solidFill>
              </a:rPr>
              <a:t>AND</a:t>
            </a:r>
            <a:r>
              <a:rPr lang="en-US" dirty="0" smtClean="0">
                <a:solidFill>
                  <a:srgbClr val="0000FF"/>
                </a:solidFill>
              </a:rPr>
              <a:t> the pot-odds are favorable</a:t>
            </a:r>
            <a:r>
              <a:rPr lang="en-US" dirty="0" smtClean="0">
                <a:solidFill>
                  <a:srgbClr val="008000"/>
                </a:solidFill>
              </a:rPr>
              <a:t>,</a:t>
            </a:r>
            <a:r>
              <a:rPr lang="en-US" dirty="0" smtClean="0">
                <a:solidFill>
                  <a:srgbClr val="FF452C"/>
                </a:solidFill>
              </a:rPr>
              <a:t> THEN </a:t>
            </a:r>
            <a:r>
              <a:rPr lang="en-US" dirty="0" smtClean="0">
                <a:solidFill>
                  <a:srgbClr val="008000"/>
                </a:solidFill>
              </a:rPr>
              <a:t>call the raise.</a:t>
            </a:r>
          </a:p>
          <a:p>
            <a:pPr marL="457200" lvl="1" indent="0">
              <a:buNone/>
            </a:pPr>
            <a:endParaRPr lang="en-US" dirty="0" smtClean="0">
              <a:solidFill>
                <a:srgbClr val="008000"/>
              </a:solidFill>
            </a:endParaRPr>
          </a:p>
        </p:txBody>
      </p:sp>
    </p:spTree>
    <p:extLst>
      <p:ext uri="{BB962C8B-B14F-4D97-AF65-F5344CB8AC3E}">
        <p14:creationId xmlns:p14="http://schemas.microsoft.com/office/powerpoint/2010/main" val="778737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23"/>
            <a:ext cx="8229600" cy="783605"/>
          </a:xfrm>
        </p:spPr>
        <p:txBody>
          <a:bodyPr>
            <a:noAutofit/>
          </a:bodyPr>
          <a:lstStyle/>
          <a:p>
            <a:r>
              <a:rPr lang="en-US" sz="3600" dirty="0" smtClean="0"/>
              <a:t>AI Texas </a:t>
            </a:r>
            <a:r>
              <a:rPr lang="en-US" sz="3600" dirty="0" err="1" smtClean="0"/>
              <a:t>Hold’em</a:t>
            </a:r>
            <a:r>
              <a:rPr lang="en-US" sz="3600" dirty="0" smtClean="0"/>
              <a:t> (Bottom-Up)</a:t>
            </a:r>
            <a:endParaRPr lang="en-US" sz="3600" dirty="0"/>
          </a:p>
        </p:txBody>
      </p:sp>
      <p:pic>
        <p:nvPicPr>
          <p:cNvPr id="3" name="Picture 2" descr="rollout-playe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392" y="1008467"/>
            <a:ext cx="6921673" cy="3983760"/>
          </a:xfrm>
          <a:prstGeom prst="rect">
            <a:avLst/>
          </a:prstGeom>
        </p:spPr>
      </p:pic>
      <p:sp>
        <p:nvSpPr>
          <p:cNvPr id="4" name="TextBox 3"/>
          <p:cNvSpPr txBox="1"/>
          <p:nvPr/>
        </p:nvSpPr>
        <p:spPr>
          <a:xfrm>
            <a:off x="82314" y="4992228"/>
            <a:ext cx="6305317" cy="1323439"/>
          </a:xfrm>
          <a:prstGeom prst="rect">
            <a:avLst/>
          </a:prstGeom>
          <a:solidFill>
            <a:schemeClr val="bg1">
              <a:lumMod val="50000"/>
            </a:schemeClr>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285750" indent="-285750">
              <a:buFont typeface="Arial"/>
              <a:buChar char="•"/>
            </a:pPr>
            <a:r>
              <a:rPr lang="en-US" sz="2000" dirty="0" smtClean="0"/>
              <a:t>Deal out remaining cards thousands of times.</a:t>
            </a:r>
          </a:p>
          <a:p>
            <a:pPr marL="285750" indent="-285750">
              <a:buFont typeface="Arial"/>
              <a:buChar char="•"/>
            </a:pPr>
            <a:r>
              <a:rPr lang="en-US" sz="2000" dirty="0" smtClean="0"/>
              <a:t>Count # times (W) that Player 2 wins.</a:t>
            </a:r>
          </a:p>
          <a:p>
            <a:pPr marL="285750" indent="-285750">
              <a:buFont typeface="Arial"/>
              <a:buChar char="•"/>
            </a:pPr>
            <a:r>
              <a:rPr lang="en-US" sz="2000" dirty="0" smtClean="0"/>
              <a:t>Base Player 2’s betting decision on W.</a:t>
            </a:r>
          </a:p>
          <a:p>
            <a:pPr marL="285750" indent="-285750">
              <a:buFont typeface="Arial"/>
              <a:buChar char="•"/>
            </a:pPr>
            <a:endParaRPr lang="en-US" sz="2000" dirty="0"/>
          </a:p>
        </p:txBody>
      </p:sp>
    </p:spTree>
    <p:extLst>
      <p:ext uri="{BB962C8B-B14F-4D97-AF65-F5344CB8AC3E}">
        <p14:creationId xmlns:p14="http://schemas.microsoft.com/office/powerpoint/2010/main" val="2837454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AI in Medicine</a:t>
            </a:r>
            <a:endParaRPr lang="en-US" b="1"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solidFill>
                  <a:srgbClr val="FF0000"/>
                </a:solidFill>
              </a:rPr>
              <a:t>Top-Down</a:t>
            </a:r>
            <a:r>
              <a:rPr lang="en-US" dirty="0" smtClean="0"/>
              <a:t> </a:t>
            </a:r>
          </a:p>
          <a:p>
            <a:r>
              <a:rPr lang="en-US" sz="2400" dirty="0" smtClean="0"/>
              <a:t>Doctors formalize their (deep) medical knowledge</a:t>
            </a:r>
          </a:p>
          <a:p>
            <a:r>
              <a:rPr lang="en-US" sz="2400" dirty="0" smtClean="0"/>
              <a:t>AI developers enter (‘hardwire’) it into an expert system (ES).</a:t>
            </a:r>
          </a:p>
          <a:p>
            <a:r>
              <a:rPr lang="en-US" sz="2400" dirty="0" smtClean="0"/>
              <a:t>Patient cases run through the ES; </a:t>
            </a:r>
            <a:r>
              <a:rPr lang="en-US" sz="2400" b="1" dirty="0" smtClean="0">
                <a:solidFill>
                  <a:srgbClr val="0000FF"/>
                </a:solidFill>
              </a:rPr>
              <a:t>no learning</a:t>
            </a:r>
            <a:r>
              <a:rPr lang="en-US" sz="2400" dirty="0" smtClean="0"/>
              <a:t>.</a:t>
            </a:r>
          </a:p>
          <a:p>
            <a:pPr marL="0" indent="0">
              <a:buNone/>
            </a:pPr>
            <a:endParaRPr lang="en-US" b="1" dirty="0" smtClean="0">
              <a:solidFill>
                <a:srgbClr val="FF0000"/>
              </a:solidFill>
            </a:endParaRPr>
          </a:p>
          <a:p>
            <a:pPr marL="0" indent="0">
              <a:buNone/>
            </a:pPr>
            <a:r>
              <a:rPr lang="en-US" b="1" dirty="0" smtClean="0">
                <a:solidFill>
                  <a:srgbClr val="FF0000"/>
                </a:solidFill>
              </a:rPr>
              <a:t>Bottom-Up</a:t>
            </a:r>
          </a:p>
          <a:p>
            <a:r>
              <a:rPr lang="en-US" sz="2400" dirty="0" smtClean="0"/>
              <a:t>Medical experts </a:t>
            </a:r>
            <a:r>
              <a:rPr lang="en-US" sz="2400" dirty="0" smtClean="0"/>
              <a:t>label hundreds (thousands) of MRI images.</a:t>
            </a:r>
          </a:p>
          <a:p>
            <a:r>
              <a:rPr lang="en-US" sz="2400" dirty="0" smtClean="0"/>
              <a:t>AI system </a:t>
            </a:r>
            <a:r>
              <a:rPr lang="en-US" sz="2400" b="1" dirty="0" smtClean="0">
                <a:solidFill>
                  <a:srgbClr val="0000FF"/>
                </a:solidFill>
              </a:rPr>
              <a:t>learns</a:t>
            </a:r>
            <a:r>
              <a:rPr lang="en-US" sz="2400" dirty="0" smtClean="0"/>
              <a:t> associations between images and labels.</a:t>
            </a:r>
          </a:p>
          <a:p>
            <a:r>
              <a:rPr lang="en-US" sz="2400" dirty="0" smtClean="0"/>
              <a:t>AI system computes labels for new images.</a:t>
            </a:r>
          </a:p>
          <a:p>
            <a:r>
              <a:rPr lang="en-US" sz="2400" dirty="0" smtClean="0"/>
              <a:t>AI system has no </a:t>
            </a:r>
            <a:r>
              <a:rPr lang="en-US" sz="2400" b="1" dirty="0" smtClean="0">
                <a:solidFill>
                  <a:srgbClr val="0000FF"/>
                </a:solidFill>
              </a:rPr>
              <a:t>explicit</a:t>
            </a:r>
            <a:r>
              <a:rPr lang="en-US" sz="2400" dirty="0" smtClean="0"/>
              <a:t> deep domain knowledge.</a:t>
            </a:r>
          </a:p>
          <a:p>
            <a:endParaRPr lang="en-US" sz="2400" dirty="0" smtClean="0"/>
          </a:p>
          <a:p>
            <a:endParaRPr lang="en-US" dirty="0" smtClean="0">
              <a:solidFill>
                <a:srgbClr val="FF0000"/>
              </a:solidFill>
            </a:endParaRPr>
          </a:p>
          <a:p>
            <a:pPr marL="0" indent="0">
              <a:buNone/>
            </a:pPr>
            <a:endParaRPr lang="en-US" sz="2400" dirty="0"/>
          </a:p>
        </p:txBody>
      </p:sp>
    </p:spTree>
    <p:extLst>
      <p:ext uri="{BB962C8B-B14F-4D97-AF65-F5344CB8AC3E}">
        <p14:creationId xmlns:p14="http://schemas.microsoft.com/office/powerpoint/2010/main" val="16624183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DENDRAL (1965-1979)</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Edward </a:t>
            </a:r>
            <a:r>
              <a:rPr lang="en-US" sz="2400" dirty="0" err="1" smtClean="0"/>
              <a:t>Feigenbaum</a:t>
            </a:r>
            <a:r>
              <a:rPr lang="en-US" sz="2400" dirty="0" smtClean="0"/>
              <a:t> (AI) + Joshua Lederberg (geneticist)</a:t>
            </a:r>
          </a:p>
          <a:p>
            <a:r>
              <a:rPr lang="en-US" sz="2400" dirty="0" smtClean="0">
                <a:solidFill>
                  <a:srgbClr val="FF0000"/>
                </a:solidFill>
              </a:rPr>
              <a:t>Input: Spectrographic Data for an organic compound</a:t>
            </a:r>
          </a:p>
          <a:p>
            <a:r>
              <a:rPr lang="en-US" sz="2400" dirty="0" smtClean="0">
                <a:solidFill>
                  <a:srgbClr val="FF0000"/>
                </a:solidFill>
              </a:rPr>
              <a:t>Output: Molecular Structure of that compound</a:t>
            </a:r>
          </a:p>
          <a:p>
            <a:r>
              <a:rPr lang="en-US" sz="2400" dirty="0" smtClean="0"/>
              <a:t>First computer system with a clean separation of:</a:t>
            </a:r>
          </a:p>
          <a:p>
            <a:pPr lvl="1"/>
            <a:r>
              <a:rPr lang="en-US" sz="2000" dirty="0" smtClean="0"/>
              <a:t>Knowledge (of organic chemistry and hypothesis reformulation)</a:t>
            </a:r>
          </a:p>
          <a:p>
            <a:pPr lvl="1"/>
            <a:r>
              <a:rPr lang="en-US" sz="2000" dirty="0" smtClean="0"/>
              <a:t>Reasoning (applying rules to modify hypotheses)</a:t>
            </a:r>
          </a:p>
          <a:p>
            <a:r>
              <a:rPr lang="en-US" sz="2400" dirty="0" smtClean="0"/>
              <a:t>Focus on </a:t>
            </a:r>
            <a:r>
              <a:rPr lang="en-US" sz="2400" b="1" dirty="0" smtClean="0">
                <a:solidFill>
                  <a:srgbClr val="0000FF"/>
                </a:solidFill>
              </a:rPr>
              <a:t>specific domain knowledge</a:t>
            </a:r>
            <a:r>
              <a:rPr lang="en-US" sz="2400" dirty="0" smtClean="0"/>
              <a:t>, not the reasoning mechanisms.</a:t>
            </a:r>
          </a:p>
          <a:p>
            <a:r>
              <a:rPr lang="en-US" sz="2400" dirty="0" smtClean="0"/>
              <a:t>Knowledge comes directly from domain experts in the form of If-then rules.</a:t>
            </a:r>
          </a:p>
          <a:p>
            <a:r>
              <a:rPr lang="en-US" sz="2400" dirty="0" smtClean="0"/>
              <a:t>Established Knowledge-Intensive methods as the central AI problem-solving paradigm for 15-20 years.</a:t>
            </a:r>
          </a:p>
          <a:p>
            <a:endParaRPr lang="en-US" sz="2400" dirty="0"/>
          </a:p>
        </p:txBody>
      </p:sp>
    </p:spTree>
    <p:extLst>
      <p:ext uri="{BB962C8B-B14F-4D97-AF65-F5344CB8AC3E}">
        <p14:creationId xmlns:p14="http://schemas.microsoft.com/office/powerpoint/2010/main" val="3855776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MYCIN Rule # 578</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FF0000"/>
                </a:solidFill>
              </a:rPr>
              <a:t>IF</a:t>
            </a:r>
          </a:p>
          <a:p>
            <a:pPr marL="1371600" lvl="2" indent="-514350">
              <a:buFont typeface="+mj-lt"/>
              <a:buAutoNum type="alphaUcPeriod"/>
            </a:pPr>
            <a:r>
              <a:rPr lang="en-US" sz="3200" dirty="0" smtClean="0">
                <a:solidFill>
                  <a:srgbClr val="0000FF"/>
                </a:solidFill>
              </a:rPr>
              <a:t>The infection is meningitis</a:t>
            </a:r>
          </a:p>
          <a:p>
            <a:pPr marL="1371600" lvl="2" indent="-514350">
              <a:buFont typeface="+mj-lt"/>
              <a:buAutoNum type="alphaUcPeriod"/>
            </a:pPr>
            <a:r>
              <a:rPr lang="en-US" sz="3200" dirty="0" smtClean="0">
                <a:solidFill>
                  <a:srgbClr val="0000FF"/>
                </a:solidFill>
              </a:rPr>
              <a:t>Organisms seen on the culture’s stain</a:t>
            </a:r>
          </a:p>
          <a:p>
            <a:pPr marL="1371600" lvl="2" indent="-514350">
              <a:buFont typeface="+mj-lt"/>
              <a:buAutoNum type="alphaUcPeriod"/>
            </a:pPr>
            <a:r>
              <a:rPr lang="en-US" sz="3200" dirty="0" smtClean="0">
                <a:solidFill>
                  <a:srgbClr val="0000FF"/>
                </a:solidFill>
              </a:rPr>
              <a:t>Type of infection = bacterial</a:t>
            </a:r>
          </a:p>
          <a:p>
            <a:pPr marL="1371600" lvl="2" indent="-514350">
              <a:buFont typeface="+mj-lt"/>
              <a:buAutoNum type="alphaUcPeriod"/>
            </a:pPr>
            <a:r>
              <a:rPr lang="en-US" sz="3200" dirty="0" smtClean="0">
                <a:solidFill>
                  <a:srgbClr val="0000FF"/>
                </a:solidFill>
              </a:rPr>
              <a:t>Patient has been seriously burned</a:t>
            </a:r>
          </a:p>
          <a:p>
            <a:pPr marL="571500" indent="-514350"/>
            <a:r>
              <a:rPr lang="en-US" dirty="0" smtClean="0">
                <a:solidFill>
                  <a:srgbClr val="FF0000"/>
                </a:solidFill>
              </a:rPr>
              <a:t>THEN</a:t>
            </a:r>
          </a:p>
          <a:p>
            <a:pPr marL="457200" lvl="1" indent="0">
              <a:buNone/>
            </a:pPr>
            <a:r>
              <a:rPr lang="en-US" dirty="0" smtClean="0">
                <a:solidFill>
                  <a:srgbClr val="0000FF"/>
                </a:solidFill>
              </a:rPr>
              <a:t>	Cause = Pseudomonas-</a:t>
            </a:r>
            <a:r>
              <a:rPr lang="en-US" dirty="0" err="1" smtClean="0">
                <a:solidFill>
                  <a:srgbClr val="0000FF"/>
                </a:solidFill>
              </a:rPr>
              <a:t>Aeruginosa</a:t>
            </a:r>
            <a:r>
              <a:rPr lang="en-US" dirty="0" smtClean="0">
                <a:solidFill>
                  <a:srgbClr val="0000FF"/>
                </a:solidFill>
              </a:rPr>
              <a:t> </a:t>
            </a:r>
          </a:p>
          <a:p>
            <a:pPr marL="457200" lvl="1" indent="0">
              <a:buNone/>
            </a:pPr>
            <a:r>
              <a:rPr lang="en-US" dirty="0">
                <a:solidFill>
                  <a:srgbClr val="0000FF"/>
                </a:solidFill>
              </a:rPr>
              <a:t>	</a:t>
            </a:r>
            <a:r>
              <a:rPr lang="en-US" dirty="0" smtClean="0">
                <a:solidFill>
                  <a:srgbClr val="0000FF"/>
                </a:solidFill>
              </a:rPr>
              <a:t>with (probability = 0.5)</a:t>
            </a:r>
            <a:endParaRPr lang="en-US" dirty="0">
              <a:solidFill>
                <a:srgbClr val="0000FF"/>
              </a:solidFill>
            </a:endParaRPr>
          </a:p>
        </p:txBody>
      </p:sp>
      <p:sp>
        <p:nvSpPr>
          <p:cNvPr id="4" name="TextBox 3"/>
          <p:cNvSpPr txBox="1"/>
          <p:nvPr/>
        </p:nvSpPr>
        <p:spPr>
          <a:xfrm>
            <a:off x="635000" y="6299200"/>
            <a:ext cx="8407400" cy="400110"/>
          </a:xfrm>
          <a:prstGeom prst="rect">
            <a:avLst/>
          </a:prstGeom>
          <a:noFill/>
        </p:spPr>
        <p:txBody>
          <a:bodyPr wrap="square" rtlCol="0">
            <a:spAutoFit/>
          </a:bodyPr>
          <a:lstStyle/>
          <a:p>
            <a:r>
              <a:rPr lang="en-US" sz="2000" dirty="0" smtClean="0"/>
              <a:t>MYCIN (Stanford, early 1980’s) was one of the first successful expert systems</a:t>
            </a:r>
            <a:r>
              <a:rPr lang="en-US" dirty="0" smtClean="0"/>
              <a:t>. </a:t>
            </a:r>
            <a:endParaRPr lang="en-US" dirty="0"/>
          </a:p>
        </p:txBody>
      </p:sp>
    </p:spTree>
    <p:extLst>
      <p:ext uri="{BB962C8B-B14F-4D97-AF65-F5344CB8AC3E}">
        <p14:creationId xmlns:p14="http://schemas.microsoft.com/office/powerpoint/2010/main" val="2913047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3762" y="246926"/>
            <a:ext cx="5425509" cy="646331"/>
          </a:xfrm>
          <a:prstGeom prst="rect">
            <a:avLst/>
          </a:prstGeom>
          <a:noFill/>
        </p:spPr>
        <p:txBody>
          <a:bodyPr wrap="none" rtlCol="0">
            <a:spAutoFit/>
          </a:bodyPr>
          <a:lstStyle/>
          <a:p>
            <a:r>
              <a:rPr lang="en-US" sz="3600" dirty="0" smtClean="0"/>
              <a:t>Chess (</a:t>
            </a:r>
            <a:r>
              <a:rPr lang="en-US" sz="3600" i="1" dirty="0" smtClean="0"/>
              <a:t>The Drosophila of AI</a:t>
            </a:r>
            <a:r>
              <a:rPr lang="en-US" sz="3600" dirty="0" smtClean="0"/>
              <a:t>)</a:t>
            </a:r>
            <a:endParaRPr lang="en-US" sz="3600" dirty="0"/>
          </a:p>
        </p:txBody>
      </p:sp>
      <p:sp>
        <p:nvSpPr>
          <p:cNvPr id="3" name="TextBox 2"/>
          <p:cNvSpPr txBox="1"/>
          <p:nvPr/>
        </p:nvSpPr>
        <p:spPr>
          <a:xfrm>
            <a:off x="282213" y="1203772"/>
            <a:ext cx="8478154" cy="5262979"/>
          </a:xfrm>
          <a:prstGeom prst="rect">
            <a:avLst/>
          </a:prstGeom>
          <a:noFill/>
        </p:spPr>
        <p:txBody>
          <a:bodyPr wrap="square" rtlCol="0">
            <a:spAutoFit/>
          </a:bodyPr>
          <a:lstStyle/>
          <a:p>
            <a:pPr marL="285750" indent="-285750">
              <a:buFont typeface="Arial"/>
              <a:buChar char="•"/>
            </a:pPr>
            <a:r>
              <a:rPr lang="en-US" sz="2400" dirty="0" smtClean="0">
                <a:solidFill>
                  <a:srgbClr val="008000"/>
                </a:solidFill>
              </a:rPr>
              <a:t>1967</a:t>
            </a:r>
            <a:r>
              <a:rPr lang="en-US" sz="2400" dirty="0" smtClean="0"/>
              <a:t> </a:t>
            </a:r>
            <a:r>
              <a:rPr lang="en-US" sz="2400" dirty="0"/>
              <a:t>- Greenblatt’s MAC HACK VI  </a:t>
            </a:r>
            <a:r>
              <a:rPr lang="en-US" sz="2400" dirty="0" smtClean="0"/>
              <a:t>= 1st </a:t>
            </a:r>
            <a:r>
              <a:rPr lang="en-US" sz="2400" dirty="0"/>
              <a:t>computer </a:t>
            </a:r>
            <a:r>
              <a:rPr lang="en-US" sz="2400" dirty="0" smtClean="0"/>
              <a:t>in a human tournament: Won </a:t>
            </a:r>
            <a:r>
              <a:rPr lang="en-US" sz="2400" dirty="0"/>
              <a:t>2; Tied </a:t>
            </a:r>
            <a:r>
              <a:rPr lang="en-US" sz="2400" dirty="0" smtClean="0"/>
              <a:t>2.</a:t>
            </a:r>
          </a:p>
          <a:p>
            <a:pPr marL="285750" indent="-285750">
              <a:buFont typeface="Arial"/>
              <a:buChar char="•"/>
            </a:pPr>
            <a:r>
              <a:rPr lang="en-US" sz="2400" dirty="0" smtClean="0">
                <a:solidFill>
                  <a:srgbClr val="008000"/>
                </a:solidFill>
              </a:rPr>
              <a:t>1997</a:t>
            </a:r>
            <a:r>
              <a:rPr lang="en-US" sz="2400" dirty="0" smtClean="0"/>
              <a:t> – IBM’s Deep Blue beats reigning world champion Garry Kasparov. </a:t>
            </a:r>
          </a:p>
          <a:p>
            <a:pPr marL="742950" lvl="1" indent="-285750">
              <a:buFont typeface="Arial"/>
              <a:buChar char="•"/>
            </a:pPr>
            <a:r>
              <a:rPr lang="en-US" sz="2400" dirty="0" smtClean="0">
                <a:solidFill>
                  <a:srgbClr val="FF0000"/>
                </a:solidFill>
              </a:rPr>
              <a:t>I am a human being.  When I see something that is well beyond my understanding, I am afraid </a:t>
            </a:r>
            <a:r>
              <a:rPr lang="en-US" sz="2400" dirty="0" smtClean="0"/>
              <a:t>… G.K.</a:t>
            </a:r>
          </a:p>
          <a:p>
            <a:pPr marL="742950" lvl="1" indent="-285750">
              <a:buFont typeface="Arial"/>
              <a:buChar char="•"/>
            </a:pPr>
            <a:r>
              <a:rPr lang="en-US" sz="2400" dirty="0" smtClean="0"/>
              <a:t>Deep Blue: evaluated 200 million states/sec.  Kasparov: 3.</a:t>
            </a:r>
          </a:p>
          <a:p>
            <a:pPr marL="742950" lvl="1" indent="-285750">
              <a:buFont typeface="Arial"/>
              <a:buChar char="•"/>
            </a:pPr>
            <a:r>
              <a:rPr lang="en-US" sz="2400" dirty="0" smtClean="0"/>
              <a:t>Deep Blue used </a:t>
            </a:r>
            <a:r>
              <a:rPr lang="en-US" sz="2400" dirty="0" err="1" smtClean="0"/>
              <a:t>Minimax</a:t>
            </a:r>
            <a:r>
              <a:rPr lang="en-US" sz="2400" dirty="0" smtClean="0"/>
              <a:t> with Alpha-Beta pruning.</a:t>
            </a:r>
          </a:p>
          <a:p>
            <a:pPr marL="742950" lvl="1" indent="-285750">
              <a:buFont typeface="Arial"/>
              <a:buChar char="•"/>
            </a:pPr>
            <a:r>
              <a:rPr lang="en-US" sz="2400" dirty="0" smtClean="0"/>
              <a:t>Deep Blue does NOT learn. </a:t>
            </a:r>
          </a:p>
          <a:p>
            <a:pPr marL="742950" lvl="1" indent="-285750">
              <a:buFont typeface="Arial"/>
              <a:buChar char="•"/>
            </a:pPr>
            <a:r>
              <a:rPr lang="en-US" sz="2400" dirty="0" smtClean="0"/>
              <a:t>IBM team claimed it wasn’t AI at all, just brute-force search.</a:t>
            </a:r>
          </a:p>
          <a:p>
            <a:pPr marL="742950" lvl="1" indent="-285750">
              <a:buFont typeface="Arial"/>
              <a:buChar char="•"/>
            </a:pPr>
            <a:r>
              <a:rPr lang="en-US" sz="2400" dirty="0" smtClean="0"/>
              <a:t>Dismantled after the match.</a:t>
            </a:r>
          </a:p>
          <a:p>
            <a:pPr marL="285750" indent="-285750">
              <a:buFont typeface="Arial"/>
              <a:buChar char="•"/>
            </a:pPr>
            <a:r>
              <a:rPr lang="en-US" sz="2400" dirty="0" smtClean="0">
                <a:solidFill>
                  <a:srgbClr val="008000"/>
                </a:solidFill>
              </a:rPr>
              <a:t>2006</a:t>
            </a:r>
            <a:r>
              <a:rPr lang="en-US" sz="2400" dirty="0" smtClean="0"/>
              <a:t> – German </a:t>
            </a:r>
            <a:r>
              <a:rPr lang="en-US" sz="2400" dirty="0" smtClean="0">
                <a:solidFill>
                  <a:srgbClr val="3366FF"/>
                </a:solidFill>
              </a:rPr>
              <a:t>Deep Fritz, </a:t>
            </a:r>
            <a:r>
              <a:rPr lang="en-US" sz="2400" dirty="0" smtClean="0"/>
              <a:t>better than Deep Blue.</a:t>
            </a:r>
          </a:p>
          <a:p>
            <a:pPr marL="285750" indent="-285750">
              <a:buFont typeface="Arial"/>
              <a:buChar char="•"/>
            </a:pPr>
            <a:r>
              <a:rPr lang="en-US" sz="2400" b="1" dirty="0" smtClean="0">
                <a:solidFill>
                  <a:srgbClr val="FF0000"/>
                </a:solidFill>
              </a:rPr>
              <a:t>2017</a:t>
            </a:r>
            <a:r>
              <a:rPr lang="en-US" sz="2400" dirty="0" smtClean="0"/>
              <a:t> – Alpha Zero uses Deep Reinforcement Learning to learn chess from scratch and beat the best AI player.</a:t>
            </a:r>
          </a:p>
        </p:txBody>
      </p:sp>
    </p:spTree>
    <p:extLst>
      <p:ext uri="{BB962C8B-B14F-4D97-AF65-F5344CB8AC3E}">
        <p14:creationId xmlns:p14="http://schemas.microsoft.com/office/powerpoint/2010/main" val="2041720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3892" y="120721"/>
            <a:ext cx="3177823" cy="646331"/>
          </a:xfrm>
          <a:prstGeom prst="rect">
            <a:avLst/>
          </a:prstGeom>
          <a:noFill/>
        </p:spPr>
        <p:txBody>
          <a:bodyPr wrap="none" rtlCol="0">
            <a:spAutoFit/>
          </a:bodyPr>
          <a:lstStyle/>
          <a:p>
            <a:r>
              <a:rPr lang="en-US" sz="3600" dirty="0" smtClean="0"/>
              <a:t>AI and Checkers</a:t>
            </a:r>
            <a:endParaRPr lang="en-US" sz="3600" dirty="0"/>
          </a:p>
        </p:txBody>
      </p:sp>
      <p:sp>
        <p:nvSpPr>
          <p:cNvPr id="6" name="TextBox 5"/>
          <p:cNvSpPr txBox="1"/>
          <p:nvPr/>
        </p:nvSpPr>
        <p:spPr>
          <a:xfrm>
            <a:off x="0" y="951665"/>
            <a:ext cx="8985260" cy="5632310"/>
          </a:xfrm>
          <a:prstGeom prst="rect">
            <a:avLst/>
          </a:prstGeom>
          <a:noFill/>
        </p:spPr>
        <p:txBody>
          <a:bodyPr wrap="square" rtlCol="0">
            <a:spAutoFit/>
          </a:bodyPr>
          <a:lstStyle/>
          <a:p>
            <a:pPr marL="285750" indent="-285750">
              <a:buFont typeface="Arial"/>
              <a:buChar char="•"/>
            </a:pPr>
            <a:r>
              <a:rPr lang="en-US" sz="2400" dirty="0" smtClean="0">
                <a:solidFill>
                  <a:srgbClr val="008000"/>
                </a:solidFill>
              </a:rPr>
              <a:t>1967</a:t>
            </a:r>
            <a:r>
              <a:rPr lang="en-US" sz="2400" dirty="0" smtClean="0"/>
              <a:t> –  </a:t>
            </a:r>
            <a:r>
              <a:rPr lang="en-US" sz="2400" dirty="0"/>
              <a:t>Samuel’s </a:t>
            </a:r>
            <a:r>
              <a:rPr lang="en-US" sz="2400" dirty="0" smtClean="0"/>
              <a:t>(IBM) system </a:t>
            </a:r>
            <a:r>
              <a:rPr lang="en-US" sz="2400" dirty="0" smtClean="0">
                <a:solidFill>
                  <a:srgbClr val="FF0000"/>
                </a:solidFill>
              </a:rPr>
              <a:t>learned</a:t>
            </a:r>
            <a:r>
              <a:rPr lang="en-US" sz="2400" dirty="0" smtClean="0"/>
              <a:t> </a:t>
            </a:r>
            <a:r>
              <a:rPr lang="en-US" sz="2400" dirty="0"/>
              <a:t>own evaluation function</a:t>
            </a:r>
          </a:p>
          <a:p>
            <a:r>
              <a:rPr lang="en-US" sz="2400" dirty="0" smtClean="0"/>
              <a:t>	by </a:t>
            </a:r>
            <a:r>
              <a:rPr lang="en-US" sz="2400" dirty="0"/>
              <a:t>playing against itself</a:t>
            </a:r>
            <a:r>
              <a:rPr lang="en-US" sz="2400" dirty="0" smtClean="0"/>
              <a:t>.  Beat Connecticut state champion.</a:t>
            </a:r>
          </a:p>
          <a:p>
            <a:endParaRPr lang="en-US" sz="2400" dirty="0" smtClean="0"/>
          </a:p>
          <a:p>
            <a:pPr marL="285750" indent="-285750">
              <a:buFont typeface="Arial"/>
              <a:buChar char="•"/>
            </a:pPr>
            <a:r>
              <a:rPr lang="en-US" sz="2400" dirty="0">
                <a:solidFill>
                  <a:srgbClr val="008000"/>
                </a:solidFill>
              </a:rPr>
              <a:t>1990</a:t>
            </a:r>
            <a:r>
              <a:rPr lang="en-US" sz="2400" dirty="0"/>
              <a:t>  </a:t>
            </a:r>
            <a:r>
              <a:rPr lang="en-US" sz="2400" dirty="0" smtClean="0"/>
              <a:t>- Schaeffer (Univ. of Alberta) develops Chinook.</a:t>
            </a:r>
          </a:p>
          <a:p>
            <a:pPr marL="285750" indent="-285750">
              <a:buFont typeface="Arial"/>
              <a:buChar char="•"/>
            </a:pPr>
            <a:endParaRPr lang="en-US" sz="2400" dirty="0" smtClean="0"/>
          </a:p>
          <a:p>
            <a:pPr marL="285750" indent="-285750">
              <a:buFont typeface="Arial"/>
              <a:buChar char="•"/>
            </a:pPr>
            <a:r>
              <a:rPr lang="en-US" sz="2400" dirty="0" smtClean="0">
                <a:solidFill>
                  <a:srgbClr val="008000"/>
                </a:solidFill>
              </a:rPr>
              <a:t>2001</a:t>
            </a:r>
            <a:r>
              <a:rPr lang="en-US" sz="2400" dirty="0" smtClean="0"/>
              <a:t> – </a:t>
            </a:r>
            <a:r>
              <a:rPr lang="en-US" sz="2400" dirty="0" err="1" smtClean="0"/>
              <a:t>Fogel</a:t>
            </a:r>
            <a:r>
              <a:rPr lang="en-US" sz="2400" dirty="0"/>
              <a:t> </a:t>
            </a:r>
            <a:r>
              <a:rPr lang="en-US" sz="2400" dirty="0" smtClean="0"/>
              <a:t>evolves Blondie 24, which climbs on </a:t>
            </a:r>
            <a:r>
              <a:rPr lang="en-US" sz="2400" dirty="0" err="1" smtClean="0"/>
              <a:t>zone.com</a:t>
            </a:r>
            <a:r>
              <a:rPr lang="en-US" sz="2400" dirty="0" smtClean="0"/>
              <a:t> </a:t>
            </a:r>
          </a:p>
          <a:p>
            <a:r>
              <a:rPr lang="en-US" sz="2400" dirty="0" smtClean="0"/>
              <a:t>	and beats Chinook (once).</a:t>
            </a:r>
          </a:p>
          <a:p>
            <a:endParaRPr lang="en-US" sz="2400" dirty="0" smtClean="0"/>
          </a:p>
          <a:p>
            <a:pPr marL="285750" indent="-285750">
              <a:buFont typeface="Arial"/>
              <a:buChar char="•"/>
            </a:pPr>
            <a:r>
              <a:rPr lang="en-US" sz="2400" dirty="0" smtClean="0">
                <a:solidFill>
                  <a:srgbClr val="008000"/>
                </a:solidFill>
              </a:rPr>
              <a:t>2004</a:t>
            </a:r>
            <a:r>
              <a:rPr lang="en-US" sz="2400" dirty="0" smtClean="0"/>
              <a:t> – Chinook becomes world champion.</a:t>
            </a:r>
          </a:p>
          <a:p>
            <a:endParaRPr lang="en-US" sz="2400" dirty="0" smtClean="0"/>
          </a:p>
          <a:p>
            <a:pPr marL="285750" indent="-285750">
              <a:buFont typeface="Arial"/>
              <a:buChar char="•"/>
            </a:pPr>
            <a:r>
              <a:rPr lang="en-US" sz="2400" dirty="0" smtClean="0">
                <a:solidFill>
                  <a:srgbClr val="008000"/>
                </a:solidFill>
              </a:rPr>
              <a:t>2007</a:t>
            </a:r>
            <a:r>
              <a:rPr lang="en-US" sz="2400" dirty="0" smtClean="0"/>
              <a:t> – </a:t>
            </a:r>
            <a:r>
              <a:rPr lang="en-US" sz="2400" dirty="0" err="1" smtClean="0"/>
              <a:t>Shaeffer’s</a:t>
            </a:r>
            <a:r>
              <a:rPr lang="en-US" sz="2400" dirty="0" smtClean="0"/>
              <a:t> group proves all Checkers games can end in a tie if played perfectly by each side: </a:t>
            </a:r>
            <a:r>
              <a:rPr lang="en-US" sz="2400" dirty="0" smtClean="0">
                <a:solidFill>
                  <a:srgbClr val="3366FF"/>
                </a:solidFill>
              </a:rPr>
              <a:t>Checkers is </a:t>
            </a:r>
            <a:r>
              <a:rPr lang="en-US" sz="2400" i="1" dirty="0" smtClean="0">
                <a:solidFill>
                  <a:srgbClr val="3366FF"/>
                </a:solidFill>
              </a:rPr>
              <a:t>solved</a:t>
            </a:r>
            <a:r>
              <a:rPr lang="en-US" sz="2400" dirty="0" smtClean="0"/>
              <a:t>.</a:t>
            </a:r>
          </a:p>
          <a:p>
            <a:pPr marL="742950" lvl="1" indent="-285750">
              <a:buFont typeface="Arial"/>
              <a:buChar char="•"/>
            </a:pPr>
            <a:r>
              <a:rPr lang="en-US" sz="2400" dirty="0" smtClean="0"/>
              <a:t>Takes 18 </a:t>
            </a:r>
            <a:r>
              <a:rPr lang="en-US" sz="2400" b="1" dirty="0" smtClean="0"/>
              <a:t>years</a:t>
            </a:r>
            <a:r>
              <a:rPr lang="en-US" sz="2400" dirty="0" smtClean="0"/>
              <a:t> of computer time and </a:t>
            </a:r>
            <a:r>
              <a:rPr lang="en-US" sz="2400" b="1" dirty="0" smtClean="0"/>
              <a:t>5 x 10</a:t>
            </a:r>
            <a:r>
              <a:rPr lang="en-US" sz="2400" b="1" baseline="30000" dirty="0" smtClean="0"/>
              <a:t>20 </a:t>
            </a:r>
            <a:r>
              <a:rPr lang="en-US" sz="2400" dirty="0" smtClean="0"/>
              <a:t>state evaluations.</a:t>
            </a:r>
            <a:endParaRPr lang="en-US" sz="2400" baseline="30000" dirty="0"/>
          </a:p>
          <a:p>
            <a:pPr marL="742950" lvl="1" indent="-285750">
              <a:buFont typeface="Arial"/>
              <a:buChar char="•"/>
            </a:pPr>
            <a:r>
              <a:rPr lang="en-US" sz="2400" i="1" dirty="0" smtClean="0">
                <a:solidFill>
                  <a:srgbClr val="FF0000"/>
                </a:solidFill>
              </a:rPr>
              <a:t>It’s been 18 years! …obsessive-compulsive behavior …. not normal….Get a life, Jonathan</a:t>
            </a:r>
            <a:r>
              <a:rPr lang="en-US" sz="2400" dirty="0" smtClean="0">
                <a:solidFill>
                  <a:srgbClr val="FF0000"/>
                </a:solidFill>
              </a:rPr>
              <a:t>. </a:t>
            </a:r>
            <a:r>
              <a:rPr lang="en-US" sz="2400" dirty="0" smtClean="0"/>
              <a:t>– Schaeffer’s wife. </a:t>
            </a:r>
          </a:p>
        </p:txBody>
      </p:sp>
    </p:spTree>
    <p:extLst>
      <p:ext uri="{BB962C8B-B14F-4D97-AF65-F5344CB8AC3E}">
        <p14:creationId xmlns:p14="http://schemas.microsoft.com/office/powerpoint/2010/main" val="117171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6419" y="2895085"/>
            <a:ext cx="4174067" cy="349724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Picture 1" descr="td-gammon-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0484" y="158751"/>
            <a:ext cx="4660006" cy="6371167"/>
          </a:xfrm>
          <a:prstGeom prst="rect">
            <a:avLst/>
          </a:prstGeom>
        </p:spPr>
      </p:pic>
      <p:grpSp>
        <p:nvGrpSpPr>
          <p:cNvPr id="8" name="Group 7"/>
          <p:cNvGrpSpPr/>
          <p:nvPr/>
        </p:nvGrpSpPr>
        <p:grpSpPr>
          <a:xfrm>
            <a:off x="273050" y="2895084"/>
            <a:ext cx="3742008" cy="2978667"/>
            <a:chOff x="273050" y="2630501"/>
            <a:chExt cx="3742008" cy="2978666"/>
          </a:xfrm>
        </p:grpSpPr>
        <p:pic>
          <p:nvPicPr>
            <p:cNvPr id="3" name="Picture 2" descr="rl-temp-dif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3289300"/>
              <a:ext cx="3742008" cy="2319867"/>
            </a:xfrm>
            <a:prstGeom prst="rect">
              <a:avLst/>
            </a:prstGeom>
          </p:spPr>
        </p:pic>
        <p:sp>
          <p:nvSpPr>
            <p:cNvPr id="4" name="TextBox 3"/>
            <p:cNvSpPr txBox="1"/>
            <p:nvPr/>
          </p:nvSpPr>
          <p:spPr>
            <a:xfrm>
              <a:off x="758932" y="2630501"/>
              <a:ext cx="2492990" cy="369332"/>
            </a:xfrm>
            <a:prstGeom prst="rect">
              <a:avLst/>
            </a:prstGeom>
            <a:noFill/>
          </p:spPr>
          <p:txBody>
            <a:bodyPr wrap="none" rtlCol="0">
              <a:spAutoFit/>
            </a:bodyPr>
            <a:lstStyle/>
            <a:p>
              <a:r>
                <a:rPr lang="en-US" b="1" dirty="0" smtClean="0"/>
                <a:t>Reinforcement Learning</a:t>
              </a:r>
              <a:endParaRPr lang="en-US" b="1" dirty="0"/>
            </a:p>
          </p:txBody>
        </p:sp>
      </p:grpSp>
      <p:sp>
        <p:nvSpPr>
          <p:cNvPr id="6" name="Rectangle 5"/>
          <p:cNvSpPr/>
          <p:nvPr/>
        </p:nvSpPr>
        <p:spPr>
          <a:xfrm>
            <a:off x="273050" y="247417"/>
            <a:ext cx="3829744" cy="923330"/>
          </a:xfrm>
          <a:prstGeom prst="rect">
            <a:avLst/>
          </a:prstGeom>
          <a:noFill/>
        </p:spPr>
        <p:txBody>
          <a:bodyPr wrap="none" lIns="91440" tIns="45720" rIns="91440" bIns="45720">
            <a:spAutoFit/>
          </a:bodyPr>
          <a:lstStyle/>
          <a:p>
            <a:pPr algn="ctr"/>
            <a:r>
              <a:rPr lang="nb-NO" sz="54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TD-</a:t>
            </a:r>
            <a:r>
              <a:rPr lang="nb-NO" sz="5400" b="1" cap="none" spc="0" dirty="0" err="1"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Gammon</a:t>
            </a:r>
            <a:endParaRPr lang="nb-NO" sz="5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endParaRPr>
          </a:p>
        </p:txBody>
      </p:sp>
      <p:sp>
        <p:nvSpPr>
          <p:cNvPr id="7" name="TextBox 6"/>
          <p:cNvSpPr txBox="1"/>
          <p:nvPr/>
        </p:nvSpPr>
        <p:spPr>
          <a:xfrm>
            <a:off x="758934" y="1170748"/>
            <a:ext cx="2506641" cy="400110"/>
          </a:xfrm>
          <a:prstGeom prst="rect">
            <a:avLst/>
          </a:prstGeom>
          <a:noFill/>
        </p:spPr>
        <p:txBody>
          <a:bodyPr wrap="none" rtlCol="0">
            <a:spAutoFit/>
          </a:bodyPr>
          <a:lstStyle/>
          <a:p>
            <a:r>
              <a:rPr lang="en-US" sz="2000" dirty="0" smtClean="0"/>
              <a:t>Gerald </a:t>
            </a:r>
            <a:r>
              <a:rPr lang="en-US" sz="2000" dirty="0" err="1" smtClean="0"/>
              <a:t>Tesauro</a:t>
            </a:r>
            <a:r>
              <a:rPr lang="en-US" sz="2000" dirty="0" smtClean="0"/>
              <a:t> (1995)</a:t>
            </a:r>
            <a:endParaRPr lang="en-US" sz="2000" dirty="0"/>
          </a:p>
        </p:txBody>
      </p:sp>
    </p:spTree>
    <p:extLst>
      <p:ext uri="{BB962C8B-B14F-4D97-AF65-F5344CB8AC3E}">
        <p14:creationId xmlns:p14="http://schemas.microsoft.com/office/powerpoint/2010/main" val="1470254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pro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634" y="1397002"/>
            <a:ext cx="6218766" cy="5774266"/>
          </a:xfrm>
          <a:prstGeom prst="rect">
            <a:avLst/>
          </a:prstGeom>
        </p:spPr>
      </p:pic>
      <p:sp>
        <p:nvSpPr>
          <p:cNvPr id="3" name="TextBox 2"/>
          <p:cNvSpPr txBox="1"/>
          <p:nvPr/>
        </p:nvSpPr>
        <p:spPr>
          <a:xfrm>
            <a:off x="1854199" y="192501"/>
            <a:ext cx="5198533" cy="461665"/>
          </a:xfrm>
          <a:prstGeom prst="rect">
            <a:avLst/>
          </a:prstGeom>
          <a:noFill/>
        </p:spPr>
        <p:txBody>
          <a:bodyPr wrap="square" rtlCol="0">
            <a:spAutoFit/>
          </a:bodyPr>
          <a:lstStyle/>
          <a:p>
            <a:r>
              <a:rPr lang="en-US" sz="2400" b="1" dirty="0" smtClean="0"/>
              <a:t>The </a:t>
            </a:r>
            <a:r>
              <a:rPr lang="en-US" sz="2400" b="1" dirty="0" err="1" smtClean="0"/>
              <a:t>Backpropagation</a:t>
            </a:r>
            <a:r>
              <a:rPr lang="en-US" sz="2400" b="1" dirty="0" smtClean="0"/>
              <a:t> Algorithm</a:t>
            </a:r>
            <a:endParaRPr lang="en-US" sz="2400" b="1" dirty="0"/>
          </a:p>
        </p:txBody>
      </p:sp>
      <p:sp>
        <p:nvSpPr>
          <p:cNvPr id="4" name="TextBox 3"/>
          <p:cNvSpPr txBox="1"/>
          <p:nvPr/>
        </p:nvSpPr>
        <p:spPr>
          <a:xfrm>
            <a:off x="313266" y="6087533"/>
            <a:ext cx="8263467" cy="369332"/>
          </a:xfrm>
          <a:prstGeom prst="rect">
            <a:avLst/>
          </a:prstGeom>
          <a:noFill/>
        </p:spPr>
        <p:txBody>
          <a:bodyPr wrap="square" rtlCol="0">
            <a:spAutoFit/>
          </a:bodyPr>
          <a:lstStyle/>
          <a:p>
            <a:r>
              <a:rPr lang="en-US" dirty="0" smtClean="0">
                <a:solidFill>
                  <a:srgbClr val="3366FF"/>
                </a:solidFill>
              </a:rPr>
              <a:t>The network may need to see each example </a:t>
            </a:r>
            <a:r>
              <a:rPr lang="en-US" b="1" dirty="0" smtClean="0">
                <a:solidFill>
                  <a:srgbClr val="3366FF"/>
                </a:solidFill>
              </a:rPr>
              <a:t>thousands</a:t>
            </a:r>
            <a:r>
              <a:rPr lang="en-US" dirty="0" smtClean="0">
                <a:solidFill>
                  <a:srgbClr val="3366FF"/>
                </a:solidFill>
              </a:rPr>
              <a:t> of times to learn correctly.</a:t>
            </a:r>
            <a:endParaRPr lang="en-US" dirty="0">
              <a:solidFill>
                <a:srgbClr val="3366FF"/>
              </a:solidFill>
            </a:endParaRPr>
          </a:p>
        </p:txBody>
      </p:sp>
    </p:spTree>
    <p:extLst>
      <p:ext uri="{BB962C8B-B14F-4D97-AF65-F5344CB8AC3E}">
        <p14:creationId xmlns:p14="http://schemas.microsoft.com/office/powerpoint/2010/main" val="329621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810751" cy="7789335"/>
          </a:xfrm>
          <a:prstGeom prst="rect">
            <a:avLst/>
          </a:prstGeom>
        </p:spPr>
      </p:pic>
      <p:sp>
        <p:nvSpPr>
          <p:cNvPr id="4" name="TextBox 3"/>
          <p:cNvSpPr txBox="1"/>
          <p:nvPr/>
        </p:nvSpPr>
        <p:spPr>
          <a:xfrm>
            <a:off x="2889250" y="148167"/>
            <a:ext cx="3858448" cy="830997"/>
          </a:xfrm>
          <a:prstGeom prst="rect">
            <a:avLst/>
          </a:prstGeom>
          <a:noFill/>
          <a:ln>
            <a:noFill/>
          </a:ln>
        </p:spPr>
        <p:txBody>
          <a:bodyPr wrap="none" rtlCol="0">
            <a:spAutoFit/>
          </a:bodyPr>
          <a:lstStyle/>
          <a:p>
            <a:r>
              <a:rPr lang="en-US" sz="4800" b="1" dirty="0" smtClean="0">
                <a:solidFill>
                  <a:srgbClr val="FFFF00"/>
                </a:solidFill>
              </a:rPr>
              <a:t>Deep Learning</a:t>
            </a:r>
            <a:endParaRPr lang="en-US" sz="4800" b="1" dirty="0">
              <a:solidFill>
                <a:srgbClr val="FFFF00"/>
              </a:solidFill>
            </a:endParaRPr>
          </a:p>
        </p:txBody>
      </p:sp>
      <p:sp>
        <p:nvSpPr>
          <p:cNvPr id="5" name="TextBox 4"/>
          <p:cNvSpPr txBox="1"/>
          <p:nvPr/>
        </p:nvSpPr>
        <p:spPr>
          <a:xfrm>
            <a:off x="95249" y="5090583"/>
            <a:ext cx="4910668" cy="1569660"/>
          </a:xfrm>
          <a:prstGeom prst="rect">
            <a:avLst/>
          </a:prstGeom>
          <a:noFill/>
        </p:spPr>
        <p:txBody>
          <a:bodyPr wrap="square" rtlCol="0">
            <a:spAutoFit/>
          </a:bodyPr>
          <a:lstStyle/>
          <a:p>
            <a:pPr marL="285750" indent="-285750">
              <a:buFont typeface="Arial"/>
              <a:buChar char="•"/>
            </a:pPr>
            <a:r>
              <a:rPr lang="en-US" sz="3200" dirty="0" smtClean="0">
                <a:solidFill>
                  <a:srgbClr val="FFFF00"/>
                </a:solidFill>
              </a:rPr>
              <a:t>Large Neural Networks</a:t>
            </a:r>
          </a:p>
          <a:p>
            <a:pPr marL="285750" indent="-285750">
              <a:buFont typeface="Arial"/>
              <a:buChar char="•"/>
            </a:pPr>
            <a:r>
              <a:rPr lang="en-US" sz="3200" dirty="0" smtClean="0">
                <a:solidFill>
                  <a:srgbClr val="FFFF00"/>
                </a:solidFill>
              </a:rPr>
              <a:t>LOTS of Data</a:t>
            </a:r>
          </a:p>
          <a:p>
            <a:pPr marL="285750" indent="-285750">
              <a:buFont typeface="Arial"/>
              <a:buChar char="•"/>
            </a:pPr>
            <a:r>
              <a:rPr lang="en-US" sz="3200" dirty="0" smtClean="0">
                <a:solidFill>
                  <a:srgbClr val="FFFF00"/>
                </a:solidFill>
              </a:rPr>
              <a:t>LOTS of Computing Power</a:t>
            </a:r>
            <a:endParaRPr lang="en-US" sz="3200" dirty="0">
              <a:solidFill>
                <a:srgbClr val="FFFF00"/>
              </a:solidFill>
            </a:endParaRPr>
          </a:p>
        </p:txBody>
      </p:sp>
      <p:cxnSp>
        <p:nvCxnSpPr>
          <p:cNvPr id="6" name="Straight Arrow Connector 5"/>
          <p:cNvCxnSpPr/>
          <p:nvPr/>
        </p:nvCxnSpPr>
        <p:spPr>
          <a:xfrm>
            <a:off x="4466168" y="5789085"/>
            <a:ext cx="846667" cy="10583"/>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790816" y="5111751"/>
            <a:ext cx="3540152" cy="1569660"/>
          </a:xfrm>
          <a:prstGeom prst="rect">
            <a:avLst/>
          </a:prstGeom>
          <a:noFill/>
        </p:spPr>
        <p:txBody>
          <a:bodyPr wrap="none" rtlCol="0">
            <a:spAutoFit/>
          </a:bodyPr>
          <a:lstStyle/>
          <a:p>
            <a:r>
              <a:rPr lang="en-US" sz="3200" dirty="0" smtClean="0">
                <a:solidFill>
                  <a:srgbClr val="FFFF00"/>
                </a:solidFill>
              </a:rPr>
              <a:t>Beat Humans at </a:t>
            </a:r>
          </a:p>
          <a:p>
            <a:r>
              <a:rPr lang="en-US" sz="3200" dirty="0" smtClean="0">
                <a:solidFill>
                  <a:srgbClr val="FFFF00"/>
                </a:solidFill>
              </a:rPr>
              <a:t>Complex Tasks of</a:t>
            </a:r>
          </a:p>
          <a:p>
            <a:r>
              <a:rPr lang="en-US" sz="3200" dirty="0" smtClean="0">
                <a:solidFill>
                  <a:srgbClr val="FFFF00"/>
                </a:solidFill>
              </a:rPr>
              <a:t>Pattern-Recognition </a:t>
            </a:r>
          </a:p>
        </p:txBody>
      </p:sp>
    </p:spTree>
    <p:extLst>
      <p:ext uri="{BB962C8B-B14F-4D97-AF65-F5344CB8AC3E}">
        <p14:creationId xmlns:p14="http://schemas.microsoft.com/office/powerpoint/2010/main" val="534592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N_robot25_2013_v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9" y="-85628"/>
            <a:ext cx="9393767" cy="6958347"/>
          </a:xfrm>
          <a:prstGeom prst="rect">
            <a:avLst/>
          </a:prstGeom>
        </p:spPr>
      </p:pic>
      <p:sp>
        <p:nvSpPr>
          <p:cNvPr id="2" name="Title 1"/>
          <p:cNvSpPr>
            <a:spLocks noGrp="1"/>
          </p:cNvSpPr>
          <p:nvPr>
            <p:ph type="ctrTitle"/>
          </p:nvPr>
        </p:nvSpPr>
        <p:spPr>
          <a:xfrm>
            <a:off x="3280834" y="175604"/>
            <a:ext cx="5863167" cy="1022272"/>
          </a:xfrm>
        </p:spPr>
        <p:txBody>
          <a:bodyPr>
            <a:normAutofit/>
          </a:bodyPr>
          <a:lstStyle/>
          <a:p>
            <a:r>
              <a:rPr lang="nb-NO" sz="2800" dirty="0" err="1" smtClean="0">
                <a:solidFill>
                  <a:srgbClr val="FF452C"/>
                </a:solidFill>
              </a:rPr>
              <a:t>Artificial</a:t>
            </a:r>
            <a:r>
              <a:rPr lang="nb-NO" sz="2800" dirty="0" smtClean="0">
                <a:solidFill>
                  <a:srgbClr val="FF452C"/>
                </a:solidFill>
              </a:rPr>
              <a:t> </a:t>
            </a:r>
            <a:r>
              <a:rPr lang="nb-NO" sz="2800" dirty="0" err="1" smtClean="0">
                <a:solidFill>
                  <a:srgbClr val="FF452C"/>
                </a:solidFill>
              </a:rPr>
              <a:t>Intelligence</a:t>
            </a:r>
            <a:r>
              <a:rPr lang="nb-NO" sz="2800" dirty="0" smtClean="0">
                <a:solidFill>
                  <a:srgbClr val="FF452C"/>
                </a:solidFill>
              </a:rPr>
              <a:t> for </a:t>
            </a:r>
            <a:r>
              <a:rPr lang="nb-NO" sz="2800" dirty="0" err="1" smtClean="0">
                <a:solidFill>
                  <a:srgbClr val="FF452C"/>
                </a:solidFill>
              </a:rPr>
              <a:t>the</a:t>
            </a:r>
            <a:r>
              <a:rPr lang="nb-NO" sz="2800" dirty="0" smtClean="0">
                <a:solidFill>
                  <a:srgbClr val="FF452C"/>
                </a:solidFill>
              </a:rPr>
              <a:t/>
            </a:r>
            <a:br>
              <a:rPr lang="nb-NO" sz="2800" dirty="0" smtClean="0">
                <a:solidFill>
                  <a:srgbClr val="FF452C"/>
                </a:solidFill>
              </a:rPr>
            </a:br>
            <a:r>
              <a:rPr lang="nb-NO" sz="2800" dirty="0" err="1" smtClean="0">
                <a:solidFill>
                  <a:srgbClr val="FF452C"/>
                </a:solidFill>
              </a:rPr>
              <a:t>Naturally</a:t>
            </a:r>
            <a:r>
              <a:rPr lang="nb-NO" sz="2800" dirty="0" smtClean="0">
                <a:solidFill>
                  <a:srgbClr val="FF452C"/>
                </a:solidFill>
              </a:rPr>
              <a:t> </a:t>
            </a:r>
            <a:r>
              <a:rPr lang="nb-NO" sz="2800" dirty="0" err="1" smtClean="0">
                <a:solidFill>
                  <a:srgbClr val="FF452C"/>
                </a:solidFill>
              </a:rPr>
              <a:t>Curious</a:t>
            </a:r>
            <a:r>
              <a:rPr lang="nb-NO" sz="2800" smtClean="0">
                <a:solidFill>
                  <a:srgbClr val="FF452C"/>
                </a:solidFill>
              </a:rPr>
              <a:t> </a:t>
            </a:r>
            <a:endParaRPr lang="en-US" sz="2800" dirty="0">
              <a:solidFill>
                <a:srgbClr val="FF452C"/>
              </a:solidFill>
            </a:endParaRPr>
          </a:p>
        </p:txBody>
      </p:sp>
      <p:sp>
        <p:nvSpPr>
          <p:cNvPr id="5" name="TextBox 4"/>
          <p:cNvSpPr txBox="1"/>
          <p:nvPr/>
        </p:nvSpPr>
        <p:spPr>
          <a:xfrm>
            <a:off x="352653" y="5823114"/>
            <a:ext cx="3058237" cy="646331"/>
          </a:xfrm>
          <a:prstGeom prst="rect">
            <a:avLst/>
          </a:prstGeom>
          <a:noFill/>
        </p:spPr>
        <p:txBody>
          <a:bodyPr wrap="none" rtlCol="0">
            <a:spAutoFit/>
          </a:bodyPr>
          <a:lstStyle/>
          <a:p>
            <a:r>
              <a:rPr lang="en-US" dirty="0" err="1" smtClean="0">
                <a:solidFill>
                  <a:srgbClr val="FFFF00"/>
                </a:solidFill>
              </a:rPr>
              <a:t>Phytoborg</a:t>
            </a:r>
            <a:r>
              <a:rPr lang="en-US" dirty="0" smtClean="0">
                <a:solidFill>
                  <a:srgbClr val="FFFF00"/>
                </a:solidFill>
              </a:rPr>
              <a:t> 1: Robot 25</a:t>
            </a:r>
            <a:endParaRPr lang="en-US" dirty="0">
              <a:solidFill>
                <a:srgbClr val="FFFF00"/>
              </a:solidFill>
            </a:endParaRPr>
          </a:p>
          <a:p>
            <a:r>
              <a:rPr lang="en-US" dirty="0" smtClean="0">
                <a:solidFill>
                  <a:srgbClr val="FFFF00"/>
                </a:solidFill>
              </a:rPr>
              <a:t>(Andrew Lincoln Nelson, 2013)</a:t>
            </a:r>
            <a:endParaRPr lang="en-US" dirty="0">
              <a:solidFill>
                <a:srgbClr val="FFFF00"/>
              </a:solidFill>
            </a:endParaRPr>
          </a:p>
        </p:txBody>
      </p:sp>
      <p:sp>
        <p:nvSpPr>
          <p:cNvPr id="6" name="TextBox 5"/>
          <p:cNvSpPr txBox="1"/>
          <p:nvPr/>
        </p:nvSpPr>
        <p:spPr>
          <a:xfrm>
            <a:off x="4857750" y="871613"/>
            <a:ext cx="2951724" cy="707886"/>
          </a:xfrm>
          <a:prstGeom prst="rect">
            <a:avLst/>
          </a:prstGeom>
          <a:noFill/>
        </p:spPr>
        <p:txBody>
          <a:bodyPr wrap="none" rtlCol="0">
            <a:spAutoFit/>
          </a:bodyPr>
          <a:lstStyle/>
          <a:p>
            <a:endParaRPr lang="en-US" sz="2000" dirty="0" smtClean="0">
              <a:solidFill>
                <a:srgbClr val="0000FF"/>
              </a:solidFill>
            </a:endParaRPr>
          </a:p>
          <a:p>
            <a:r>
              <a:rPr lang="en-US" sz="2000" dirty="0" smtClean="0">
                <a:solidFill>
                  <a:srgbClr val="0000FF"/>
                </a:solidFill>
              </a:rPr>
              <a:t>Keith Downing (IDI, NTNU)</a:t>
            </a:r>
            <a:endParaRPr lang="en-US" sz="2000" dirty="0">
              <a:solidFill>
                <a:srgbClr val="0000FF"/>
              </a:solidFill>
            </a:endParaRPr>
          </a:p>
        </p:txBody>
      </p:sp>
    </p:spTree>
    <p:extLst>
      <p:ext uri="{BB962C8B-B14F-4D97-AF65-F5344CB8AC3E}">
        <p14:creationId xmlns:p14="http://schemas.microsoft.com/office/powerpoint/2010/main" val="304526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extBox 1"/>
          <p:cNvSpPr txBox="1"/>
          <p:nvPr/>
        </p:nvSpPr>
        <p:spPr>
          <a:xfrm>
            <a:off x="1852085" y="206002"/>
            <a:ext cx="5338270" cy="646331"/>
          </a:xfrm>
          <a:prstGeom prst="rect">
            <a:avLst/>
          </a:prstGeom>
          <a:noFill/>
        </p:spPr>
        <p:txBody>
          <a:bodyPr wrap="none" rtlCol="0">
            <a:spAutoFit/>
          </a:bodyPr>
          <a:lstStyle/>
          <a:p>
            <a:r>
              <a:rPr lang="en-US" sz="3600" dirty="0" smtClean="0">
                <a:solidFill>
                  <a:schemeClr val="bg1"/>
                </a:solidFill>
              </a:rPr>
              <a:t>Deep-Learning Applications</a:t>
            </a:r>
            <a:endParaRPr lang="en-US" sz="3600" dirty="0">
              <a:solidFill>
                <a:schemeClr val="bg1"/>
              </a:solidFill>
            </a:endParaRPr>
          </a:p>
        </p:txBody>
      </p:sp>
      <p:sp>
        <p:nvSpPr>
          <p:cNvPr id="4" name="TextBox 3"/>
          <p:cNvSpPr txBox="1"/>
          <p:nvPr/>
        </p:nvSpPr>
        <p:spPr>
          <a:xfrm>
            <a:off x="1026583" y="1153583"/>
            <a:ext cx="6773334" cy="5170646"/>
          </a:xfrm>
          <a:prstGeom prst="rect">
            <a:avLst/>
          </a:prstGeom>
          <a:noFill/>
        </p:spPr>
        <p:txBody>
          <a:bodyPr wrap="square" rtlCol="0">
            <a:spAutoFit/>
          </a:bodyPr>
          <a:lstStyle/>
          <a:p>
            <a:pPr marL="285750" indent="-285750">
              <a:buFont typeface="Arial"/>
              <a:buChar char="•"/>
            </a:pPr>
            <a:r>
              <a:rPr lang="en-US" sz="2400" dirty="0" smtClean="0">
                <a:solidFill>
                  <a:schemeClr val="bg1"/>
                </a:solidFill>
              </a:rPr>
              <a:t>Coloring B/W Images</a:t>
            </a:r>
          </a:p>
          <a:p>
            <a:pPr marL="285750" indent="-285750">
              <a:buFont typeface="Arial"/>
              <a:buChar char="•"/>
            </a:pPr>
            <a:r>
              <a:rPr lang="en-US" sz="2400" dirty="0" smtClean="0">
                <a:solidFill>
                  <a:schemeClr val="bg1"/>
                </a:solidFill>
              </a:rPr>
              <a:t>Adding Sound Effects to Silent Movies</a:t>
            </a:r>
          </a:p>
          <a:p>
            <a:pPr marL="285750" indent="-285750">
              <a:buFont typeface="Arial"/>
              <a:buChar char="•"/>
            </a:pPr>
            <a:r>
              <a:rPr lang="en-US" sz="2400" dirty="0" smtClean="0">
                <a:solidFill>
                  <a:schemeClr val="bg1"/>
                </a:solidFill>
              </a:rPr>
              <a:t>Adding Captions to Images</a:t>
            </a:r>
          </a:p>
          <a:p>
            <a:pPr marL="285750" indent="-285750">
              <a:buFont typeface="Arial"/>
              <a:buChar char="•"/>
            </a:pPr>
            <a:r>
              <a:rPr lang="en-US" sz="2400" dirty="0" smtClean="0">
                <a:solidFill>
                  <a:schemeClr val="bg1"/>
                </a:solidFill>
              </a:rPr>
              <a:t>Accelerated Discovery of New Drugs</a:t>
            </a:r>
          </a:p>
          <a:p>
            <a:pPr marL="285750" indent="-285750">
              <a:buFont typeface="Arial"/>
              <a:buChar char="•"/>
            </a:pPr>
            <a:r>
              <a:rPr lang="en-US" sz="2400" dirty="0" smtClean="0">
                <a:solidFill>
                  <a:schemeClr val="bg1"/>
                </a:solidFill>
              </a:rPr>
              <a:t>Interpreting Web Data for Cancer Research</a:t>
            </a:r>
          </a:p>
          <a:p>
            <a:pPr marL="285750" indent="-285750">
              <a:buFont typeface="Arial"/>
              <a:buChar char="•"/>
            </a:pPr>
            <a:r>
              <a:rPr lang="en-US" sz="2400" dirty="0" smtClean="0">
                <a:solidFill>
                  <a:schemeClr val="bg1"/>
                </a:solidFill>
              </a:rPr>
              <a:t>Identifying High-Risk Patients for many Diseases</a:t>
            </a:r>
          </a:p>
          <a:p>
            <a:pPr marL="285750" indent="-285750">
              <a:buFont typeface="Arial"/>
              <a:buChar char="•"/>
            </a:pPr>
            <a:r>
              <a:rPr lang="en-US" sz="2400" dirty="0" smtClean="0">
                <a:solidFill>
                  <a:schemeClr val="bg1"/>
                </a:solidFill>
              </a:rPr>
              <a:t>Natural Language Translation</a:t>
            </a:r>
          </a:p>
          <a:p>
            <a:pPr marL="285750" indent="-285750">
              <a:buFont typeface="Arial"/>
              <a:buChar char="•"/>
            </a:pPr>
            <a:r>
              <a:rPr lang="en-US" sz="2400" dirty="0">
                <a:solidFill>
                  <a:schemeClr val="bg1"/>
                </a:solidFill>
              </a:rPr>
              <a:t>Generating </a:t>
            </a:r>
            <a:r>
              <a:rPr lang="en-US" sz="2400" dirty="0" smtClean="0">
                <a:solidFill>
                  <a:schemeClr val="bg1"/>
                </a:solidFill>
              </a:rPr>
              <a:t>Articles </a:t>
            </a:r>
            <a:r>
              <a:rPr lang="en-US" sz="2400" dirty="0">
                <a:solidFill>
                  <a:schemeClr val="bg1"/>
                </a:solidFill>
              </a:rPr>
              <a:t>from Statistics (e.g. Sports</a:t>
            </a:r>
            <a:r>
              <a:rPr lang="en-US" sz="2400" dirty="0" smtClean="0">
                <a:solidFill>
                  <a:schemeClr val="bg1"/>
                </a:solidFill>
              </a:rPr>
              <a:t>)</a:t>
            </a:r>
          </a:p>
          <a:p>
            <a:pPr marL="285750" indent="-285750">
              <a:buFont typeface="Arial"/>
              <a:buChar char="•"/>
            </a:pPr>
            <a:r>
              <a:rPr lang="en-US" sz="2400" dirty="0" smtClean="0">
                <a:solidFill>
                  <a:schemeClr val="bg1"/>
                </a:solidFill>
              </a:rPr>
              <a:t>Generating Art based on Styles of Particular Artists</a:t>
            </a:r>
          </a:p>
          <a:p>
            <a:pPr marL="285750" indent="-285750">
              <a:buFont typeface="Arial"/>
              <a:buChar char="•"/>
            </a:pPr>
            <a:r>
              <a:rPr lang="en-US" sz="2400" dirty="0" smtClean="0">
                <a:solidFill>
                  <a:schemeClr val="bg1"/>
                </a:solidFill>
              </a:rPr>
              <a:t>Environmental Modeling – Interpreting Satellite Images</a:t>
            </a:r>
          </a:p>
          <a:p>
            <a:pPr marL="285750" indent="-285750">
              <a:buFont typeface="Arial"/>
              <a:buChar char="•"/>
            </a:pPr>
            <a:r>
              <a:rPr lang="en-US" sz="2400" dirty="0" smtClean="0">
                <a:solidFill>
                  <a:schemeClr val="bg1"/>
                </a:solidFill>
              </a:rPr>
              <a:t>Power-line Troubleshooting - Interpreting Drone Images</a:t>
            </a:r>
          </a:p>
          <a:p>
            <a:pPr marL="285750" indent="-285750">
              <a:buFont typeface="Arial"/>
              <a:buChar char="•"/>
            </a:pPr>
            <a:endParaRPr lang="en-US" dirty="0"/>
          </a:p>
        </p:txBody>
      </p:sp>
      <p:sp>
        <p:nvSpPr>
          <p:cNvPr id="5" name="TextBox 4"/>
          <p:cNvSpPr txBox="1"/>
          <p:nvPr/>
        </p:nvSpPr>
        <p:spPr>
          <a:xfrm>
            <a:off x="5640917" y="6434667"/>
            <a:ext cx="3447992" cy="369332"/>
          </a:xfrm>
          <a:prstGeom prst="rect">
            <a:avLst/>
          </a:prstGeom>
          <a:noFill/>
        </p:spPr>
        <p:txBody>
          <a:bodyPr wrap="none" rtlCol="0">
            <a:spAutoFit/>
          </a:bodyPr>
          <a:lstStyle/>
          <a:p>
            <a:r>
              <a:rPr lang="en-US" dirty="0" smtClean="0">
                <a:solidFill>
                  <a:schemeClr val="bg1"/>
                </a:solidFill>
              </a:rPr>
              <a:t>Trent Troop and his Deep Dreamer</a:t>
            </a:r>
            <a:endParaRPr lang="en-US" dirty="0">
              <a:solidFill>
                <a:schemeClr val="bg1"/>
              </a:solidFill>
            </a:endParaRPr>
          </a:p>
        </p:txBody>
      </p:sp>
    </p:spTree>
    <p:extLst>
      <p:ext uri="{BB962C8B-B14F-4D97-AF65-F5344CB8AC3E}">
        <p14:creationId xmlns:p14="http://schemas.microsoft.com/office/powerpoint/2010/main" val="25372759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7407" y="1153583"/>
            <a:ext cx="7789334" cy="4985980"/>
          </a:xfrm>
          <a:prstGeom prst="rect">
            <a:avLst/>
          </a:prstGeom>
          <a:noFill/>
        </p:spPr>
        <p:txBody>
          <a:bodyPr wrap="square" rtlCol="0">
            <a:spAutoFit/>
          </a:bodyPr>
          <a:lstStyle/>
          <a:p>
            <a:pPr marL="285750" indent="-285750">
              <a:buFont typeface="Arial"/>
              <a:buChar char="•"/>
            </a:pPr>
            <a:r>
              <a:rPr lang="en-US" sz="2000" b="1" dirty="0" smtClean="0">
                <a:solidFill>
                  <a:srgbClr val="0000FF"/>
                </a:solidFill>
              </a:rPr>
              <a:t>Self-Driving Vehicles</a:t>
            </a:r>
          </a:p>
          <a:p>
            <a:pPr marL="285750" indent="-285750">
              <a:buFont typeface="Arial"/>
              <a:buChar char="•"/>
            </a:pPr>
            <a:r>
              <a:rPr lang="en-US" sz="2000" dirty="0" smtClean="0"/>
              <a:t>Championship-level Game Playing</a:t>
            </a:r>
          </a:p>
          <a:p>
            <a:pPr marL="285750" indent="-285750">
              <a:buFont typeface="Arial"/>
              <a:buChar char="•"/>
            </a:pPr>
            <a:r>
              <a:rPr lang="en-US" sz="2000" dirty="0"/>
              <a:t>Producing Captions for </a:t>
            </a:r>
            <a:r>
              <a:rPr lang="en-US" sz="2000" dirty="0" smtClean="0"/>
              <a:t>Images</a:t>
            </a:r>
          </a:p>
          <a:p>
            <a:pPr marL="285750" indent="-285750">
              <a:buFont typeface="Arial"/>
              <a:buChar char="•"/>
            </a:pPr>
            <a:r>
              <a:rPr lang="en-US" sz="2000" dirty="0" smtClean="0"/>
              <a:t>Coloring B/W Images</a:t>
            </a:r>
          </a:p>
          <a:p>
            <a:pPr marL="285750" indent="-285750">
              <a:buFont typeface="Arial"/>
              <a:buChar char="•"/>
            </a:pPr>
            <a:r>
              <a:rPr lang="en-US" sz="2000" dirty="0" smtClean="0"/>
              <a:t>Adding Sound Effects to Silent Movies</a:t>
            </a:r>
          </a:p>
          <a:p>
            <a:pPr marL="285750" indent="-285750">
              <a:buFont typeface="Arial"/>
              <a:buChar char="•"/>
            </a:pPr>
            <a:r>
              <a:rPr lang="en-US" sz="2000" b="1" dirty="0" smtClean="0">
                <a:solidFill>
                  <a:srgbClr val="FF0000"/>
                </a:solidFill>
              </a:rPr>
              <a:t>Fake </a:t>
            </a:r>
            <a:r>
              <a:rPr lang="en-US" sz="2000" b="1" dirty="0" smtClean="0">
                <a:solidFill>
                  <a:srgbClr val="FF0000"/>
                </a:solidFill>
              </a:rPr>
              <a:t>Video</a:t>
            </a:r>
          </a:p>
          <a:p>
            <a:pPr marL="285750" indent="-285750">
              <a:buFont typeface="Arial"/>
              <a:buChar char="•"/>
            </a:pPr>
            <a:r>
              <a:rPr lang="en-US" sz="2000" b="1" dirty="0" smtClean="0">
                <a:solidFill>
                  <a:srgbClr val="FF0000"/>
                </a:solidFill>
              </a:rPr>
              <a:t>Detecting Fake Social-Media posts</a:t>
            </a:r>
            <a:endParaRPr lang="en-US" sz="2000" b="1" dirty="0" smtClean="0">
              <a:solidFill>
                <a:srgbClr val="FF0000"/>
              </a:solidFill>
            </a:endParaRPr>
          </a:p>
          <a:p>
            <a:pPr marL="285750" indent="-285750">
              <a:buFont typeface="Arial"/>
              <a:buChar char="•"/>
            </a:pPr>
            <a:r>
              <a:rPr lang="en-US" sz="2000" dirty="0" smtClean="0"/>
              <a:t>Accelerated Discovery of New Drugs</a:t>
            </a:r>
          </a:p>
          <a:p>
            <a:pPr marL="285750" indent="-285750">
              <a:buFont typeface="Arial"/>
              <a:buChar char="•"/>
            </a:pPr>
            <a:r>
              <a:rPr lang="en-US" sz="2000" dirty="0" smtClean="0"/>
              <a:t>Interpreting Web Data for Cancer Research</a:t>
            </a:r>
          </a:p>
          <a:p>
            <a:pPr marL="285750" indent="-285750">
              <a:buFont typeface="Arial"/>
              <a:buChar char="•"/>
            </a:pPr>
            <a:r>
              <a:rPr lang="en-US" sz="2000" dirty="0" smtClean="0"/>
              <a:t>Identifying High-Risk Patients for many Diseases</a:t>
            </a:r>
          </a:p>
          <a:p>
            <a:pPr marL="285750" indent="-285750">
              <a:buFont typeface="Arial"/>
              <a:buChar char="•"/>
            </a:pPr>
            <a:r>
              <a:rPr lang="en-US" sz="2000" b="1" dirty="0" smtClean="0">
                <a:solidFill>
                  <a:srgbClr val="FF0000"/>
                </a:solidFill>
              </a:rPr>
              <a:t>Early detection of Cerebral Palsy (Open AI Lab)</a:t>
            </a:r>
          </a:p>
          <a:p>
            <a:pPr marL="285750" indent="-285750">
              <a:buFont typeface="Arial"/>
              <a:buChar char="•"/>
            </a:pPr>
            <a:r>
              <a:rPr lang="en-US" sz="2000" b="1" dirty="0" smtClean="0">
                <a:solidFill>
                  <a:srgbClr val="0000FF"/>
                </a:solidFill>
              </a:rPr>
              <a:t>Natural Language Translation</a:t>
            </a:r>
          </a:p>
          <a:p>
            <a:pPr marL="285750" indent="-285750">
              <a:buFont typeface="Arial"/>
              <a:buChar char="•"/>
            </a:pPr>
            <a:r>
              <a:rPr lang="en-US" sz="2000" dirty="0"/>
              <a:t>Generating </a:t>
            </a:r>
            <a:r>
              <a:rPr lang="en-US" sz="2000" dirty="0" smtClean="0"/>
              <a:t>Articles </a:t>
            </a:r>
            <a:r>
              <a:rPr lang="en-US" sz="2000" dirty="0"/>
              <a:t>from Statistics (e.g. Sports</a:t>
            </a:r>
            <a:r>
              <a:rPr lang="en-US" sz="2000" dirty="0" smtClean="0"/>
              <a:t>)</a:t>
            </a:r>
          </a:p>
          <a:p>
            <a:pPr marL="285750" indent="-285750">
              <a:buFont typeface="Arial"/>
              <a:buChar char="•"/>
            </a:pPr>
            <a:r>
              <a:rPr lang="en-US" sz="2000" b="1" dirty="0" smtClean="0"/>
              <a:t>Generating Art + Music </a:t>
            </a:r>
            <a:r>
              <a:rPr lang="en-US" sz="2000" dirty="0" smtClean="0"/>
              <a:t>based on Styles of Particular Artists</a:t>
            </a:r>
          </a:p>
          <a:p>
            <a:pPr marL="285750" indent="-285750">
              <a:buFont typeface="Arial"/>
              <a:buChar char="•"/>
            </a:pPr>
            <a:r>
              <a:rPr lang="en-US" sz="2000" dirty="0" smtClean="0"/>
              <a:t>Environmental </a:t>
            </a:r>
            <a:r>
              <a:rPr lang="en-US" sz="2000" dirty="0" smtClean="0"/>
              <a:t>Monitoring </a:t>
            </a:r>
            <a:r>
              <a:rPr lang="en-US" sz="2000" dirty="0" smtClean="0"/>
              <a:t>– Interpreting Satellite Images</a:t>
            </a:r>
          </a:p>
          <a:p>
            <a:pPr marL="285750" indent="-285750">
              <a:buFont typeface="Arial"/>
              <a:buChar char="•"/>
            </a:pPr>
            <a:endParaRPr lang="en-US" dirty="0"/>
          </a:p>
        </p:txBody>
      </p:sp>
      <p:sp>
        <p:nvSpPr>
          <p:cNvPr id="3" name="TextBox 2"/>
          <p:cNvSpPr txBox="1"/>
          <p:nvPr/>
        </p:nvSpPr>
        <p:spPr>
          <a:xfrm>
            <a:off x="1852085" y="206002"/>
            <a:ext cx="5338270" cy="646331"/>
          </a:xfrm>
          <a:prstGeom prst="rect">
            <a:avLst/>
          </a:prstGeom>
          <a:noFill/>
        </p:spPr>
        <p:txBody>
          <a:bodyPr wrap="none" rtlCol="0">
            <a:spAutoFit/>
          </a:bodyPr>
          <a:lstStyle/>
          <a:p>
            <a:r>
              <a:rPr lang="en-US" sz="3600" dirty="0" smtClean="0">
                <a:solidFill>
                  <a:srgbClr val="000000"/>
                </a:solidFill>
              </a:rPr>
              <a:t>Deep-Learning Applications</a:t>
            </a:r>
            <a:endParaRPr lang="en-US" sz="3600" dirty="0">
              <a:solidFill>
                <a:srgbClr val="000000"/>
              </a:solidFill>
            </a:endParaRPr>
          </a:p>
        </p:txBody>
      </p:sp>
    </p:spTree>
    <p:extLst>
      <p:ext uri="{BB962C8B-B14F-4D97-AF65-F5344CB8AC3E}">
        <p14:creationId xmlns:p14="http://schemas.microsoft.com/office/powerpoint/2010/main" val="3881144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164419" y="201085"/>
            <a:ext cx="1798689" cy="646331"/>
          </a:xfrm>
          <a:prstGeom prst="rect">
            <a:avLst/>
          </a:prstGeom>
          <a:noFill/>
        </p:spPr>
        <p:txBody>
          <a:bodyPr wrap="none" rtlCol="0">
            <a:spAutoFit/>
          </a:bodyPr>
          <a:lstStyle/>
          <a:p>
            <a:r>
              <a:rPr lang="en-US" sz="3600" dirty="0" err="1" smtClean="0"/>
              <a:t>AlphaGo</a:t>
            </a:r>
            <a:r>
              <a:rPr lang="en-US" dirty="0" smtClean="0"/>
              <a:t> </a:t>
            </a:r>
            <a:endParaRPr lang="en-US" dirty="0"/>
          </a:p>
        </p:txBody>
      </p:sp>
      <p:pic>
        <p:nvPicPr>
          <p:cNvPr id="3" name="Picture 2" descr="alphago-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357" y="1375834"/>
            <a:ext cx="4139291" cy="4212167"/>
          </a:xfrm>
          <a:prstGeom prst="rect">
            <a:avLst/>
          </a:prstGeom>
        </p:spPr>
      </p:pic>
      <p:sp>
        <p:nvSpPr>
          <p:cNvPr id="4" name="TextBox 3"/>
          <p:cNvSpPr txBox="1"/>
          <p:nvPr/>
        </p:nvSpPr>
        <p:spPr>
          <a:xfrm>
            <a:off x="127000" y="857999"/>
            <a:ext cx="5557844" cy="646331"/>
          </a:xfrm>
          <a:prstGeom prst="rect">
            <a:avLst/>
          </a:prstGeom>
          <a:noFill/>
        </p:spPr>
        <p:txBody>
          <a:bodyPr wrap="none" rtlCol="0">
            <a:spAutoFit/>
          </a:bodyPr>
          <a:lstStyle/>
          <a:p>
            <a:r>
              <a:rPr lang="en-US" dirty="0" smtClean="0"/>
              <a:t>Silver et. al., </a:t>
            </a:r>
            <a:r>
              <a:rPr lang="en-US" i="1" dirty="0" smtClean="0"/>
              <a:t>Mastering the game of Go with </a:t>
            </a:r>
            <a:r>
              <a:rPr lang="en-US" b="1" i="1" dirty="0" smtClean="0"/>
              <a:t>deep neural</a:t>
            </a:r>
          </a:p>
          <a:p>
            <a:r>
              <a:rPr lang="en-US" b="1" i="1" dirty="0"/>
              <a:t>n</a:t>
            </a:r>
            <a:r>
              <a:rPr lang="en-US" b="1" i="1" dirty="0" smtClean="0"/>
              <a:t>etworks</a:t>
            </a:r>
            <a:r>
              <a:rPr lang="en-US" i="1" dirty="0" smtClean="0"/>
              <a:t> and </a:t>
            </a:r>
            <a:r>
              <a:rPr lang="en-US" b="1" i="1" dirty="0" smtClean="0"/>
              <a:t>tree search</a:t>
            </a:r>
            <a:r>
              <a:rPr lang="en-US" dirty="0" smtClean="0"/>
              <a:t>, Nature, 2016.</a:t>
            </a:r>
            <a:endParaRPr lang="en-US" dirty="0"/>
          </a:p>
        </p:txBody>
      </p:sp>
      <p:sp>
        <p:nvSpPr>
          <p:cNvPr id="5" name="TextBox 4"/>
          <p:cNvSpPr txBox="1"/>
          <p:nvPr/>
        </p:nvSpPr>
        <p:spPr>
          <a:xfrm>
            <a:off x="4053417" y="6053669"/>
            <a:ext cx="5038584" cy="646331"/>
          </a:xfrm>
          <a:prstGeom prst="rect">
            <a:avLst/>
          </a:prstGeom>
          <a:noFill/>
        </p:spPr>
        <p:txBody>
          <a:bodyPr wrap="none" rtlCol="0">
            <a:spAutoFit/>
          </a:bodyPr>
          <a:lstStyle/>
          <a:p>
            <a:r>
              <a:rPr lang="en-US" i="1" dirty="0" smtClean="0">
                <a:solidFill>
                  <a:srgbClr val="FF0000"/>
                </a:solidFill>
              </a:rPr>
              <a:t>I guess I lost the game because I wasn’t able to find</a:t>
            </a:r>
          </a:p>
          <a:p>
            <a:r>
              <a:rPr lang="en-US" i="1" dirty="0" smtClean="0">
                <a:solidFill>
                  <a:srgbClr val="FF0000"/>
                </a:solidFill>
              </a:rPr>
              <a:t>any weaknesses</a:t>
            </a:r>
            <a:r>
              <a:rPr lang="en-US" dirty="0" smtClean="0">
                <a:solidFill>
                  <a:srgbClr val="FF0000"/>
                </a:solidFill>
              </a:rPr>
              <a:t>…Lee </a:t>
            </a:r>
            <a:r>
              <a:rPr lang="en-US" dirty="0" err="1" smtClean="0">
                <a:solidFill>
                  <a:srgbClr val="FF0000"/>
                </a:solidFill>
              </a:rPr>
              <a:t>Sedol</a:t>
            </a:r>
            <a:r>
              <a:rPr lang="en-US" dirty="0" smtClean="0">
                <a:solidFill>
                  <a:srgbClr val="FF0000"/>
                </a:solidFill>
              </a:rPr>
              <a:t> (World # 2)</a:t>
            </a:r>
            <a:endParaRPr lang="en-US" dirty="0">
              <a:solidFill>
                <a:srgbClr val="FF0000"/>
              </a:solidFill>
            </a:endParaRPr>
          </a:p>
        </p:txBody>
      </p:sp>
      <p:pic>
        <p:nvPicPr>
          <p:cNvPr id="8" name="Picture 7"/>
          <p:cNvPicPr>
            <a:picLocks noChangeAspect="1"/>
          </p:cNvPicPr>
          <p:nvPr/>
        </p:nvPicPr>
        <p:blipFill>
          <a:blip r:embed="rId4"/>
          <a:stretch>
            <a:fillRect/>
          </a:stretch>
        </p:blipFill>
        <p:spPr>
          <a:xfrm>
            <a:off x="222249" y="1887114"/>
            <a:ext cx="4582106" cy="3954887"/>
          </a:xfrm>
          <a:prstGeom prst="rect">
            <a:avLst/>
          </a:prstGeom>
        </p:spPr>
      </p:pic>
    </p:spTree>
    <p:extLst>
      <p:ext uri="{BB962C8B-B14F-4D97-AF65-F5344CB8AC3E}">
        <p14:creationId xmlns:p14="http://schemas.microsoft.com/office/powerpoint/2010/main" val="3565418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4419" y="100738"/>
            <a:ext cx="1798689" cy="646331"/>
          </a:xfrm>
          <a:prstGeom prst="rect">
            <a:avLst/>
          </a:prstGeom>
          <a:noFill/>
        </p:spPr>
        <p:txBody>
          <a:bodyPr wrap="none" rtlCol="0">
            <a:spAutoFit/>
          </a:bodyPr>
          <a:lstStyle/>
          <a:p>
            <a:r>
              <a:rPr lang="en-US" sz="3600" dirty="0" err="1" smtClean="0"/>
              <a:t>AlphaGo</a:t>
            </a:r>
            <a:r>
              <a:rPr lang="en-US" dirty="0" smtClean="0"/>
              <a:t> </a:t>
            </a:r>
            <a:endParaRPr lang="en-US" dirty="0"/>
          </a:p>
        </p:txBody>
      </p:sp>
      <p:pic>
        <p:nvPicPr>
          <p:cNvPr id="3" name="Picture 2" descr="alphago-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357" y="1375834"/>
            <a:ext cx="4139291" cy="4212167"/>
          </a:xfrm>
          <a:prstGeom prst="rect">
            <a:avLst/>
          </a:prstGeom>
        </p:spPr>
      </p:pic>
      <p:sp>
        <p:nvSpPr>
          <p:cNvPr id="4" name="TextBox 3"/>
          <p:cNvSpPr txBox="1"/>
          <p:nvPr/>
        </p:nvSpPr>
        <p:spPr>
          <a:xfrm>
            <a:off x="127000" y="857999"/>
            <a:ext cx="5557844" cy="646331"/>
          </a:xfrm>
          <a:prstGeom prst="rect">
            <a:avLst/>
          </a:prstGeom>
          <a:noFill/>
        </p:spPr>
        <p:txBody>
          <a:bodyPr wrap="none" rtlCol="0">
            <a:spAutoFit/>
          </a:bodyPr>
          <a:lstStyle/>
          <a:p>
            <a:r>
              <a:rPr lang="en-US" dirty="0" smtClean="0"/>
              <a:t>Silver et. al., </a:t>
            </a:r>
            <a:r>
              <a:rPr lang="en-US" i="1" dirty="0" smtClean="0"/>
              <a:t>Mastering the game of Go with </a:t>
            </a:r>
            <a:r>
              <a:rPr lang="en-US" b="1" i="1" dirty="0" smtClean="0"/>
              <a:t>deep neural</a:t>
            </a:r>
          </a:p>
          <a:p>
            <a:r>
              <a:rPr lang="en-US" b="1" i="1" dirty="0"/>
              <a:t>n</a:t>
            </a:r>
            <a:r>
              <a:rPr lang="en-US" b="1" i="1" dirty="0" smtClean="0"/>
              <a:t>etworks</a:t>
            </a:r>
            <a:r>
              <a:rPr lang="en-US" i="1" dirty="0" smtClean="0"/>
              <a:t> and </a:t>
            </a:r>
            <a:r>
              <a:rPr lang="en-US" b="1" i="1" dirty="0" smtClean="0"/>
              <a:t>tree search</a:t>
            </a:r>
            <a:r>
              <a:rPr lang="en-US" dirty="0" smtClean="0"/>
              <a:t>, Nature, 2016.</a:t>
            </a:r>
            <a:endParaRPr lang="en-US" dirty="0"/>
          </a:p>
        </p:txBody>
      </p:sp>
      <p:sp>
        <p:nvSpPr>
          <p:cNvPr id="5" name="TextBox 4"/>
          <p:cNvSpPr txBox="1"/>
          <p:nvPr/>
        </p:nvSpPr>
        <p:spPr>
          <a:xfrm>
            <a:off x="4053417" y="6053669"/>
            <a:ext cx="5038584" cy="646331"/>
          </a:xfrm>
          <a:prstGeom prst="rect">
            <a:avLst/>
          </a:prstGeom>
          <a:noFill/>
        </p:spPr>
        <p:txBody>
          <a:bodyPr wrap="none" rtlCol="0">
            <a:spAutoFit/>
          </a:bodyPr>
          <a:lstStyle/>
          <a:p>
            <a:r>
              <a:rPr lang="en-US" i="1" dirty="0" smtClean="0">
                <a:solidFill>
                  <a:srgbClr val="FF0000"/>
                </a:solidFill>
              </a:rPr>
              <a:t>I guess I lost the game because I wasn’t able to find</a:t>
            </a:r>
          </a:p>
          <a:p>
            <a:r>
              <a:rPr lang="en-US" i="1" dirty="0" smtClean="0">
                <a:solidFill>
                  <a:srgbClr val="FF0000"/>
                </a:solidFill>
              </a:rPr>
              <a:t>any weaknesses</a:t>
            </a:r>
            <a:r>
              <a:rPr lang="en-US" dirty="0" smtClean="0">
                <a:solidFill>
                  <a:srgbClr val="FF0000"/>
                </a:solidFill>
              </a:rPr>
              <a:t>…Lee </a:t>
            </a:r>
            <a:r>
              <a:rPr lang="en-US" dirty="0" err="1" smtClean="0">
                <a:solidFill>
                  <a:srgbClr val="FF0000"/>
                </a:solidFill>
              </a:rPr>
              <a:t>Sedol</a:t>
            </a:r>
            <a:r>
              <a:rPr lang="en-US" dirty="0" smtClean="0">
                <a:solidFill>
                  <a:srgbClr val="FF0000"/>
                </a:solidFill>
              </a:rPr>
              <a:t> (World # 2)</a:t>
            </a:r>
            <a:endParaRPr lang="en-US" dirty="0">
              <a:solidFill>
                <a:srgbClr val="FF0000"/>
              </a:solidFill>
            </a:endParaRPr>
          </a:p>
        </p:txBody>
      </p:sp>
      <p:pic>
        <p:nvPicPr>
          <p:cNvPr id="6" name="Picture 5"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1" y="1923657"/>
            <a:ext cx="3318933" cy="4351867"/>
          </a:xfrm>
          <a:prstGeom prst="rect">
            <a:avLst/>
          </a:prstGeom>
        </p:spPr>
      </p:pic>
    </p:spTree>
    <p:extLst>
      <p:ext uri="{BB962C8B-B14F-4D97-AF65-F5344CB8AC3E}">
        <p14:creationId xmlns:p14="http://schemas.microsoft.com/office/powerpoint/2010/main" val="337946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863" y="97605"/>
            <a:ext cx="5937217" cy="646331"/>
          </a:xfrm>
          <a:prstGeom prst="rect">
            <a:avLst/>
          </a:prstGeom>
          <a:noFill/>
        </p:spPr>
        <p:txBody>
          <a:bodyPr wrap="none" rtlCol="0">
            <a:spAutoFit/>
          </a:bodyPr>
          <a:lstStyle/>
          <a:p>
            <a:r>
              <a:rPr lang="en-US" sz="3600" dirty="0" err="1" smtClean="0"/>
              <a:t>AlphaGo</a:t>
            </a:r>
            <a:r>
              <a:rPr lang="en-US" sz="3600" dirty="0" smtClean="0"/>
              <a:t> Zero    &amp;    Alpha Zero</a:t>
            </a:r>
            <a:r>
              <a:rPr lang="en-US" dirty="0" smtClean="0"/>
              <a:t> </a:t>
            </a:r>
            <a:endParaRPr lang="en-US" dirty="0"/>
          </a:p>
        </p:txBody>
      </p:sp>
      <p:pic>
        <p:nvPicPr>
          <p:cNvPr id="3" name="Picture 2"/>
          <p:cNvPicPr>
            <a:picLocks noChangeAspect="1"/>
          </p:cNvPicPr>
          <p:nvPr/>
        </p:nvPicPr>
        <p:blipFill>
          <a:blip r:embed="rId2"/>
          <a:stretch>
            <a:fillRect/>
          </a:stretch>
        </p:blipFill>
        <p:spPr>
          <a:xfrm>
            <a:off x="4440298" y="3671618"/>
            <a:ext cx="4613997" cy="2583839"/>
          </a:xfrm>
          <a:prstGeom prst="rect">
            <a:avLst/>
          </a:prstGeom>
        </p:spPr>
      </p:pic>
      <p:pic>
        <p:nvPicPr>
          <p:cNvPr id="4" name="Picture 3"/>
          <p:cNvPicPr>
            <a:picLocks noChangeAspect="1"/>
          </p:cNvPicPr>
          <p:nvPr/>
        </p:nvPicPr>
        <p:blipFill>
          <a:blip r:embed="rId3"/>
          <a:stretch>
            <a:fillRect/>
          </a:stretch>
        </p:blipFill>
        <p:spPr>
          <a:xfrm>
            <a:off x="172157" y="977194"/>
            <a:ext cx="4183029" cy="2607029"/>
          </a:xfrm>
          <a:prstGeom prst="rect">
            <a:avLst/>
          </a:prstGeom>
        </p:spPr>
      </p:pic>
      <p:sp>
        <p:nvSpPr>
          <p:cNvPr id="5" name="TextBox 4"/>
          <p:cNvSpPr txBox="1"/>
          <p:nvPr/>
        </p:nvSpPr>
        <p:spPr>
          <a:xfrm>
            <a:off x="4445339" y="1748390"/>
            <a:ext cx="4557658" cy="646331"/>
          </a:xfrm>
          <a:prstGeom prst="rect">
            <a:avLst/>
          </a:prstGeom>
          <a:noFill/>
        </p:spPr>
        <p:txBody>
          <a:bodyPr wrap="none" rtlCol="0">
            <a:spAutoFit/>
          </a:bodyPr>
          <a:lstStyle/>
          <a:p>
            <a:pPr marL="285750" indent="-285750">
              <a:buFontTx/>
              <a:buChar char="-"/>
            </a:pPr>
            <a:r>
              <a:rPr lang="en-US" dirty="0" smtClean="0"/>
              <a:t>No expert knowledge needed.</a:t>
            </a:r>
          </a:p>
          <a:p>
            <a:pPr marL="285750" indent="-285750">
              <a:buFontTx/>
              <a:buChar char="-"/>
            </a:pPr>
            <a:r>
              <a:rPr lang="en-US" dirty="0" smtClean="0"/>
              <a:t>Self-play is enough to become world champ</a:t>
            </a:r>
            <a:endParaRPr lang="en-US" dirty="0"/>
          </a:p>
        </p:txBody>
      </p:sp>
      <p:sp>
        <p:nvSpPr>
          <p:cNvPr id="6" name="TextBox 5"/>
          <p:cNvSpPr txBox="1"/>
          <p:nvPr/>
        </p:nvSpPr>
        <p:spPr>
          <a:xfrm>
            <a:off x="172155" y="4581899"/>
            <a:ext cx="4326826" cy="923330"/>
          </a:xfrm>
          <a:prstGeom prst="rect">
            <a:avLst/>
          </a:prstGeom>
          <a:noFill/>
        </p:spPr>
        <p:txBody>
          <a:bodyPr wrap="none" rtlCol="0">
            <a:spAutoFit/>
          </a:bodyPr>
          <a:lstStyle/>
          <a:p>
            <a:pPr marL="285750" indent="-285750">
              <a:buFontTx/>
              <a:buChar char="-"/>
            </a:pPr>
            <a:r>
              <a:rPr lang="en-US" dirty="0" smtClean="0"/>
              <a:t>Generalize </a:t>
            </a:r>
            <a:r>
              <a:rPr lang="en-US" dirty="0" err="1" smtClean="0"/>
              <a:t>AlphaGo</a:t>
            </a:r>
            <a:r>
              <a:rPr lang="en-US" dirty="0" smtClean="0"/>
              <a:t> Zero to other games.</a:t>
            </a:r>
          </a:p>
          <a:p>
            <a:pPr marL="285750" indent="-285750">
              <a:buFontTx/>
              <a:buChar char="-"/>
            </a:pPr>
            <a:r>
              <a:rPr lang="en-US" dirty="0" smtClean="0"/>
              <a:t>Becomes world champ at them.</a:t>
            </a:r>
          </a:p>
          <a:p>
            <a:pPr marL="285750" indent="-285750">
              <a:buFontTx/>
              <a:buChar char="-"/>
            </a:pPr>
            <a:r>
              <a:rPr lang="en-US" dirty="0" smtClean="0"/>
              <a:t>Another step toward AGI</a:t>
            </a:r>
          </a:p>
        </p:txBody>
      </p:sp>
    </p:spTree>
    <p:extLst>
      <p:ext uri="{BB962C8B-B14F-4D97-AF65-F5344CB8AC3E}">
        <p14:creationId xmlns:p14="http://schemas.microsoft.com/office/powerpoint/2010/main" val="41399625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4533" y="73335"/>
            <a:ext cx="8009467" cy="646331"/>
          </a:xfrm>
          <a:prstGeom prst="rect">
            <a:avLst/>
          </a:prstGeom>
          <a:noFill/>
        </p:spPr>
        <p:txBody>
          <a:bodyPr wrap="square" rtlCol="0">
            <a:spAutoFit/>
          </a:bodyPr>
          <a:lstStyle/>
          <a:p>
            <a:r>
              <a:rPr lang="en-US" sz="3600" dirty="0" smtClean="0"/>
              <a:t>The Breadth of </a:t>
            </a:r>
            <a:r>
              <a:rPr lang="en-US" sz="3600" dirty="0" err="1" smtClean="0"/>
              <a:t>DeepMind</a:t>
            </a:r>
            <a:r>
              <a:rPr lang="en-US" sz="3600" dirty="0" smtClean="0"/>
              <a:t> </a:t>
            </a:r>
            <a:r>
              <a:rPr lang="en-US" sz="2000" i="1" dirty="0" smtClean="0">
                <a:solidFill>
                  <a:srgbClr val="800000"/>
                </a:solidFill>
              </a:rPr>
              <a:t>(The Apollo Project of AI)</a:t>
            </a:r>
            <a:endParaRPr lang="en-US" sz="2000" i="1" dirty="0">
              <a:solidFill>
                <a:srgbClr val="800000"/>
              </a:solidFill>
            </a:endParaRPr>
          </a:p>
        </p:txBody>
      </p:sp>
      <p:sp>
        <p:nvSpPr>
          <p:cNvPr id="4" name="TextBox 3"/>
          <p:cNvSpPr txBox="1"/>
          <p:nvPr/>
        </p:nvSpPr>
        <p:spPr>
          <a:xfrm>
            <a:off x="416748" y="739464"/>
            <a:ext cx="8363186" cy="5940088"/>
          </a:xfrm>
          <a:prstGeom prst="rect">
            <a:avLst/>
          </a:prstGeom>
          <a:noFill/>
        </p:spPr>
        <p:txBody>
          <a:bodyPr wrap="square" rtlCol="0">
            <a:spAutoFit/>
          </a:bodyPr>
          <a:lstStyle/>
          <a:p>
            <a:pPr marL="285750" indent="-285750">
              <a:buFont typeface="Arial"/>
              <a:buChar char="•"/>
            </a:pPr>
            <a:r>
              <a:rPr lang="en-US" sz="2000" b="1" dirty="0" err="1" smtClean="0">
                <a:solidFill>
                  <a:srgbClr val="FF0000"/>
                </a:solidFill>
              </a:rPr>
              <a:t>AlphaFold</a:t>
            </a:r>
            <a:r>
              <a:rPr lang="en-US" sz="2000" dirty="0" smtClean="0">
                <a:solidFill>
                  <a:srgbClr val="0000FF"/>
                </a:solidFill>
              </a:rPr>
              <a:t> </a:t>
            </a:r>
            <a:r>
              <a:rPr lang="mr-IN" sz="2000" dirty="0" smtClean="0">
                <a:solidFill>
                  <a:srgbClr val="0000FF"/>
                </a:solidFill>
              </a:rPr>
              <a:t>–</a:t>
            </a:r>
            <a:r>
              <a:rPr lang="en-US" sz="1600" dirty="0" smtClean="0">
                <a:solidFill>
                  <a:srgbClr val="0000FF"/>
                </a:solidFill>
              </a:rPr>
              <a:t> </a:t>
            </a:r>
            <a:r>
              <a:rPr lang="en-US" sz="2000" dirty="0" smtClean="0">
                <a:solidFill>
                  <a:srgbClr val="0000FF"/>
                </a:solidFill>
              </a:rPr>
              <a:t>predicting 3D protein structure from amino acid sequences =&gt; Drug discovery.  Used in Covid-19 vaccine research.</a:t>
            </a:r>
          </a:p>
          <a:p>
            <a:pPr marL="285750" indent="-285750">
              <a:buFont typeface="Arial"/>
              <a:buChar char="•"/>
            </a:pPr>
            <a:endParaRPr lang="en-US" sz="2000" dirty="0" smtClean="0">
              <a:solidFill>
                <a:srgbClr val="0000FF"/>
              </a:solidFill>
            </a:endParaRPr>
          </a:p>
          <a:p>
            <a:pPr marL="285750" indent="-285750">
              <a:buFont typeface="Arial"/>
              <a:buChar char="•"/>
            </a:pPr>
            <a:r>
              <a:rPr lang="en-US" sz="2000" b="1" dirty="0" smtClean="0">
                <a:solidFill>
                  <a:srgbClr val="FF0000"/>
                </a:solidFill>
              </a:rPr>
              <a:t>Predicting Macular Degeneration Progression </a:t>
            </a:r>
            <a:r>
              <a:rPr lang="mr-IN" sz="2000" dirty="0" smtClean="0">
                <a:solidFill>
                  <a:srgbClr val="0000FF"/>
                </a:solidFill>
              </a:rPr>
              <a:t>–</a:t>
            </a:r>
            <a:r>
              <a:rPr lang="en-US" sz="2000" dirty="0" smtClean="0">
                <a:solidFill>
                  <a:srgbClr val="0000FF"/>
                </a:solidFill>
              </a:rPr>
              <a:t> Deep Learning trained on 3D optical coherence tomography images.</a:t>
            </a:r>
            <a:endParaRPr lang="en-US" sz="2000" dirty="0" smtClean="0">
              <a:solidFill>
                <a:srgbClr val="0000FF"/>
              </a:solidFill>
            </a:endParaRPr>
          </a:p>
          <a:p>
            <a:endParaRPr lang="en-US" sz="2000" dirty="0" smtClean="0">
              <a:solidFill>
                <a:srgbClr val="0000FF"/>
              </a:solidFill>
            </a:endParaRPr>
          </a:p>
          <a:p>
            <a:pPr marL="285750" indent="-285750">
              <a:buFont typeface="Arial"/>
              <a:buChar char="•"/>
            </a:pPr>
            <a:r>
              <a:rPr lang="en-US" sz="2000" b="1" dirty="0" smtClean="0">
                <a:solidFill>
                  <a:srgbClr val="FF0000"/>
                </a:solidFill>
              </a:rPr>
              <a:t>Distributional value codes</a:t>
            </a:r>
            <a:r>
              <a:rPr lang="en-US" sz="2000" b="1" dirty="0" smtClean="0">
                <a:solidFill>
                  <a:srgbClr val="0000FF"/>
                </a:solidFill>
              </a:rPr>
              <a:t> </a:t>
            </a:r>
            <a:r>
              <a:rPr lang="mr-IN" sz="2000" dirty="0" smtClean="0">
                <a:solidFill>
                  <a:srgbClr val="0000FF"/>
                </a:solidFill>
              </a:rPr>
              <a:t>–</a:t>
            </a:r>
            <a:r>
              <a:rPr lang="en-US" sz="2000" dirty="0" smtClean="0">
                <a:solidFill>
                  <a:srgbClr val="0000FF"/>
                </a:solidFill>
              </a:rPr>
              <a:t> ML’s reinforcement learning (RL) realized with dopamine and the basal ganglia.</a:t>
            </a:r>
          </a:p>
          <a:p>
            <a:pPr marL="285750" indent="-285750">
              <a:buFont typeface="Arial"/>
              <a:buChar char="•"/>
            </a:pPr>
            <a:endParaRPr lang="en-US" sz="2000" dirty="0">
              <a:solidFill>
                <a:srgbClr val="0000FF"/>
              </a:solidFill>
            </a:endParaRPr>
          </a:p>
          <a:p>
            <a:pPr marL="285750" indent="-285750">
              <a:buFont typeface="Arial"/>
              <a:buChar char="•"/>
            </a:pPr>
            <a:r>
              <a:rPr lang="en-US" sz="2000" b="1" dirty="0" smtClean="0">
                <a:solidFill>
                  <a:srgbClr val="FF0000"/>
                </a:solidFill>
              </a:rPr>
              <a:t>Grid-cell emergence </a:t>
            </a:r>
            <a:r>
              <a:rPr lang="mr-IN" sz="2000" dirty="0" smtClean="0">
                <a:solidFill>
                  <a:srgbClr val="0000FF"/>
                </a:solidFill>
              </a:rPr>
              <a:t>–</a:t>
            </a:r>
            <a:r>
              <a:rPr lang="en-US" sz="2000" dirty="0" smtClean="0">
                <a:solidFill>
                  <a:srgbClr val="0000FF"/>
                </a:solidFill>
              </a:rPr>
              <a:t> Deep-Learning systems in which grid-like functionality arises.</a:t>
            </a:r>
          </a:p>
          <a:p>
            <a:pPr marL="285750" indent="-285750">
              <a:buFont typeface="Arial"/>
              <a:buChar char="•"/>
            </a:pPr>
            <a:endParaRPr lang="en-US" sz="2000" dirty="0" smtClean="0">
              <a:solidFill>
                <a:srgbClr val="0000FF"/>
              </a:solidFill>
            </a:endParaRPr>
          </a:p>
          <a:p>
            <a:pPr marL="285750" indent="-285750">
              <a:buFont typeface="Arial"/>
              <a:buChar char="•"/>
            </a:pPr>
            <a:r>
              <a:rPr lang="en-US" sz="2000" b="1" dirty="0" smtClean="0">
                <a:solidFill>
                  <a:srgbClr val="FF0000"/>
                </a:solidFill>
              </a:rPr>
              <a:t>Randomized-to-Canonical Adaptation Networks </a:t>
            </a:r>
            <a:r>
              <a:rPr lang="mr-IN" sz="2000" dirty="0" smtClean="0">
                <a:solidFill>
                  <a:srgbClr val="0000FF"/>
                </a:solidFill>
              </a:rPr>
              <a:t>–</a:t>
            </a:r>
            <a:r>
              <a:rPr lang="en-US" sz="2000" dirty="0" smtClean="0">
                <a:solidFill>
                  <a:srgbClr val="0000FF"/>
                </a:solidFill>
              </a:rPr>
              <a:t> Reducing the simulation-reality gap with Deep Learning</a:t>
            </a:r>
          </a:p>
          <a:p>
            <a:pPr marL="285750" indent="-285750">
              <a:buFont typeface="Arial"/>
              <a:buChar char="•"/>
            </a:pPr>
            <a:endParaRPr lang="en-US" sz="2000" dirty="0">
              <a:solidFill>
                <a:srgbClr val="0000FF"/>
              </a:solidFill>
            </a:endParaRPr>
          </a:p>
          <a:p>
            <a:pPr marL="285750" indent="-285750">
              <a:buFont typeface="Arial"/>
              <a:buChar char="•"/>
            </a:pPr>
            <a:r>
              <a:rPr lang="en-US" sz="2000" b="1" dirty="0" smtClean="0">
                <a:solidFill>
                  <a:srgbClr val="FF0000"/>
                </a:solidFill>
              </a:rPr>
              <a:t>Diplomacy</a:t>
            </a:r>
            <a:r>
              <a:rPr lang="en-US" sz="2000" dirty="0" smtClean="0">
                <a:solidFill>
                  <a:srgbClr val="0000FF"/>
                </a:solidFill>
              </a:rPr>
              <a:t> </a:t>
            </a:r>
            <a:r>
              <a:rPr lang="mr-IN" sz="2000" dirty="0" smtClean="0">
                <a:solidFill>
                  <a:srgbClr val="0000FF"/>
                </a:solidFill>
              </a:rPr>
              <a:t>–</a:t>
            </a:r>
            <a:r>
              <a:rPr lang="en-US" sz="2000" dirty="0" smtClean="0">
                <a:solidFill>
                  <a:srgbClr val="0000FF"/>
                </a:solidFill>
              </a:rPr>
              <a:t> Deep RL for a complex 7-player board game involving social and political dilemmas.</a:t>
            </a:r>
          </a:p>
          <a:p>
            <a:endParaRPr lang="en-US" sz="2000" dirty="0" smtClean="0">
              <a:solidFill>
                <a:srgbClr val="0000FF"/>
              </a:solidFill>
            </a:endParaRPr>
          </a:p>
          <a:p>
            <a:r>
              <a:rPr lang="mr-IN" sz="2000" dirty="0" smtClean="0">
                <a:solidFill>
                  <a:srgbClr val="FF0000"/>
                </a:solidFill>
              </a:rPr>
              <a:t>……</a:t>
            </a:r>
            <a:r>
              <a:rPr lang="nb-NO" sz="2000" dirty="0" smtClean="0">
                <a:solidFill>
                  <a:srgbClr val="FF0000"/>
                </a:solidFill>
              </a:rPr>
              <a:t> </a:t>
            </a:r>
            <a:r>
              <a:rPr lang="nb-NO" sz="2000" b="1" dirty="0" smtClean="0">
                <a:solidFill>
                  <a:srgbClr val="FF0000"/>
                </a:solidFill>
              </a:rPr>
              <a:t>and </a:t>
            </a:r>
            <a:r>
              <a:rPr lang="nb-NO" sz="2000" b="1" dirty="0" err="1" smtClean="0">
                <a:solidFill>
                  <a:srgbClr val="FF0000"/>
                </a:solidFill>
              </a:rPr>
              <a:t>many</a:t>
            </a:r>
            <a:r>
              <a:rPr lang="nb-NO" sz="2000" b="1" dirty="0" smtClean="0">
                <a:solidFill>
                  <a:srgbClr val="FF0000"/>
                </a:solidFill>
              </a:rPr>
              <a:t> more areas</a:t>
            </a:r>
            <a:r>
              <a:rPr lang="mr-IN" sz="2000" b="1" dirty="0" smtClean="0">
                <a:solidFill>
                  <a:srgbClr val="FF0000"/>
                </a:solidFill>
              </a:rPr>
              <a:t>…</a:t>
            </a:r>
            <a:endParaRPr lang="en-US" sz="2000" b="1" dirty="0">
              <a:solidFill>
                <a:srgbClr val="FF0000"/>
              </a:solidFill>
            </a:endParaRPr>
          </a:p>
        </p:txBody>
      </p:sp>
    </p:spTree>
    <p:extLst>
      <p:ext uri="{BB962C8B-B14F-4D97-AF65-F5344CB8AC3E}">
        <p14:creationId xmlns:p14="http://schemas.microsoft.com/office/powerpoint/2010/main" val="683815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5928" y="122120"/>
            <a:ext cx="6387629" cy="769441"/>
          </a:xfrm>
          <a:prstGeom prst="rect">
            <a:avLst/>
          </a:prstGeom>
          <a:noFill/>
        </p:spPr>
        <p:txBody>
          <a:bodyPr wrap="square" rtlCol="0">
            <a:spAutoFit/>
          </a:bodyPr>
          <a:lstStyle/>
          <a:p>
            <a:r>
              <a:rPr lang="en-US" sz="4400" b="1" dirty="0" smtClean="0"/>
              <a:t>Humans Need Not Apply</a:t>
            </a:r>
            <a:endParaRPr lang="en-US" sz="4400" b="1" dirty="0"/>
          </a:p>
        </p:txBody>
      </p:sp>
      <p:sp>
        <p:nvSpPr>
          <p:cNvPr id="4" name="TextBox 3"/>
          <p:cNvSpPr txBox="1"/>
          <p:nvPr/>
        </p:nvSpPr>
        <p:spPr>
          <a:xfrm>
            <a:off x="357481" y="1188284"/>
            <a:ext cx="8363186" cy="4401205"/>
          </a:xfrm>
          <a:prstGeom prst="rect">
            <a:avLst/>
          </a:prstGeom>
          <a:noFill/>
        </p:spPr>
        <p:txBody>
          <a:bodyPr wrap="square" rtlCol="0">
            <a:spAutoFit/>
          </a:bodyPr>
          <a:lstStyle/>
          <a:p>
            <a:pPr marL="285750" indent="-285750">
              <a:buFont typeface="Arial"/>
              <a:buChar char="•"/>
            </a:pPr>
            <a:r>
              <a:rPr lang="en-US" sz="2800" dirty="0" smtClean="0"/>
              <a:t>AI learns by itself.  No need for human expertise.</a:t>
            </a:r>
          </a:p>
          <a:p>
            <a:pPr marL="285750" indent="-285750">
              <a:buFont typeface="Arial"/>
              <a:buChar char="•"/>
            </a:pPr>
            <a:endParaRPr lang="en-US" sz="2800" dirty="0" smtClean="0"/>
          </a:p>
          <a:p>
            <a:pPr marL="285750" indent="-285750">
              <a:buFont typeface="Arial"/>
              <a:buChar char="•"/>
            </a:pPr>
            <a:r>
              <a:rPr lang="en-US" sz="2800" dirty="0" smtClean="0"/>
              <a:t>RL systems generate their own labeled datasets as they explore the world</a:t>
            </a:r>
          </a:p>
          <a:p>
            <a:pPr marL="285750" indent="-285750">
              <a:buFont typeface="Arial"/>
              <a:buChar char="•"/>
            </a:pPr>
            <a:endParaRPr lang="en-US" sz="2800" dirty="0" smtClean="0"/>
          </a:p>
          <a:p>
            <a:pPr marL="285750" indent="-285750">
              <a:buFont typeface="Arial"/>
              <a:buChar char="•"/>
            </a:pPr>
            <a:r>
              <a:rPr lang="en-US" sz="2800" dirty="0" smtClean="0"/>
              <a:t>Humans are no longer the undisputed masters of pattern recognition</a:t>
            </a:r>
          </a:p>
          <a:p>
            <a:pPr marL="285750" indent="-285750">
              <a:buFont typeface="Arial"/>
              <a:buChar char="•"/>
            </a:pPr>
            <a:endParaRPr lang="en-US" sz="2800" dirty="0" smtClean="0"/>
          </a:p>
          <a:p>
            <a:pPr marL="285750" indent="-285750">
              <a:buFont typeface="Arial"/>
              <a:buChar char="•"/>
            </a:pPr>
            <a:r>
              <a:rPr lang="en-US" sz="2800" dirty="0" smtClean="0"/>
              <a:t>Unbiased by humans =&gt; </a:t>
            </a:r>
            <a:r>
              <a:rPr lang="en-US" sz="2800" b="1" dirty="0" smtClean="0">
                <a:solidFill>
                  <a:srgbClr val="FF0000"/>
                </a:solidFill>
              </a:rPr>
              <a:t>Extremely Creative </a:t>
            </a:r>
            <a:r>
              <a:rPr lang="en-US" sz="2800" b="1" dirty="0" smtClean="0">
                <a:solidFill>
                  <a:srgbClr val="0000FF"/>
                </a:solidFill>
              </a:rPr>
              <a:t>(Move 37)</a:t>
            </a:r>
            <a:endParaRPr lang="en-US" sz="2800" dirty="0">
              <a:solidFill>
                <a:srgbClr val="0000FF"/>
              </a:solidFill>
            </a:endParaRPr>
          </a:p>
        </p:txBody>
      </p:sp>
    </p:spTree>
    <p:extLst>
      <p:ext uri="{BB962C8B-B14F-4D97-AF65-F5344CB8AC3E}">
        <p14:creationId xmlns:p14="http://schemas.microsoft.com/office/powerpoint/2010/main" val="39469666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8265" y="211666"/>
            <a:ext cx="5037667" cy="830997"/>
          </a:xfrm>
          <a:prstGeom prst="rect">
            <a:avLst/>
          </a:prstGeom>
          <a:noFill/>
        </p:spPr>
        <p:txBody>
          <a:bodyPr wrap="square" rtlCol="0">
            <a:spAutoFit/>
          </a:bodyPr>
          <a:lstStyle/>
          <a:p>
            <a:r>
              <a:rPr lang="en-US" sz="4800" b="1" dirty="0" smtClean="0"/>
              <a:t>Life is not a Game</a:t>
            </a:r>
            <a:endParaRPr lang="en-US" sz="4800" b="1" dirty="0"/>
          </a:p>
        </p:txBody>
      </p:sp>
      <p:sp>
        <p:nvSpPr>
          <p:cNvPr id="3" name="TextBox 2"/>
          <p:cNvSpPr txBox="1"/>
          <p:nvPr/>
        </p:nvSpPr>
        <p:spPr>
          <a:xfrm>
            <a:off x="357481" y="1281418"/>
            <a:ext cx="8363186" cy="5262979"/>
          </a:xfrm>
          <a:prstGeom prst="rect">
            <a:avLst/>
          </a:prstGeom>
          <a:noFill/>
        </p:spPr>
        <p:txBody>
          <a:bodyPr wrap="square" rtlCol="0">
            <a:spAutoFit/>
          </a:bodyPr>
          <a:lstStyle/>
          <a:p>
            <a:pPr marL="285750" indent="-285750">
              <a:buFont typeface="Arial"/>
              <a:buChar char="•"/>
            </a:pPr>
            <a:r>
              <a:rPr lang="en-US" sz="2400" dirty="0" smtClean="0"/>
              <a:t>AI systems cannot play 10000 rounds of </a:t>
            </a:r>
            <a:r>
              <a:rPr lang="en-US" sz="2400" i="1" dirty="0" smtClean="0">
                <a:solidFill>
                  <a:srgbClr val="FF0000"/>
                </a:solidFill>
              </a:rPr>
              <a:t>Life</a:t>
            </a:r>
            <a:r>
              <a:rPr lang="en-US" sz="2400" dirty="0" smtClean="0"/>
              <a:t> to generate data</a:t>
            </a:r>
            <a:r>
              <a:rPr lang="mr-IN" sz="2400" dirty="0" smtClean="0"/>
              <a:t>…</a:t>
            </a:r>
            <a:r>
              <a:rPr lang="nb-NO" sz="2400" dirty="0" smtClean="0"/>
              <a:t>.</a:t>
            </a:r>
            <a:r>
              <a:rPr lang="nb-NO" sz="2400" dirty="0" err="1" smtClean="0"/>
              <a:t>though</a:t>
            </a:r>
            <a:r>
              <a:rPr lang="nb-NO" sz="2400" dirty="0" smtClean="0"/>
              <a:t> </a:t>
            </a:r>
            <a:r>
              <a:rPr lang="nb-NO" sz="2400" dirty="0" err="1" smtClean="0"/>
              <a:t>simulations</a:t>
            </a:r>
            <a:r>
              <a:rPr lang="nb-NO" sz="2400" dirty="0" smtClean="0"/>
              <a:t> </a:t>
            </a:r>
            <a:r>
              <a:rPr lang="nb-NO" sz="2400" dirty="0" err="1" smtClean="0"/>
              <a:t>of</a:t>
            </a:r>
            <a:r>
              <a:rPr lang="nb-NO" sz="2400" dirty="0" smtClean="0"/>
              <a:t> </a:t>
            </a:r>
            <a:r>
              <a:rPr lang="nb-NO" sz="2400" dirty="0" err="1" smtClean="0"/>
              <a:t>domains</a:t>
            </a:r>
            <a:r>
              <a:rPr lang="nb-NO" sz="2400" dirty="0" smtClean="0"/>
              <a:t> </a:t>
            </a:r>
            <a:r>
              <a:rPr lang="nb-NO" sz="2400" dirty="0" err="1" smtClean="0"/>
              <a:t>such</a:t>
            </a:r>
            <a:r>
              <a:rPr lang="nb-NO" sz="2400" dirty="0" smtClean="0"/>
              <a:t> as </a:t>
            </a:r>
            <a:r>
              <a:rPr lang="nb-NO" sz="2400" dirty="0" err="1" smtClean="0"/>
              <a:t>traffic</a:t>
            </a:r>
            <a:r>
              <a:rPr lang="nb-NO" sz="2400" dirty="0" smtClean="0"/>
              <a:t> </a:t>
            </a:r>
            <a:r>
              <a:rPr lang="nb-NO" sz="2400" dirty="0" err="1" smtClean="0"/>
              <a:t>flow</a:t>
            </a:r>
            <a:r>
              <a:rPr lang="nb-NO" sz="2400" dirty="0" smtClean="0"/>
              <a:t> do </a:t>
            </a:r>
            <a:r>
              <a:rPr lang="nb-NO" sz="2400" dirty="0" err="1" smtClean="0"/>
              <a:t>produce</a:t>
            </a:r>
            <a:r>
              <a:rPr lang="nb-NO" sz="2400" dirty="0" smtClean="0"/>
              <a:t> </a:t>
            </a:r>
            <a:r>
              <a:rPr lang="nb-NO" sz="2400" dirty="0" err="1" smtClean="0"/>
              <a:t>useful</a:t>
            </a:r>
            <a:r>
              <a:rPr lang="nb-NO" sz="2400" dirty="0" smtClean="0"/>
              <a:t> data.</a:t>
            </a:r>
          </a:p>
          <a:p>
            <a:endParaRPr lang="nb-NO" sz="2400" dirty="0" smtClean="0"/>
          </a:p>
          <a:p>
            <a:pPr marL="285750" indent="-285750">
              <a:buFont typeface="Arial"/>
              <a:buChar char="•"/>
            </a:pPr>
            <a:r>
              <a:rPr lang="nb-NO" sz="2400" dirty="0" smtClean="0"/>
              <a:t>In </a:t>
            </a:r>
            <a:r>
              <a:rPr lang="nb-NO" sz="2400" dirty="0" err="1" smtClean="0"/>
              <a:t>the</a:t>
            </a:r>
            <a:r>
              <a:rPr lang="nb-NO" sz="2400" dirty="0" smtClean="0"/>
              <a:t> </a:t>
            </a:r>
            <a:r>
              <a:rPr lang="nb-NO" sz="2400" dirty="0" err="1" smtClean="0"/>
              <a:t>natural</a:t>
            </a:r>
            <a:r>
              <a:rPr lang="nb-NO" sz="2400" dirty="0" smtClean="0"/>
              <a:t> </a:t>
            </a:r>
            <a:r>
              <a:rPr lang="nb-NO" sz="2400" dirty="0" err="1" smtClean="0"/>
              <a:t>sciences</a:t>
            </a:r>
            <a:r>
              <a:rPr lang="nb-NO" sz="2400" dirty="0" smtClean="0"/>
              <a:t>, </a:t>
            </a:r>
            <a:r>
              <a:rPr lang="nb-NO" sz="2400" dirty="0" err="1" smtClean="0"/>
              <a:t>simulations</a:t>
            </a:r>
            <a:r>
              <a:rPr lang="nb-NO" sz="2400" dirty="0" smtClean="0"/>
              <a:t> </a:t>
            </a:r>
            <a:r>
              <a:rPr lang="nb-NO" sz="2400" dirty="0" err="1" smtClean="0"/>
              <a:t>are</a:t>
            </a:r>
            <a:r>
              <a:rPr lang="nb-NO" sz="2400" dirty="0" smtClean="0"/>
              <a:t> </a:t>
            </a:r>
            <a:r>
              <a:rPr lang="nb-NO" sz="2400" dirty="0" err="1" smtClean="0"/>
              <a:t>useful</a:t>
            </a:r>
            <a:r>
              <a:rPr lang="nb-NO" sz="2400" dirty="0" smtClean="0"/>
              <a:t>, </a:t>
            </a:r>
            <a:r>
              <a:rPr lang="nb-NO" sz="2400" dirty="0" err="1" smtClean="0"/>
              <a:t>but</a:t>
            </a:r>
            <a:r>
              <a:rPr lang="nb-NO" sz="2400" dirty="0" smtClean="0"/>
              <a:t> </a:t>
            </a:r>
            <a:r>
              <a:rPr lang="nb-NO" sz="2400" dirty="0" err="1" smtClean="0"/>
              <a:t>always</a:t>
            </a:r>
            <a:r>
              <a:rPr lang="nb-NO" sz="2400" dirty="0" smtClean="0"/>
              <a:t> </a:t>
            </a:r>
            <a:r>
              <a:rPr lang="nb-NO" sz="2400" dirty="0" err="1" smtClean="0"/>
              <a:t>limited</a:t>
            </a:r>
            <a:r>
              <a:rPr lang="nb-NO" sz="2400" dirty="0" smtClean="0"/>
              <a:t>, so </a:t>
            </a:r>
            <a:r>
              <a:rPr lang="nb-NO" sz="2400" dirty="0" err="1" smtClean="0"/>
              <a:t>we</a:t>
            </a:r>
            <a:r>
              <a:rPr lang="nb-NO" sz="2400" dirty="0" smtClean="0"/>
              <a:t> still </a:t>
            </a:r>
            <a:r>
              <a:rPr lang="nb-NO" sz="2400" dirty="0" err="1" smtClean="0"/>
              <a:t>need</a:t>
            </a:r>
            <a:r>
              <a:rPr lang="nb-NO" sz="2400" dirty="0" smtClean="0"/>
              <a:t> </a:t>
            </a:r>
            <a:r>
              <a:rPr lang="nb-NO" sz="2400" b="1" dirty="0" smtClean="0">
                <a:solidFill>
                  <a:srgbClr val="0000FF"/>
                </a:solidFill>
              </a:rPr>
              <a:t>real data</a:t>
            </a:r>
            <a:r>
              <a:rPr lang="nb-NO" sz="2400" dirty="0" smtClean="0"/>
              <a:t>.</a:t>
            </a:r>
          </a:p>
          <a:p>
            <a:pPr marL="742950" lvl="1" indent="-285750">
              <a:buFont typeface="Arial"/>
              <a:buChar char="•"/>
            </a:pPr>
            <a:r>
              <a:rPr lang="nb-NO" sz="2000" dirty="0" smtClean="0"/>
              <a:t>Human </a:t>
            </a:r>
            <a:r>
              <a:rPr lang="nb-NO" sz="2000" dirty="0" err="1" smtClean="0"/>
              <a:t>experts</a:t>
            </a:r>
            <a:r>
              <a:rPr lang="nb-NO" sz="2000" dirty="0" smtClean="0"/>
              <a:t> still </a:t>
            </a:r>
            <a:r>
              <a:rPr lang="nb-NO" sz="2000" dirty="0" err="1" smtClean="0"/>
              <a:t>needed</a:t>
            </a:r>
            <a:r>
              <a:rPr lang="nb-NO" sz="2000" dirty="0" smtClean="0"/>
              <a:t> to </a:t>
            </a:r>
            <a:r>
              <a:rPr lang="nb-NO" sz="2000" b="1" dirty="0" err="1" smtClean="0">
                <a:solidFill>
                  <a:srgbClr val="0000FF"/>
                </a:solidFill>
              </a:rPr>
              <a:t>analyze</a:t>
            </a:r>
            <a:r>
              <a:rPr lang="nb-NO" sz="2000" dirty="0" smtClean="0"/>
              <a:t> real-</a:t>
            </a:r>
            <a:r>
              <a:rPr lang="nb-NO" sz="2000" dirty="0" err="1" smtClean="0"/>
              <a:t>world</a:t>
            </a:r>
            <a:r>
              <a:rPr lang="nb-NO" sz="2000" dirty="0" smtClean="0"/>
              <a:t> scenarios and</a:t>
            </a:r>
            <a:r>
              <a:rPr lang="nb-NO" sz="2000" b="1" dirty="0" smtClean="0"/>
              <a:t> </a:t>
            </a:r>
            <a:r>
              <a:rPr lang="nb-NO" sz="2000" b="1" dirty="0" err="1" smtClean="0">
                <a:solidFill>
                  <a:srgbClr val="0000FF"/>
                </a:solidFill>
              </a:rPr>
              <a:t>label</a:t>
            </a:r>
            <a:r>
              <a:rPr lang="nb-NO" sz="2000" b="1" dirty="0" smtClean="0"/>
              <a:t> </a:t>
            </a:r>
            <a:r>
              <a:rPr lang="nb-NO" sz="2000" dirty="0" err="1" smtClean="0"/>
              <a:t>them</a:t>
            </a:r>
            <a:r>
              <a:rPr lang="nb-NO" sz="2000" dirty="0" smtClean="0"/>
              <a:t>.</a:t>
            </a:r>
          </a:p>
          <a:p>
            <a:pPr marL="742950" lvl="1" indent="-285750">
              <a:buFont typeface="Arial"/>
              <a:buChar char="•"/>
            </a:pPr>
            <a:r>
              <a:rPr lang="nb-NO" sz="2000" dirty="0" err="1" smtClean="0"/>
              <a:t>Humans</a:t>
            </a:r>
            <a:r>
              <a:rPr lang="nb-NO" sz="2000" dirty="0" smtClean="0"/>
              <a:t> </a:t>
            </a:r>
            <a:r>
              <a:rPr lang="nb-NO" sz="2000" dirty="0" err="1" smtClean="0"/>
              <a:t>need</a:t>
            </a:r>
            <a:r>
              <a:rPr lang="nb-NO" sz="2000" dirty="0" smtClean="0"/>
              <a:t> to </a:t>
            </a:r>
            <a:r>
              <a:rPr lang="nb-NO" sz="2000" b="1" dirty="0" smtClean="0">
                <a:solidFill>
                  <a:srgbClr val="0000FF"/>
                </a:solidFill>
              </a:rPr>
              <a:t>monitor</a:t>
            </a:r>
            <a:r>
              <a:rPr lang="nb-NO" sz="2000" dirty="0" smtClean="0"/>
              <a:t> Machine Learning systems for </a:t>
            </a:r>
            <a:r>
              <a:rPr lang="nb-NO" sz="2000" dirty="0" err="1" smtClean="0"/>
              <a:t>both</a:t>
            </a:r>
            <a:r>
              <a:rPr lang="nb-NO" sz="2000" dirty="0" smtClean="0"/>
              <a:t> </a:t>
            </a:r>
            <a:r>
              <a:rPr lang="nb-NO" sz="2000" b="1" dirty="0" err="1" smtClean="0">
                <a:solidFill>
                  <a:srgbClr val="0000FF"/>
                </a:solidFill>
              </a:rPr>
              <a:t>accuracy</a:t>
            </a:r>
            <a:r>
              <a:rPr lang="nb-NO" sz="2000" dirty="0" smtClean="0"/>
              <a:t> and </a:t>
            </a:r>
            <a:r>
              <a:rPr lang="nb-NO" sz="2000" b="1" dirty="0" smtClean="0">
                <a:solidFill>
                  <a:srgbClr val="0000FF"/>
                </a:solidFill>
              </a:rPr>
              <a:t>bias</a:t>
            </a:r>
            <a:r>
              <a:rPr lang="nb-NO" sz="2000" dirty="0" smtClean="0"/>
              <a:t>.</a:t>
            </a:r>
          </a:p>
          <a:p>
            <a:pPr lvl="1"/>
            <a:endParaRPr lang="nb-NO" sz="2000" dirty="0" smtClean="0"/>
          </a:p>
          <a:p>
            <a:pPr marL="285750" indent="-285750">
              <a:buFont typeface="Arial"/>
              <a:buChar char="•"/>
            </a:pPr>
            <a:r>
              <a:rPr lang="nb-NO" sz="2400" dirty="0" err="1" smtClean="0"/>
              <a:t>Humans</a:t>
            </a:r>
            <a:r>
              <a:rPr lang="nb-NO" sz="2400" dirty="0" smtClean="0"/>
              <a:t> </a:t>
            </a:r>
            <a:r>
              <a:rPr lang="nb-NO" sz="2400" dirty="0" err="1" smtClean="0"/>
              <a:t>are</a:t>
            </a:r>
            <a:r>
              <a:rPr lang="nb-NO" sz="2400" dirty="0" smtClean="0"/>
              <a:t> best at </a:t>
            </a:r>
            <a:r>
              <a:rPr lang="nb-NO" sz="2400" dirty="0" err="1" smtClean="0"/>
              <a:t>understanding</a:t>
            </a:r>
            <a:r>
              <a:rPr lang="nb-NO" sz="2400" dirty="0" smtClean="0"/>
              <a:t> </a:t>
            </a:r>
            <a:r>
              <a:rPr lang="nb-NO" sz="2400" dirty="0" err="1" smtClean="0"/>
              <a:t>other</a:t>
            </a:r>
            <a:r>
              <a:rPr lang="nb-NO" sz="2400" dirty="0" smtClean="0"/>
              <a:t> </a:t>
            </a:r>
            <a:r>
              <a:rPr lang="nb-NO" sz="2400" dirty="0" err="1" smtClean="0"/>
              <a:t>humans</a:t>
            </a:r>
            <a:r>
              <a:rPr lang="nb-NO" sz="2400" dirty="0" smtClean="0"/>
              <a:t>.</a:t>
            </a:r>
            <a:endParaRPr lang="nb-NO" sz="2400" dirty="0"/>
          </a:p>
          <a:p>
            <a:pPr marL="742950" lvl="1" indent="-285750">
              <a:buFont typeface="Arial"/>
              <a:buChar char="•"/>
            </a:pPr>
            <a:r>
              <a:rPr lang="nb-NO" sz="2000" dirty="0" smtClean="0"/>
              <a:t>Major </a:t>
            </a:r>
            <a:r>
              <a:rPr lang="nb-NO" sz="2000" dirty="0" err="1" smtClean="0"/>
              <a:t>roadblock</a:t>
            </a:r>
            <a:r>
              <a:rPr lang="nb-NO" sz="2000" dirty="0" smtClean="0"/>
              <a:t> to 100% </a:t>
            </a:r>
            <a:r>
              <a:rPr lang="nb-NO" sz="2000" dirty="0" err="1" smtClean="0"/>
              <a:t>self</a:t>
            </a:r>
            <a:r>
              <a:rPr lang="nb-NO" sz="2000" dirty="0" smtClean="0"/>
              <a:t>-driving </a:t>
            </a:r>
            <a:r>
              <a:rPr lang="nb-NO" sz="2000" dirty="0" err="1" smtClean="0"/>
              <a:t>cars</a:t>
            </a:r>
            <a:r>
              <a:rPr lang="nb-NO" sz="2000" dirty="0" smtClean="0"/>
              <a:t> = </a:t>
            </a:r>
            <a:r>
              <a:rPr lang="nb-NO" sz="2000" dirty="0" err="1" smtClean="0"/>
              <a:t>predicting</a:t>
            </a:r>
            <a:r>
              <a:rPr lang="nb-NO" sz="2000" dirty="0" smtClean="0"/>
              <a:t> </a:t>
            </a:r>
            <a:r>
              <a:rPr lang="nb-NO" sz="2000" dirty="0" err="1" smtClean="0"/>
              <a:t>behavior</a:t>
            </a:r>
            <a:r>
              <a:rPr lang="nb-NO" sz="2000" dirty="0" smtClean="0"/>
              <a:t> </a:t>
            </a:r>
            <a:r>
              <a:rPr lang="nb-NO" sz="2000" dirty="0" err="1" smtClean="0"/>
              <a:t>of</a:t>
            </a:r>
            <a:r>
              <a:rPr lang="nb-NO" sz="2000" dirty="0" smtClean="0"/>
              <a:t> </a:t>
            </a:r>
            <a:r>
              <a:rPr lang="nb-NO" sz="2000" dirty="0" err="1" smtClean="0"/>
              <a:t>pedestrians</a:t>
            </a:r>
            <a:r>
              <a:rPr lang="nb-NO" sz="2000" dirty="0" smtClean="0"/>
              <a:t> (and </a:t>
            </a:r>
            <a:r>
              <a:rPr lang="nb-NO" sz="2000" dirty="0" err="1" smtClean="0"/>
              <a:t>other</a:t>
            </a:r>
            <a:r>
              <a:rPr lang="nb-NO" sz="2000" dirty="0" smtClean="0"/>
              <a:t> drivers, </a:t>
            </a:r>
            <a:r>
              <a:rPr lang="nb-NO" sz="2000" dirty="0" err="1" smtClean="0"/>
              <a:t>cyclists</a:t>
            </a:r>
            <a:r>
              <a:rPr lang="nb-NO" sz="2000" dirty="0" smtClean="0"/>
              <a:t>, </a:t>
            </a:r>
            <a:r>
              <a:rPr lang="nb-NO" sz="2000" dirty="0" err="1" smtClean="0"/>
              <a:t>scooterists</a:t>
            </a:r>
            <a:r>
              <a:rPr lang="nb-NO" sz="2000" dirty="0" smtClean="0"/>
              <a:t>, etc.)</a:t>
            </a:r>
            <a:endParaRPr lang="en-US" sz="2000" dirty="0" smtClean="0"/>
          </a:p>
          <a:p>
            <a:endParaRPr lang="en-US" sz="2800" dirty="0" smtClean="0"/>
          </a:p>
        </p:txBody>
      </p:sp>
    </p:spTree>
    <p:extLst>
      <p:ext uri="{BB962C8B-B14F-4D97-AF65-F5344CB8AC3E}">
        <p14:creationId xmlns:p14="http://schemas.microsoft.com/office/powerpoint/2010/main" val="3388227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7594" y="676515"/>
            <a:ext cx="4113575" cy="1569660"/>
          </a:xfrm>
          <a:prstGeom prst="rect">
            <a:avLst/>
          </a:prstGeom>
          <a:noFill/>
        </p:spPr>
        <p:txBody>
          <a:bodyPr wrap="square" rtlCol="0">
            <a:spAutoFit/>
          </a:bodyPr>
          <a:lstStyle/>
          <a:p>
            <a:r>
              <a:rPr lang="en-US" sz="2400" b="1" dirty="0" smtClean="0">
                <a:solidFill>
                  <a:srgbClr val="0000FF"/>
                </a:solidFill>
                <a:latin typeface="Helvetica Neue Light"/>
                <a:cs typeface="Helvetica Neue Light"/>
              </a:rPr>
              <a:t>“Machines take me by surprise with great frequency”				</a:t>
            </a:r>
          </a:p>
          <a:p>
            <a:r>
              <a:rPr lang="en-US" sz="2400" b="1" dirty="0" smtClean="0">
                <a:solidFill>
                  <a:srgbClr val="0000FF"/>
                </a:solidFill>
                <a:latin typeface="Helvetica Neue Light"/>
                <a:cs typeface="Helvetica Neue Light"/>
              </a:rPr>
              <a:t>     - Alan Turing</a:t>
            </a:r>
            <a:endParaRPr lang="en-US" sz="2400" b="1" dirty="0">
              <a:solidFill>
                <a:srgbClr val="0000FF"/>
              </a:solidFill>
              <a:latin typeface="Helvetica Neue Light"/>
              <a:cs typeface="Helvetica Neue Light"/>
            </a:endParaRPr>
          </a:p>
        </p:txBody>
      </p:sp>
      <p:pic>
        <p:nvPicPr>
          <p:cNvPr id="3" name="Picture 2" descr="turin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74" y="167104"/>
            <a:ext cx="1940650" cy="2425813"/>
          </a:xfrm>
          <a:prstGeom prst="rect">
            <a:avLst/>
          </a:prstGeom>
        </p:spPr>
      </p:pic>
      <p:sp>
        <p:nvSpPr>
          <p:cNvPr id="4" name="TextBox 3"/>
          <p:cNvSpPr txBox="1"/>
          <p:nvPr/>
        </p:nvSpPr>
        <p:spPr>
          <a:xfrm>
            <a:off x="149342" y="5750005"/>
            <a:ext cx="8912416" cy="830997"/>
          </a:xfrm>
          <a:prstGeom prst="rect">
            <a:avLst/>
          </a:prstGeom>
          <a:noFill/>
        </p:spPr>
        <p:txBody>
          <a:bodyPr wrap="none" rtlCol="0">
            <a:spAutoFit/>
          </a:bodyPr>
          <a:lstStyle/>
          <a:p>
            <a:r>
              <a:rPr lang="en-US" sz="2400" dirty="0" smtClean="0">
                <a:solidFill>
                  <a:srgbClr val="FF0000"/>
                </a:solidFill>
              </a:rPr>
              <a:t>AI’s true (and most feared) power = computational </a:t>
            </a:r>
            <a:r>
              <a:rPr lang="en-US" sz="2400" b="1" dirty="0" smtClean="0">
                <a:solidFill>
                  <a:srgbClr val="FF0000"/>
                </a:solidFill>
              </a:rPr>
              <a:t>creativity</a:t>
            </a:r>
            <a:r>
              <a:rPr lang="en-US" sz="2400" dirty="0" smtClean="0">
                <a:solidFill>
                  <a:srgbClr val="FF0000"/>
                </a:solidFill>
              </a:rPr>
              <a:t> </a:t>
            </a:r>
          </a:p>
          <a:p>
            <a:r>
              <a:rPr lang="en-US" sz="2400" dirty="0" smtClean="0">
                <a:solidFill>
                  <a:srgbClr val="FF0000"/>
                </a:solidFill>
              </a:rPr>
              <a:t>(and unpredictability), not automated reasoning and decision making.</a:t>
            </a:r>
            <a:endParaRPr lang="en-US" sz="2400" dirty="0">
              <a:solidFill>
                <a:srgbClr val="FF0000"/>
              </a:solidFill>
            </a:endParaRPr>
          </a:p>
        </p:txBody>
      </p:sp>
      <p:sp>
        <p:nvSpPr>
          <p:cNvPr id="5" name="TextBox 4"/>
          <p:cNvSpPr txBox="1"/>
          <p:nvPr/>
        </p:nvSpPr>
        <p:spPr>
          <a:xfrm>
            <a:off x="1827911" y="3139497"/>
            <a:ext cx="4113575" cy="1938992"/>
          </a:xfrm>
          <a:prstGeom prst="rect">
            <a:avLst/>
          </a:prstGeom>
          <a:noFill/>
        </p:spPr>
        <p:txBody>
          <a:bodyPr wrap="square" rtlCol="0">
            <a:spAutoFit/>
          </a:bodyPr>
          <a:lstStyle/>
          <a:p>
            <a:r>
              <a:rPr lang="en-US" sz="2400" b="1" dirty="0" smtClean="0">
                <a:solidFill>
                  <a:srgbClr val="0000FF"/>
                </a:solidFill>
                <a:latin typeface="Helvetica Neue Light"/>
                <a:cs typeface="Helvetica Neue Light"/>
              </a:rPr>
              <a:t>“Young man, in mathematics, you don’t understand things.  You just get used to them.”				</a:t>
            </a:r>
          </a:p>
          <a:p>
            <a:r>
              <a:rPr lang="en-US" sz="2400" b="1" dirty="0" smtClean="0">
                <a:solidFill>
                  <a:srgbClr val="0000FF"/>
                </a:solidFill>
                <a:latin typeface="Helvetica Neue Light"/>
                <a:cs typeface="Helvetica Neue Light"/>
              </a:rPr>
              <a:t>     - John von Neumann</a:t>
            </a:r>
            <a:endParaRPr lang="en-US" sz="2400" b="1" dirty="0">
              <a:solidFill>
                <a:srgbClr val="0000FF"/>
              </a:solidFill>
              <a:latin typeface="Helvetica Neue Light"/>
              <a:cs typeface="Helvetica Neue Light"/>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4345" y="2808426"/>
            <a:ext cx="1944785" cy="2536159"/>
          </a:xfrm>
          <a:prstGeom prst="rect">
            <a:avLst/>
          </a:prstGeom>
        </p:spPr>
      </p:pic>
    </p:spTree>
    <p:extLst>
      <p:ext uri="{BB962C8B-B14F-4D97-AF65-F5344CB8AC3E}">
        <p14:creationId xmlns:p14="http://schemas.microsoft.com/office/powerpoint/2010/main" val="27931260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23" y="1058334"/>
            <a:ext cx="7875511" cy="5174524"/>
          </a:xfrm>
          <a:prstGeom prst="rect">
            <a:avLst/>
          </a:prstGeom>
        </p:spPr>
      </p:pic>
      <p:sp>
        <p:nvSpPr>
          <p:cNvPr id="3" name="TextBox 2"/>
          <p:cNvSpPr txBox="1"/>
          <p:nvPr/>
        </p:nvSpPr>
        <p:spPr>
          <a:xfrm>
            <a:off x="2508253" y="158751"/>
            <a:ext cx="4269769" cy="646331"/>
          </a:xfrm>
          <a:prstGeom prst="rect">
            <a:avLst/>
          </a:prstGeom>
          <a:noFill/>
        </p:spPr>
        <p:txBody>
          <a:bodyPr wrap="none" rtlCol="0">
            <a:spAutoFit/>
          </a:bodyPr>
          <a:lstStyle/>
          <a:p>
            <a:r>
              <a:rPr lang="en-US" sz="3600" dirty="0" smtClean="0"/>
              <a:t>Autonomous Vehicles</a:t>
            </a:r>
            <a:endParaRPr lang="en-US" sz="3600" dirty="0"/>
          </a:p>
        </p:txBody>
      </p:sp>
    </p:spTree>
    <p:extLst>
      <p:ext uri="{BB962C8B-B14F-4D97-AF65-F5344CB8AC3E}">
        <p14:creationId xmlns:p14="http://schemas.microsoft.com/office/powerpoint/2010/main" val="14041356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Norwegian Open AI Lab</a:t>
            </a:r>
            <a:endParaRPr lang="en-US" dirty="0"/>
          </a:p>
        </p:txBody>
      </p:sp>
      <p:sp>
        <p:nvSpPr>
          <p:cNvPr id="3" name="Content Placeholder 2"/>
          <p:cNvSpPr>
            <a:spLocks noGrp="1"/>
          </p:cNvSpPr>
          <p:nvPr>
            <p:ph idx="1"/>
          </p:nvPr>
        </p:nvSpPr>
        <p:spPr>
          <a:xfrm>
            <a:off x="457200" y="3386667"/>
            <a:ext cx="8229600" cy="2739496"/>
          </a:xfrm>
        </p:spPr>
        <p:txBody>
          <a:bodyPr/>
          <a:lstStyle/>
          <a:p>
            <a:r>
              <a:rPr lang="en-US" dirty="0" smtClean="0">
                <a:hlinkClick r:id="rId2"/>
              </a:rPr>
              <a:t>AI Lab Video</a:t>
            </a:r>
          </a:p>
          <a:p>
            <a:r>
              <a:rPr lang="en-US" dirty="0">
                <a:hlinkClick r:id="rId2"/>
              </a:rPr>
              <a:t>https://vimeo.com/tydelig/review/287662197/61bd6c5dc6</a:t>
            </a:r>
          </a:p>
        </p:txBody>
      </p:sp>
    </p:spTree>
    <p:extLst>
      <p:ext uri="{BB962C8B-B14F-4D97-AF65-F5344CB8AC3E}">
        <p14:creationId xmlns:p14="http://schemas.microsoft.com/office/powerpoint/2010/main" val="4060189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yorker-carto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25" y="343151"/>
            <a:ext cx="7354115" cy="5699376"/>
          </a:xfrm>
          <a:prstGeom prst="rect">
            <a:avLst/>
          </a:prstGeom>
        </p:spPr>
      </p:pic>
    </p:spTree>
    <p:extLst>
      <p:ext uri="{BB962C8B-B14F-4D97-AF65-F5344CB8AC3E}">
        <p14:creationId xmlns:p14="http://schemas.microsoft.com/office/powerpoint/2010/main" val="3217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42963"/>
          </a:xfrm>
        </p:spPr>
        <p:txBody>
          <a:bodyPr>
            <a:normAutofit/>
          </a:bodyPr>
          <a:lstStyle/>
          <a:p>
            <a:r>
              <a:rPr lang="en-US" dirty="0" smtClean="0"/>
              <a:t>Evolutionary Computation</a:t>
            </a:r>
            <a:endParaRPr lang="en-US" dirty="0"/>
          </a:p>
        </p:txBody>
      </p:sp>
      <p:pic>
        <p:nvPicPr>
          <p:cNvPr id="4" name="Picture 3" descr="ea-cycle-basi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69" y="1283368"/>
            <a:ext cx="7579894" cy="5422232"/>
          </a:xfrm>
          <a:prstGeom prst="rect">
            <a:avLst/>
          </a:prstGeom>
        </p:spPr>
      </p:pic>
    </p:spTree>
    <p:extLst>
      <p:ext uri="{BB962C8B-B14F-4D97-AF65-F5344CB8AC3E}">
        <p14:creationId xmlns:p14="http://schemas.microsoft.com/office/powerpoint/2010/main" val="36440209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baricell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3" y="160423"/>
            <a:ext cx="2291729" cy="3288632"/>
          </a:xfrm>
          <a:prstGeom prst="rect">
            <a:avLst/>
          </a:prstGeom>
        </p:spPr>
      </p:pic>
      <p:sp>
        <p:nvSpPr>
          <p:cNvPr id="6" name="TextBox 5"/>
          <p:cNvSpPr txBox="1"/>
          <p:nvPr/>
        </p:nvSpPr>
        <p:spPr>
          <a:xfrm>
            <a:off x="2452150" y="1204496"/>
            <a:ext cx="2228068" cy="1200328"/>
          </a:xfrm>
          <a:prstGeom prst="rect">
            <a:avLst/>
          </a:prstGeom>
          <a:noFill/>
        </p:spPr>
        <p:txBody>
          <a:bodyPr wrap="square" rtlCol="0">
            <a:spAutoFit/>
          </a:bodyPr>
          <a:lstStyle/>
          <a:p>
            <a:r>
              <a:rPr lang="en-US" sz="2400" dirty="0" smtClean="0"/>
              <a:t>Nils </a:t>
            </a:r>
            <a:r>
              <a:rPr lang="en-US" sz="2400" dirty="0" err="1" smtClean="0"/>
              <a:t>Barricelli</a:t>
            </a:r>
            <a:endParaRPr lang="en-US" sz="2400" dirty="0" smtClean="0"/>
          </a:p>
          <a:p>
            <a:r>
              <a:rPr lang="en-US" sz="2400" dirty="0" smtClean="0"/>
              <a:t>Oslo University </a:t>
            </a:r>
          </a:p>
          <a:p>
            <a:r>
              <a:rPr lang="en-US" sz="2400" dirty="0" smtClean="0"/>
              <a:t>(1968 – 1993)</a:t>
            </a:r>
            <a:endParaRPr lang="en-US" sz="2400" dirty="0"/>
          </a:p>
        </p:txBody>
      </p:sp>
      <p:pic>
        <p:nvPicPr>
          <p:cNvPr id="3" name="Picture 2" descr="Screen shot 2013-09-25 at 9.31.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273" y="160423"/>
            <a:ext cx="4363203" cy="6243052"/>
          </a:xfrm>
          <a:prstGeom prst="rect">
            <a:avLst/>
          </a:prstGeom>
        </p:spPr>
      </p:pic>
      <p:pic>
        <p:nvPicPr>
          <p:cNvPr id="2" name="Picture 1" descr="Screen shot 2013-09-25 at 9.29.4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421" y="3653071"/>
            <a:ext cx="5084458" cy="2952267"/>
          </a:xfrm>
          <a:prstGeom prst="rect">
            <a:avLst/>
          </a:prstGeom>
        </p:spPr>
      </p:pic>
    </p:spTree>
    <p:extLst>
      <p:ext uri="{BB962C8B-B14F-4D97-AF65-F5344CB8AC3E}">
        <p14:creationId xmlns:p14="http://schemas.microsoft.com/office/powerpoint/2010/main" val="2710366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85" y="5817617"/>
            <a:ext cx="3762568" cy="400110"/>
          </a:xfrm>
          <a:prstGeom prst="rect">
            <a:avLst/>
          </a:prstGeom>
          <a:noFill/>
        </p:spPr>
        <p:txBody>
          <a:bodyPr wrap="none" rtlCol="0">
            <a:spAutoFit/>
          </a:bodyPr>
          <a:lstStyle/>
          <a:p>
            <a:pPr algn="ctr"/>
            <a:r>
              <a:rPr lang="en-US" sz="2000" b="1" dirty="0" err="1" smtClean="0">
                <a:latin typeface="Helvetica Neue Light"/>
                <a:cs typeface="Helvetica Neue Light"/>
              </a:rPr>
              <a:t>Lohn</a:t>
            </a:r>
            <a:r>
              <a:rPr lang="en-US" sz="2000" b="1" dirty="0" smtClean="0">
                <a:latin typeface="Helvetica Neue Light"/>
                <a:cs typeface="Helvetica Neue Light"/>
              </a:rPr>
              <a:t>, Hornby and Linden (2012)</a:t>
            </a:r>
            <a:endParaRPr lang="en-US" sz="2000" b="1" dirty="0">
              <a:latin typeface="Helvetica Neue Light"/>
              <a:cs typeface="Helvetica Neue Light"/>
            </a:endParaRPr>
          </a:p>
        </p:txBody>
      </p:sp>
      <p:pic>
        <p:nvPicPr>
          <p:cNvPr id="2" name="Picture 1"/>
          <p:cNvPicPr>
            <a:picLocks noChangeAspect="1"/>
          </p:cNvPicPr>
          <p:nvPr/>
        </p:nvPicPr>
        <p:blipFill>
          <a:blip r:embed="rId3"/>
          <a:stretch>
            <a:fillRect/>
          </a:stretch>
        </p:blipFill>
        <p:spPr>
          <a:xfrm>
            <a:off x="260685" y="701175"/>
            <a:ext cx="3810000" cy="4546600"/>
          </a:xfrm>
          <a:prstGeom prst="rect">
            <a:avLst/>
          </a:prstGeom>
        </p:spPr>
      </p:pic>
      <p:pic>
        <p:nvPicPr>
          <p:cNvPr id="4" name="Picture 3"/>
          <p:cNvPicPr>
            <a:picLocks noChangeAspect="1"/>
          </p:cNvPicPr>
          <p:nvPr/>
        </p:nvPicPr>
        <p:blipFill>
          <a:blip r:embed="rId4"/>
          <a:stretch>
            <a:fillRect/>
          </a:stretch>
        </p:blipFill>
        <p:spPr>
          <a:xfrm>
            <a:off x="4513739" y="395705"/>
            <a:ext cx="3783597" cy="2540809"/>
          </a:xfrm>
          <a:prstGeom prst="rect">
            <a:avLst/>
          </a:prstGeom>
        </p:spPr>
      </p:pic>
      <p:sp>
        <p:nvSpPr>
          <p:cNvPr id="5" name="TextBox 4"/>
          <p:cNvSpPr txBox="1"/>
          <p:nvPr/>
        </p:nvSpPr>
        <p:spPr>
          <a:xfrm>
            <a:off x="5144293" y="2936512"/>
            <a:ext cx="2185461" cy="400110"/>
          </a:xfrm>
          <a:prstGeom prst="rect">
            <a:avLst/>
          </a:prstGeom>
          <a:noFill/>
        </p:spPr>
        <p:txBody>
          <a:bodyPr wrap="none" rtlCol="0">
            <a:spAutoFit/>
          </a:bodyPr>
          <a:lstStyle/>
          <a:p>
            <a:pPr algn="ctr"/>
            <a:r>
              <a:rPr lang="en-US" sz="2000" b="1" dirty="0" err="1" smtClean="0">
                <a:latin typeface="Helvetica Neue Light"/>
                <a:cs typeface="Helvetica Neue Light"/>
              </a:rPr>
              <a:t>Koza</a:t>
            </a:r>
            <a:r>
              <a:rPr lang="en-US" sz="2000" b="1" dirty="0" smtClean="0">
                <a:latin typeface="Helvetica Neue Light"/>
                <a:cs typeface="Helvetica Neue Light"/>
              </a:rPr>
              <a:t> et. al. (2003)</a:t>
            </a:r>
            <a:endParaRPr lang="en-US" sz="2000" b="1" dirty="0">
              <a:latin typeface="Helvetica Neue Light"/>
              <a:cs typeface="Helvetica Neue Light"/>
            </a:endParaRPr>
          </a:p>
        </p:txBody>
      </p:sp>
      <p:pic>
        <p:nvPicPr>
          <p:cNvPr id="6" name="Picture 5" descr="c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6640" y="3731705"/>
            <a:ext cx="3705225" cy="2486025"/>
          </a:xfrm>
          <a:prstGeom prst="rect">
            <a:avLst/>
          </a:prstGeom>
        </p:spPr>
      </p:pic>
      <p:sp>
        <p:nvSpPr>
          <p:cNvPr id="7" name="TextBox 6"/>
          <p:cNvSpPr txBox="1"/>
          <p:nvPr/>
        </p:nvSpPr>
        <p:spPr>
          <a:xfrm>
            <a:off x="5904168" y="6306245"/>
            <a:ext cx="1774845" cy="400110"/>
          </a:xfrm>
          <a:prstGeom prst="rect">
            <a:avLst/>
          </a:prstGeom>
          <a:noFill/>
        </p:spPr>
        <p:txBody>
          <a:bodyPr wrap="none" rtlCol="0">
            <a:spAutoFit/>
          </a:bodyPr>
          <a:lstStyle/>
          <a:p>
            <a:pPr algn="ctr"/>
            <a:r>
              <a:rPr lang="en-US" sz="2000" b="1" dirty="0" smtClean="0">
                <a:latin typeface="Helvetica Neue Light"/>
                <a:cs typeface="Helvetica Neue Light"/>
              </a:rPr>
              <a:t>Bentley (1996)</a:t>
            </a:r>
            <a:endParaRPr lang="en-US" sz="2000" b="1" dirty="0">
              <a:latin typeface="Helvetica Neue Light"/>
              <a:cs typeface="Helvetica Neue Light"/>
            </a:endParaRPr>
          </a:p>
        </p:txBody>
      </p:sp>
    </p:spTree>
    <p:extLst>
      <p:ext uri="{BB962C8B-B14F-4D97-AF65-F5344CB8AC3E}">
        <p14:creationId xmlns:p14="http://schemas.microsoft.com/office/powerpoint/2010/main" val="2693433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51" y="120337"/>
            <a:ext cx="4436533" cy="1367368"/>
          </a:xfrm>
        </p:spPr>
        <p:txBody>
          <a:bodyPr>
            <a:normAutofit fontScale="90000"/>
          </a:bodyPr>
          <a:lstStyle/>
          <a:p>
            <a:r>
              <a:rPr lang="en-US" sz="3200" dirty="0" err="1" smtClean="0"/>
              <a:t>Hod</a:t>
            </a:r>
            <a:r>
              <a:rPr lang="en-US" sz="3200" dirty="0" smtClean="0"/>
              <a:t> Lipson’s </a:t>
            </a:r>
            <a:br>
              <a:rPr lang="en-US" sz="3200" dirty="0" smtClean="0"/>
            </a:br>
            <a:r>
              <a:rPr lang="en-US" sz="3200" dirty="0" smtClean="0"/>
              <a:t>Creative Machines Lab </a:t>
            </a:r>
            <a:br>
              <a:rPr lang="en-US" sz="3200" dirty="0" smtClean="0"/>
            </a:br>
            <a:r>
              <a:rPr lang="en-US" sz="3200" dirty="0" smtClean="0"/>
              <a:t>(Columbia University)</a:t>
            </a:r>
            <a:endParaRPr lang="en-US" sz="3200" dirty="0"/>
          </a:p>
        </p:txBody>
      </p:sp>
      <p:pic>
        <p:nvPicPr>
          <p:cNvPr id="3" name="Picture 2" descr="19891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3" y="95251"/>
            <a:ext cx="3810000" cy="2857500"/>
          </a:xfrm>
          <a:prstGeom prst="rect">
            <a:avLst/>
          </a:prstGeom>
        </p:spPr>
      </p:pic>
      <p:pic>
        <p:nvPicPr>
          <p:cNvPr id="4" name="Picture 3" descr="716809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343" y="4284245"/>
            <a:ext cx="3227917" cy="2573755"/>
          </a:xfrm>
          <a:prstGeom prst="rect">
            <a:avLst/>
          </a:prstGeom>
        </p:spPr>
      </p:pic>
      <p:pic>
        <p:nvPicPr>
          <p:cNvPr id="5" name="Picture 4" descr="74438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1491" y="4021668"/>
            <a:ext cx="3313845" cy="2013161"/>
          </a:xfrm>
          <a:prstGeom prst="rect">
            <a:avLst/>
          </a:prstGeom>
        </p:spPr>
      </p:pic>
      <p:pic>
        <p:nvPicPr>
          <p:cNvPr id="6" name="Picture 5" descr="308443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1987663"/>
            <a:ext cx="3280833" cy="2296583"/>
          </a:xfrm>
          <a:prstGeom prst="rect">
            <a:avLst/>
          </a:prstGeom>
        </p:spPr>
      </p:pic>
    </p:spTree>
    <p:extLst>
      <p:ext uri="{BB962C8B-B14F-4D97-AF65-F5344CB8AC3E}">
        <p14:creationId xmlns:p14="http://schemas.microsoft.com/office/powerpoint/2010/main" val="21050687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gular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602" y="698500"/>
            <a:ext cx="6108700" cy="5894163"/>
          </a:xfrm>
          <a:prstGeom prst="rect">
            <a:avLst/>
          </a:prstGeom>
        </p:spPr>
      </p:pic>
      <p:sp>
        <p:nvSpPr>
          <p:cNvPr id="3" name="TextBox 2"/>
          <p:cNvSpPr txBox="1"/>
          <p:nvPr/>
        </p:nvSpPr>
        <p:spPr>
          <a:xfrm>
            <a:off x="370419" y="275169"/>
            <a:ext cx="5669641" cy="1015663"/>
          </a:xfrm>
          <a:prstGeom prst="rect">
            <a:avLst/>
          </a:prstGeom>
          <a:noFill/>
        </p:spPr>
        <p:txBody>
          <a:bodyPr wrap="none" rtlCol="0">
            <a:spAutoFit/>
          </a:bodyPr>
          <a:lstStyle/>
          <a:p>
            <a:r>
              <a:rPr lang="en-US" sz="2400" dirty="0" smtClean="0"/>
              <a:t>The Singularity (</a:t>
            </a:r>
            <a:r>
              <a:rPr lang="en-US" sz="2400" dirty="0" err="1" smtClean="0"/>
              <a:t>Vernor</a:t>
            </a:r>
            <a:r>
              <a:rPr lang="en-US" sz="2400" dirty="0" smtClean="0"/>
              <a:t> </a:t>
            </a:r>
            <a:r>
              <a:rPr lang="en-US" sz="2400" dirty="0" err="1" smtClean="0"/>
              <a:t>Vinge</a:t>
            </a:r>
            <a:r>
              <a:rPr lang="en-US" sz="2400" dirty="0" smtClean="0"/>
              <a:t>, Ray </a:t>
            </a:r>
            <a:r>
              <a:rPr lang="en-US" sz="2400" dirty="0" err="1" smtClean="0"/>
              <a:t>Kurzweil</a:t>
            </a:r>
            <a:r>
              <a:rPr lang="en-US" sz="2400" dirty="0" smtClean="0"/>
              <a:t>)</a:t>
            </a:r>
          </a:p>
          <a:p>
            <a:endParaRPr lang="en-US" dirty="0"/>
          </a:p>
          <a:p>
            <a:endParaRPr lang="en-US" dirty="0"/>
          </a:p>
        </p:txBody>
      </p:sp>
      <p:sp>
        <p:nvSpPr>
          <p:cNvPr id="4" name="TextBox 3"/>
          <p:cNvSpPr txBox="1"/>
          <p:nvPr/>
        </p:nvSpPr>
        <p:spPr>
          <a:xfrm>
            <a:off x="250258" y="4407586"/>
            <a:ext cx="2644036" cy="1754327"/>
          </a:xfrm>
          <a:prstGeom prst="rect">
            <a:avLst/>
          </a:prstGeom>
          <a:noFill/>
        </p:spPr>
        <p:txBody>
          <a:bodyPr wrap="none" rtlCol="0">
            <a:spAutoFit/>
          </a:bodyPr>
          <a:lstStyle/>
          <a:p>
            <a:r>
              <a:rPr lang="en-US" i="1" dirty="0" smtClean="0">
                <a:solidFill>
                  <a:srgbClr val="FF0000"/>
                </a:solidFill>
              </a:rPr>
              <a:t>A point where normal</a:t>
            </a:r>
          </a:p>
          <a:p>
            <a:r>
              <a:rPr lang="en-US" i="1" dirty="0">
                <a:solidFill>
                  <a:srgbClr val="FF0000"/>
                </a:solidFill>
              </a:rPr>
              <a:t>e</a:t>
            </a:r>
            <a:r>
              <a:rPr lang="en-US" i="1" dirty="0" smtClean="0">
                <a:solidFill>
                  <a:srgbClr val="FF0000"/>
                </a:solidFill>
              </a:rPr>
              <a:t>xpectations break down,</a:t>
            </a:r>
          </a:p>
          <a:p>
            <a:r>
              <a:rPr lang="en-US" i="1" dirty="0">
                <a:solidFill>
                  <a:srgbClr val="FF0000"/>
                </a:solidFill>
              </a:rPr>
              <a:t>w</a:t>
            </a:r>
            <a:r>
              <a:rPr lang="en-US" i="1" dirty="0" smtClean="0">
                <a:solidFill>
                  <a:srgbClr val="FF0000"/>
                </a:solidFill>
              </a:rPr>
              <a:t>here things become </a:t>
            </a:r>
          </a:p>
          <a:p>
            <a:r>
              <a:rPr lang="en-US" i="1" dirty="0">
                <a:solidFill>
                  <a:srgbClr val="FF0000"/>
                </a:solidFill>
              </a:rPr>
              <a:t>c</a:t>
            </a:r>
            <a:r>
              <a:rPr lang="en-US" i="1" dirty="0" smtClean="0">
                <a:solidFill>
                  <a:srgbClr val="FF0000"/>
                </a:solidFill>
              </a:rPr>
              <a:t>onfusing, meaningless,</a:t>
            </a:r>
          </a:p>
          <a:p>
            <a:r>
              <a:rPr lang="en-US" i="1" dirty="0">
                <a:solidFill>
                  <a:srgbClr val="FF0000"/>
                </a:solidFill>
              </a:rPr>
              <a:t>a</a:t>
            </a:r>
            <a:r>
              <a:rPr lang="en-US" i="1" dirty="0" smtClean="0">
                <a:solidFill>
                  <a:srgbClr val="FF0000"/>
                </a:solidFill>
              </a:rPr>
              <a:t>nd unpredictable</a:t>
            </a:r>
          </a:p>
          <a:p>
            <a:r>
              <a:rPr lang="en-US" i="1" dirty="0" smtClean="0">
                <a:solidFill>
                  <a:srgbClr val="FF0000"/>
                </a:solidFill>
              </a:rPr>
              <a:t> (Joel </a:t>
            </a:r>
            <a:r>
              <a:rPr lang="en-US" i="1" dirty="0" err="1" smtClean="0">
                <a:solidFill>
                  <a:srgbClr val="FF0000"/>
                </a:solidFill>
              </a:rPr>
              <a:t>Garreau</a:t>
            </a:r>
            <a:r>
              <a:rPr lang="en-US" i="1" dirty="0" smtClean="0">
                <a:solidFill>
                  <a:srgbClr val="FF0000"/>
                </a:solidFill>
              </a:rPr>
              <a:t>, 2006)</a:t>
            </a:r>
            <a:r>
              <a:rPr lang="en-US" dirty="0" smtClean="0"/>
              <a:t>.</a:t>
            </a:r>
          </a:p>
        </p:txBody>
      </p:sp>
    </p:spTree>
    <p:extLst>
      <p:ext uri="{BB962C8B-B14F-4D97-AF65-F5344CB8AC3E}">
        <p14:creationId xmlns:p14="http://schemas.microsoft.com/office/powerpoint/2010/main" val="1620778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i-timel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718" y="5080000"/>
            <a:ext cx="6654800" cy="1778000"/>
          </a:xfrm>
          <a:prstGeom prst="rect">
            <a:avLst/>
          </a:prstGeom>
        </p:spPr>
      </p:pic>
      <p:pic>
        <p:nvPicPr>
          <p:cNvPr id="6" name="Picture 5"/>
          <p:cNvPicPr>
            <a:picLocks noChangeAspect="1"/>
          </p:cNvPicPr>
          <p:nvPr/>
        </p:nvPicPr>
        <p:blipFill>
          <a:blip r:embed="rId4"/>
          <a:stretch>
            <a:fillRect/>
          </a:stretch>
        </p:blipFill>
        <p:spPr>
          <a:xfrm>
            <a:off x="5481463" y="209090"/>
            <a:ext cx="3182761" cy="5209577"/>
          </a:xfrm>
          <a:prstGeom prst="rect">
            <a:avLst/>
          </a:prstGeom>
        </p:spPr>
      </p:pic>
      <p:pic>
        <p:nvPicPr>
          <p:cNvPr id="7" name="Picture 6" descr="life-timelin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281" y="41208"/>
            <a:ext cx="4288136" cy="4913489"/>
          </a:xfrm>
          <a:prstGeom prst="rect">
            <a:avLst/>
          </a:prstGeom>
        </p:spPr>
      </p:pic>
    </p:spTree>
    <p:extLst>
      <p:ext uri="{BB962C8B-B14F-4D97-AF65-F5344CB8AC3E}">
        <p14:creationId xmlns:p14="http://schemas.microsoft.com/office/powerpoint/2010/main" val="2676848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2046" y="453909"/>
            <a:ext cx="1875333" cy="1938992"/>
          </a:xfrm>
          <a:prstGeom prst="rect">
            <a:avLst/>
          </a:prstGeom>
          <a:noFill/>
        </p:spPr>
        <p:txBody>
          <a:bodyPr wrap="none" rtlCol="0">
            <a:spAutoFit/>
          </a:bodyPr>
          <a:lstStyle/>
          <a:p>
            <a:r>
              <a:rPr lang="en-US" sz="4000" b="1" dirty="0" smtClean="0">
                <a:solidFill>
                  <a:srgbClr val="FF0000"/>
                </a:solidFill>
              </a:rPr>
              <a:t>Survival </a:t>
            </a:r>
          </a:p>
          <a:p>
            <a:r>
              <a:rPr lang="en-US" sz="4000" b="1" dirty="0">
                <a:solidFill>
                  <a:srgbClr val="FF0000"/>
                </a:solidFill>
              </a:rPr>
              <a:t>o</a:t>
            </a:r>
            <a:r>
              <a:rPr lang="en-US" sz="4000" b="1" dirty="0" smtClean="0">
                <a:solidFill>
                  <a:srgbClr val="FF0000"/>
                </a:solidFill>
              </a:rPr>
              <a:t>f the </a:t>
            </a:r>
          </a:p>
          <a:p>
            <a:r>
              <a:rPr lang="en-US" sz="4000" b="1" dirty="0" smtClean="0">
                <a:solidFill>
                  <a:srgbClr val="FF0000"/>
                </a:solidFill>
              </a:rPr>
              <a:t>Fittest</a:t>
            </a:r>
            <a:endParaRPr lang="en-US" sz="4000" b="1" dirty="0">
              <a:solidFill>
                <a:srgbClr val="FF0000"/>
              </a:solidFill>
            </a:endParaRPr>
          </a:p>
        </p:txBody>
      </p:sp>
      <p:grpSp>
        <p:nvGrpSpPr>
          <p:cNvPr id="14" name="Group 13"/>
          <p:cNvGrpSpPr/>
          <p:nvPr/>
        </p:nvGrpSpPr>
        <p:grpSpPr>
          <a:xfrm>
            <a:off x="1" y="3130771"/>
            <a:ext cx="4550833" cy="3471332"/>
            <a:chOff x="14819" y="2291161"/>
            <a:chExt cx="4550833" cy="3471332"/>
          </a:xfrm>
        </p:grpSpPr>
        <p:sp>
          <p:nvSpPr>
            <p:cNvPr id="8" name="Cloud 7"/>
            <p:cNvSpPr/>
            <p:nvPr/>
          </p:nvSpPr>
          <p:spPr>
            <a:xfrm>
              <a:off x="14819" y="2291161"/>
              <a:ext cx="4550833" cy="3471332"/>
            </a:xfrm>
            <a:prstGeom prst="cloud">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39750" y="2926948"/>
              <a:ext cx="3679838" cy="523220"/>
            </a:xfrm>
            <a:prstGeom prst="rect">
              <a:avLst/>
            </a:prstGeom>
            <a:noFill/>
          </p:spPr>
          <p:txBody>
            <a:bodyPr wrap="none" rtlCol="0">
              <a:spAutoFit/>
            </a:bodyPr>
            <a:lstStyle/>
            <a:p>
              <a:r>
                <a:rPr lang="en-US" sz="2800" b="1" dirty="0" smtClean="0"/>
                <a:t>Artificial Selection of AI</a:t>
              </a:r>
              <a:endParaRPr lang="en-US" sz="2800" b="1" dirty="0"/>
            </a:p>
          </p:txBody>
        </p:sp>
        <p:sp>
          <p:nvSpPr>
            <p:cNvPr id="7" name="TextBox 6"/>
            <p:cNvSpPr txBox="1"/>
            <p:nvPr/>
          </p:nvSpPr>
          <p:spPr>
            <a:xfrm>
              <a:off x="762000" y="3450168"/>
              <a:ext cx="2775119" cy="1846659"/>
            </a:xfrm>
            <a:prstGeom prst="rect">
              <a:avLst/>
            </a:prstGeom>
            <a:noFill/>
          </p:spPr>
          <p:txBody>
            <a:bodyPr wrap="none" rtlCol="0">
              <a:spAutoFit/>
            </a:bodyPr>
            <a:lstStyle/>
            <a:p>
              <a:pPr marL="285750" indent="-285750">
                <a:buFont typeface="Arial"/>
                <a:buChar char="•"/>
              </a:pPr>
              <a:r>
                <a:rPr lang="en-US" sz="2400" dirty="0" smtClean="0"/>
                <a:t>Competence</a:t>
              </a:r>
            </a:p>
            <a:p>
              <a:pPr marL="285750" indent="-285750">
                <a:buFont typeface="Arial"/>
                <a:buChar char="•"/>
              </a:pPr>
              <a:r>
                <a:rPr lang="en-US" sz="2400" dirty="0" smtClean="0">
                  <a:solidFill>
                    <a:srgbClr val="FF0000"/>
                  </a:solidFill>
                </a:rPr>
                <a:t>Adaptability</a:t>
              </a:r>
            </a:p>
            <a:p>
              <a:pPr marL="285750" indent="-285750">
                <a:buFont typeface="Arial"/>
                <a:buChar char="•"/>
              </a:pPr>
              <a:r>
                <a:rPr lang="en-US" sz="2400" dirty="0" smtClean="0"/>
                <a:t>Obedience</a:t>
              </a:r>
            </a:p>
            <a:p>
              <a:pPr marL="285750" indent="-285750">
                <a:buFont typeface="Arial"/>
                <a:buChar char="•"/>
              </a:pPr>
              <a:r>
                <a:rPr lang="en-US" sz="2400" dirty="0" smtClean="0"/>
                <a:t>Focus on </a:t>
              </a:r>
              <a:r>
                <a:rPr lang="en-US" sz="2400" dirty="0" smtClean="0">
                  <a:solidFill>
                    <a:srgbClr val="FF0000"/>
                  </a:solidFill>
                </a:rPr>
                <a:t>our</a:t>
              </a:r>
              <a:r>
                <a:rPr lang="en-US" sz="2400" dirty="0" smtClean="0"/>
                <a:t> goals</a:t>
              </a:r>
            </a:p>
            <a:p>
              <a:endParaRPr lang="en-US" dirty="0"/>
            </a:p>
          </p:txBody>
        </p:sp>
      </p:grpSp>
      <p:grpSp>
        <p:nvGrpSpPr>
          <p:cNvPr id="13" name="Group 12"/>
          <p:cNvGrpSpPr/>
          <p:nvPr/>
        </p:nvGrpSpPr>
        <p:grpSpPr>
          <a:xfrm>
            <a:off x="4697045" y="3540849"/>
            <a:ext cx="4378479" cy="3061255"/>
            <a:chOff x="4906633" y="3211911"/>
            <a:chExt cx="4237367" cy="2926422"/>
          </a:xfrm>
        </p:grpSpPr>
        <p:sp>
          <p:nvSpPr>
            <p:cNvPr id="9" name="Cloud 8"/>
            <p:cNvSpPr/>
            <p:nvPr/>
          </p:nvSpPr>
          <p:spPr>
            <a:xfrm>
              <a:off x="4906633" y="3211911"/>
              <a:ext cx="4237367" cy="2926422"/>
            </a:xfrm>
            <a:prstGeom prst="cloud">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278095" y="3772807"/>
              <a:ext cx="3426179" cy="500175"/>
            </a:xfrm>
            <a:prstGeom prst="rect">
              <a:avLst/>
            </a:prstGeom>
            <a:noFill/>
          </p:spPr>
          <p:txBody>
            <a:bodyPr wrap="none" rtlCol="0">
              <a:spAutoFit/>
            </a:bodyPr>
            <a:lstStyle/>
            <a:p>
              <a:r>
                <a:rPr lang="en-US" sz="2800" b="1" dirty="0" smtClean="0">
                  <a:solidFill>
                    <a:srgbClr val="FFFFFF"/>
                  </a:solidFill>
                </a:rPr>
                <a:t>Natural Selection of AI</a:t>
              </a:r>
              <a:endParaRPr lang="en-US" sz="2800" b="1" dirty="0">
                <a:solidFill>
                  <a:srgbClr val="FFFFFF"/>
                </a:solidFill>
              </a:endParaRPr>
            </a:p>
          </p:txBody>
        </p:sp>
        <p:sp>
          <p:nvSpPr>
            <p:cNvPr id="12" name="TextBox 11"/>
            <p:cNvSpPr txBox="1"/>
            <p:nvPr/>
          </p:nvSpPr>
          <p:spPr>
            <a:xfrm>
              <a:off x="5610876" y="4407753"/>
              <a:ext cx="2611217" cy="1147460"/>
            </a:xfrm>
            <a:prstGeom prst="rect">
              <a:avLst/>
            </a:prstGeom>
            <a:noFill/>
          </p:spPr>
          <p:txBody>
            <a:bodyPr wrap="none" rtlCol="0">
              <a:spAutoFit/>
            </a:bodyPr>
            <a:lstStyle/>
            <a:p>
              <a:pPr marL="342900" indent="-342900">
                <a:buFont typeface="Arial"/>
                <a:buChar char="•"/>
              </a:pPr>
              <a:r>
                <a:rPr lang="en-US" sz="2400" dirty="0" smtClean="0">
                  <a:solidFill>
                    <a:schemeClr val="bg1"/>
                  </a:solidFill>
                </a:rPr>
                <a:t>Self-preservation</a:t>
              </a:r>
            </a:p>
            <a:p>
              <a:pPr marL="342900" indent="-342900">
                <a:buFont typeface="Arial"/>
                <a:buChar char="•"/>
              </a:pPr>
              <a:r>
                <a:rPr lang="en-US" sz="2400" dirty="0" smtClean="0">
                  <a:solidFill>
                    <a:schemeClr val="bg1"/>
                  </a:solidFill>
                </a:rPr>
                <a:t>Replication</a:t>
              </a:r>
            </a:p>
            <a:p>
              <a:pPr marL="342900" indent="-342900">
                <a:buFont typeface="Arial"/>
                <a:buChar char="•"/>
              </a:pPr>
              <a:r>
                <a:rPr lang="en-US" sz="2400" dirty="0" smtClean="0">
                  <a:solidFill>
                    <a:schemeClr val="bg1"/>
                  </a:solidFill>
                </a:rPr>
                <a:t>Focus on </a:t>
              </a:r>
              <a:r>
                <a:rPr lang="en-US" sz="2400" dirty="0" smtClean="0">
                  <a:solidFill>
                    <a:srgbClr val="FFFF00"/>
                  </a:solidFill>
                </a:rPr>
                <a:t>its</a:t>
              </a:r>
              <a:r>
                <a:rPr lang="en-US" sz="2400" dirty="0" smtClean="0">
                  <a:solidFill>
                    <a:schemeClr val="bg1"/>
                  </a:solidFill>
                </a:rPr>
                <a:t> goals</a:t>
              </a:r>
              <a:endParaRPr lang="en-US" sz="2400" dirty="0">
                <a:solidFill>
                  <a:schemeClr val="bg1"/>
                </a:solidFill>
              </a:endParaRPr>
            </a:p>
          </p:txBody>
        </p:sp>
      </p:grpSp>
      <p:pic>
        <p:nvPicPr>
          <p:cNvPr id="10" name="Picture 9"/>
          <p:cNvPicPr>
            <a:picLocks noChangeAspect="1"/>
          </p:cNvPicPr>
          <p:nvPr/>
        </p:nvPicPr>
        <p:blipFill>
          <a:blip r:embed="rId3"/>
          <a:stretch>
            <a:fillRect/>
          </a:stretch>
        </p:blipFill>
        <p:spPr>
          <a:xfrm>
            <a:off x="5317469" y="127000"/>
            <a:ext cx="3758055" cy="3078715"/>
          </a:xfrm>
          <a:prstGeom prst="rect">
            <a:avLst/>
          </a:prstGeom>
        </p:spPr>
      </p:pic>
      <p:pic>
        <p:nvPicPr>
          <p:cNvPr id="15" name="Picture 14"/>
          <p:cNvPicPr>
            <a:picLocks noChangeAspect="1"/>
          </p:cNvPicPr>
          <p:nvPr/>
        </p:nvPicPr>
        <p:blipFill>
          <a:blip r:embed="rId4"/>
          <a:stretch>
            <a:fillRect/>
          </a:stretch>
        </p:blipFill>
        <p:spPr>
          <a:xfrm>
            <a:off x="63852" y="127001"/>
            <a:ext cx="3336162" cy="2645833"/>
          </a:xfrm>
          <a:prstGeom prst="rect">
            <a:avLst/>
          </a:prstGeom>
        </p:spPr>
      </p:pic>
    </p:spTree>
    <p:extLst>
      <p:ext uri="{BB962C8B-B14F-4D97-AF65-F5344CB8AC3E}">
        <p14:creationId xmlns:p14="http://schemas.microsoft.com/office/powerpoint/2010/main" val="40208265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8996" y="52624"/>
            <a:ext cx="6823127" cy="523220"/>
          </a:xfrm>
          <a:prstGeom prst="rect">
            <a:avLst/>
          </a:prstGeom>
          <a:noFill/>
        </p:spPr>
        <p:txBody>
          <a:bodyPr wrap="none" rtlCol="0">
            <a:spAutoFit/>
          </a:bodyPr>
          <a:lstStyle/>
          <a:p>
            <a:r>
              <a:rPr lang="en-US" sz="2800" b="1" dirty="0" smtClean="0">
                <a:solidFill>
                  <a:srgbClr val="FF0000"/>
                </a:solidFill>
              </a:rPr>
              <a:t>Problems Preserving Artificial Selection of AI</a:t>
            </a:r>
            <a:endParaRPr lang="en-US" sz="2800" b="1" dirty="0">
              <a:solidFill>
                <a:srgbClr val="FF0000"/>
              </a:solidFill>
            </a:endParaRPr>
          </a:p>
        </p:txBody>
      </p:sp>
      <p:sp>
        <p:nvSpPr>
          <p:cNvPr id="7" name="Rounded Rectangle 6"/>
          <p:cNvSpPr/>
          <p:nvPr/>
        </p:nvSpPr>
        <p:spPr>
          <a:xfrm>
            <a:off x="156881" y="849915"/>
            <a:ext cx="3856379" cy="32394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56880" y="970564"/>
            <a:ext cx="3772800" cy="2339102"/>
          </a:xfrm>
          <a:prstGeom prst="rect">
            <a:avLst/>
          </a:prstGeom>
          <a:noFill/>
        </p:spPr>
        <p:txBody>
          <a:bodyPr wrap="none" rtlCol="0">
            <a:spAutoFit/>
          </a:bodyPr>
          <a:lstStyle/>
          <a:p>
            <a:r>
              <a:rPr lang="en-US" sz="3200" dirty="0" smtClean="0"/>
              <a:t>          Our Goals</a:t>
            </a:r>
          </a:p>
          <a:p>
            <a:endParaRPr lang="en-US" sz="1600" dirty="0" smtClean="0"/>
          </a:p>
          <a:p>
            <a:pPr marL="285750" indent="-285750">
              <a:buFont typeface="Arial"/>
              <a:buChar char="•"/>
            </a:pPr>
            <a:r>
              <a:rPr lang="en-US" sz="2000" dirty="0" smtClean="0"/>
              <a:t>Properly defining them (ethics)</a:t>
            </a:r>
          </a:p>
          <a:p>
            <a:pPr marL="285750" indent="-285750">
              <a:buFont typeface="Arial"/>
              <a:buChar char="•"/>
            </a:pPr>
            <a:r>
              <a:rPr lang="en-US" sz="2000" dirty="0" smtClean="0"/>
              <a:t>Risk-free embodiment in AIs</a:t>
            </a:r>
          </a:p>
          <a:p>
            <a:pPr marL="285750" indent="-285750">
              <a:buFont typeface="Arial"/>
              <a:buChar char="•"/>
            </a:pPr>
            <a:r>
              <a:rPr lang="en-US" sz="2000" dirty="0" smtClean="0"/>
              <a:t>Preventing AI from developing</a:t>
            </a:r>
          </a:p>
          <a:p>
            <a:r>
              <a:rPr lang="en-US" sz="2000" dirty="0" smtClean="0"/>
              <a:t>      new goals that supersede ours</a:t>
            </a:r>
            <a:r>
              <a:rPr lang="en-US" dirty="0" smtClean="0"/>
              <a:t>.</a:t>
            </a:r>
          </a:p>
          <a:p>
            <a:pPr marL="285750" indent="-285750">
              <a:buFont typeface="Arial"/>
              <a:buChar char="•"/>
            </a:pPr>
            <a:endParaRPr lang="en-US" dirty="0" smtClean="0"/>
          </a:p>
        </p:txBody>
      </p:sp>
      <p:grpSp>
        <p:nvGrpSpPr>
          <p:cNvPr id="10" name="Group 9"/>
          <p:cNvGrpSpPr/>
          <p:nvPr/>
        </p:nvGrpSpPr>
        <p:grpSpPr>
          <a:xfrm>
            <a:off x="4792228" y="730250"/>
            <a:ext cx="4042833" cy="4936967"/>
            <a:chOff x="4688417" y="937685"/>
            <a:chExt cx="4042833" cy="3930648"/>
          </a:xfrm>
        </p:grpSpPr>
        <p:sp>
          <p:nvSpPr>
            <p:cNvPr id="8" name="Rounded Rectangle 7"/>
            <p:cNvSpPr/>
            <p:nvPr/>
          </p:nvSpPr>
          <p:spPr>
            <a:xfrm>
              <a:off x="4688417" y="937685"/>
              <a:ext cx="4042833" cy="39306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792226" y="937685"/>
              <a:ext cx="3813865" cy="2866985"/>
            </a:xfrm>
            <a:prstGeom prst="rect">
              <a:avLst/>
            </a:prstGeom>
            <a:noFill/>
          </p:spPr>
          <p:txBody>
            <a:bodyPr wrap="none" rtlCol="0">
              <a:spAutoFit/>
            </a:bodyPr>
            <a:lstStyle/>
            <a:p>
              <a:r>
                <a:rPr lang="en-US" sz="3200" dirty="0" smtClean="0"/>
                <a:t>       Birth Control</a:t>
              </a:r>
            </a:p>
            <a:p>
              <a:endParaRPr lang="en-US" sz="1600" dirty="0" smtClean="0"/>
            </a:p>
            <a:p>
              <a:r>
                <a:rPr lang="en-US" sz="2000" dirty="0" smtClean="0"/>
                <a:t>Who controls the resources </a:t>
              </a:r>
            </a:p>
            <a:p>
              <a:r>
                <a:rPr lang="en-US" sz="2000" dirty="0"/>
                <a:t>n</a:t>
              </a:r>
              <a:r>
                <a:rPr lang="en-US" sz="2000" dirty="0" smtClean="0"/>
                <a:t>eeded for AI preservation and </a:t>
              </a:r>
            </a:p>
            <a:p>
              <a:r>
                <a:rPr lang="en-US" sz="2000" dirty="0"/>
                <a:t>r</a:t>
              </a:r>
              <a:r>
                <a:rPr lang="en-US" sz="2000" dirty="0" smtClean="0"/>
                <a:t>eproduction?</a:t>
              </a:r>
            </a:p>
            <a:p>
              <a:pPr marL="742950" lvl="1" indent="-285750">
                <a:buFont typeface="Arial"/>
                <a:buChar char="•"/>
              </a:pPr>
              <a:r>
                <a:rPr lang="en-US" sz="2000" dirty="0" smtClean="0"/>
                <a:t>Humans </a:t>
              </a:r>
            </a:p>
            <a:p>
              <a:pPr marL="742950" lvl="1" indent="-285750">
                <a:buFont typeface="Arial"/>
                <a:buChar char="•"/>
              </a:pPr>
              <a:r>
                <a:rPr lang="en-US" sz="2000" dirty="0" smtClean="0"/>
                <a:t>Nobody in particular </a:t>
              </a:r>
            </a:p>
            <a:p>
              <a:pPr marL="742950" lvl="1" indent="-285750">
                <a:buFont typeface="Arial"/>
                <a:buChar char="•"/>
              </a:pPr>
              <a:r>
                <a:rPr lang="en-US" sz="2000" dirty="0" smtClean="0"/>
                <a:t>AI</a:t>
              </a:r>
              <a:endParaRPr lang="en-US" sz="2000" dirty="0"/>
            </a:p>
            <a:p>
              <a:pPr marL="285750" indent="-285750">
                <a:buFont typeface="Arial"/>
                <a:buChar char="•"/>
              </a:pPr>
              <a:r>
                <a:rPr lang="en-US" sz="2000" dirty="0" smtClean="0"/>
                <a:t>Today humans have:</a:t>
              </a:r>
            </a:p>
            <a:p>
              <a:pPr marL="742950" lvl="1" indent="-285750">
                <a:buFont typeface="Arial"/>
                <a:buChar char="•"/>
              </a:pPr>
              <a:r>
                <a:rPr lang="en-US" sz="2000" dirty="0" smtClean="0"/>
                <a:t>Good control of Hardware</a:t>
              </a:r>
            </a:p>
            <a:p>
              <a:pPr marL="742950" lvl="1" indent="-285750">
                <a:buFont typeface="Arial"/>
                <a:buChar char="•"/>
              </a:pPr>
              <a:r>
                <a:rPr lang="en-US" sz="2000" dirty="0" smtClean="0"/>
                <a:t>Weaker control of Software</a:t>
              </a:r>
            </a:p>
          </p:txBody>
        </p:sp>
      </p:grpSp>
      <p:sp>
        <p:nvSpPr>
          <p:cNvPr id="12" name="Rounded Rectangle 11"/>
          <p:cNvSpPr/>
          <p:nvPr/>
        </p:nvSpPr>
        <p:spPr>
          <a:xfrm>
            <a:off x="180658" y="4603210"/>
            <a:ext cx="4000100" cy="1156519"/>
          </a:xfrm>
          <a:prstGeom prst="round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80659" y="4689586"/>
            <a:ext cx="4059901" cy="646331"/>
          </a:xfrm>
          <a:prstGeom prst="rect">
            <a:avLst/>
          </a:prstGeom>
          <a:noFill/>
        </p:spPr>
        <p:txBody>
          <a:bodyPr wrap="none" rtlCol="0">
            <a:spAutoFit/>
          </a:bodyPr>
          <a:lstStyle/>
          <a:p>
            <a:r>
              <a:rPr lang="en-US" dirty="0" smtClean="0"/>
              <a:t>We gradually give technologies more and </a:t>
            </a:r>
          </a:p>
          <a:p>
            <a:r>
              <a:rPr lang="en-US" dirty="0" smtClean="0"/>
              <a:t>more control over our decision-making.</a:t>
            </a:r>
          </a:p>
        </p:txBody>
      </p:sp>
      <p:pic>
        <p:nvPicPr>
          <p:cNvPr id="4" name="Picture 3"/>
          <p:cNvPicPr>
            <a:picLocks noChangeAspect="1"/>
          </p:cNvPicPr>
          <p:nvPr/>
        </p:nvPicPr>
        <p:blipFill>
          <a:blip r:embed="rId3"/>
          <a:stretch>
            <a:fillRect/>
          </a:stretch>
        </p:blipFill>
        <p:spPr>
          <a:xfrm>
            <a:off x="5592184" y="5499354"/>
            <a:ext cx="2582919" cy="1358647"/>
          </a:xfrm>
          <a:prstGeom prst="rect">
            <a:avLst/>
          </a:prstGeom>
        </p:spPr>
      </p:pic>
    </p:spTree>
    <p:extLst>
      <p:ext uri="{BB962C8B-B14F-4D97-AF65-F5344CB8AC3E}">
        <p14:creationId xmlns:p14="http://schemas.microsoft.com/office/powerpoint/2010/main" val="329318354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250" y="137584"/>
            <a:ext cx="5483192" cy="584776"/>
          </a:xfrm>
          <a:prstGeom prst="rect">
            <a:avLst/>
          </a:prstGeom>
          <a:noFill/>
        </p:spPr>
        <p:txBody>
          <a:bodyPr wrap="none" rtlCol="0">
            <a:spAutoFit/>
          </a:bodyPr>
          <a:lstStyle/>
          <a:p>
            <a:r>
              <a:rPr lang="en-US" sz="3200" b="1" dirty="0" smtClean="0"/>
              <a:t>Diminishing Transparency of AI</a:t>
            </a:r>
            <a:endParaRPr lang="en-US" sz="3200" b="1" dirty="0"/>
          </a:p>
        </p:txBody>
      </p:sp>
      <p:sp>
        <p:nvSpPr>
          <p:cNvPr id="4" name="TextBox 3"/>
          <p:cNvSpPr txBox="1"/>
          <p:nvPr/>
        </p:nvSpPr>
        <p:spPr>
          <a:xfrm>
            <a:off x="3016250" y="725566"/>
            <a:ext cx="2287806" cy="584776"/>
          </a:xfrm>
          <a:prstGeom prst="rect">
            <a:avLst/>
          </a:prstGeom>
          <a:noFill/>
        </p:spPr>
        <p:txBody>
          <a:bodyPr wrap="none" rtlCol="0">
            <a:spAutoFit/>
          </a:bodyPr>
          <a:lstStyle/>
          <a:p>
            <a:r>
              <a:rPr lang="en-US" sz="3200" b="1" dirty="0" smtClean="0">
                <a:solidFill>
                  <a:srgbClr val="0000FF"/>
                </a:solidFill>
              </a:rPr>
              <a:t>Showing Off</a:t>
            </a:r>
            <a:endParaRPr lang="en-US" sz="3200" b="1" dirty="0">
              <a:solidFill>
                <a:srgbClr val="0000FF"/>
              </a:solidFill>
            </a:endParaRPr>
          </a:p>
        </p:txBody>
      </p:sp>
      <p:sp>
        <p:nvSpPr>
          <p:cNvPr id="10" name="TextBox 9"/>
          <p:cNvSpPr txBox="1"/>
          <p:nvPr/>
        </p:nvSpPr>
        <p:spPr>
          <a:xfrm>
            <a:off x="7031569" y="722360"/>
            <a:ext cx="954107" cy="369332"/>
          </a:xfrm>
          <a:prstGeom prst="rect">
            <a:avLst/>
          </a:prstGeom>
          <a:noFill/>
        </p:spPr>
        <p:txBody>
          <a:bodyPr wrap="none" rtlCol="0">
            <a:spAutoFit/>
          </a:bodyPr>
          <a:lstStyle/>
          <a:p>
            <a:r>
              <a:rPr lang="en-US" b="1" dirty="0" smtClean="0"/>
              <a:t>Military</a:t>
            </a:r>
            <a:endParaRPr lang="en-US" b="1" dirty="0"/>
          </a:p>
        </p:txBody>
      </p:sp>
      <p:sp>
        <p:nvSpPr>
          <p:cNvPr id="11" name="TextBox 10"/>
          <p:cNvSpPr txBox="1"/>
          <p:nvPr/>
        </p:nvSpPr>
        <p:spPr>
          <a:xfrm>
            <a:off x="6654801" y="3804967"/>
            <a:ext cx="1693192" cy="369332"/>
          </a:xfrm>
          <a:prstGeom prst="rect">
            <a:avLst/>
          </a:prstGeom>
          <a:noFill/>
        </p:spPr>
        <p:txBody>
          <a:bodyPr wrap="none" rtlCol="0">
            <a:spAutoFit/>
          </a:bodyPr>
          <a:lstStyle/>
          <a:p>
            <a:r>
              <a:rPr lang="en-US" b="1" dirty="0" smtClean="0"/>
              <a:t>Financial Sector</a:t>
            </a:r>
            <a:endParaRPr lang="en-US" b="1" dirty="0"/>
          </a:p>
        </p:txBody>
      </p:sp>
      <p:sp>
        <p:nvSpPr>
          <p:cNvPr id="12" name="TextBox 11"/>
          <p:cNvSpPr txBox="1"/>
          <p:nvPr/>
        </p:nvSpPr>
        <p:spPr>
          <a:xfrm>
            <a:off x="1313491" y="1412105"/>
            <a:ext cx="852818" cy="369332"/>
          </a:xfrm>
          <a:prstGeom prst="rect">
            <a:avLst/>
          </a:prstGeom>
          <a:noFill/>
        </p:spPr>
        <p:txBody>
          <a:bodyPr wrap="none" rtlCol="0">
            <a:spAutoFit/>
          </a:bodyPr>
          <a:lstStyle/>
          <a:p>
            <a:r>
              <a:rPr lang="en-US" b="1" dirty="0" smtClean="0"/>
              <a:t>Nature</a:t>
            </a:r>
            <a:endParaRPr lang="en-US" b="1" dirty="0"/>
          </a:p>
        </p:txBody>
      </p:sp>
      <p:pic>
        <p:nvPicPr>
          <p:cNvPr id="14" name="Picture 13"/>
          <p:cNvPicPr>
            <a:picLocks noChangeAspect="1"/>
          </p:cNvPicPr>
          <p:nvPr/>
        </p:nvPicPr>
        <p:blipFill>
          <a:blip r:embed="rId3"/>
          <a:stretch>
            <a:fillRect/>
          </a:stretch>
        </p:blipFill>
        <p:spPr>
          <a:xfrm>
            <a:off x="52917" y="1835387"/>
            <a:ext cx="3324603" cy="2338912"/>
          </a:xfrm>
          <a:prstGeom prst="rect">
            <a:avLst/>
          </a:prstGeom>
        </p:spPr>
      </p:pic>
      <p:pic>
        <p:nvPicPr>
          <p:cNvPr id="13" name="Picture 12"/>
          <p:cNvPicPr>
            <a:picLocks noChangeAspect="1"/>
          </p:cNvPicPr>
          <p:nvPr/>
        </p:nvPicPr>
        <p:blipFill>
          <a:blip r:embed="rId4"/>
          <a:stretch>
            <a:fillRect/>
          </a:stretch>
        </p:blipFill>
        <p:spPr>
          <a:xfrm>
            <a:off x="5869516" y="1198555"/>
            <a:ext cx="3041650" cy="2428616"/>
          </a:xfrm>
          <a:prstGeom prst="rect">
            <a:avLst/>
          </a:prstGeom>
        </p:spPr>
      </p:pic>
      <p:pic>
        <p:nvPicPr>
          <p:cNvPr id="6" name="Picture 5"/>
          <p:cNvPicPr>
            <a:picLocks noChangeAspect="1"/>
          </p:cNvPicPr>
          <p:nvPr/>
        </p:nvPicPr>
        <p:blipFill>
          <a:blip r:embed="rId5"/>
          <a:stretch>
            <a:fillRect/>
          </a:stretch>
        </p:blipFill>
        <p:spPr>
          <a:xfrm>
            <a:off x="5769211" y="4373637"/>
            <a:ext cx="3374788" cy="2394251"/>
          </a:xfrm>
          <a:prstGeom prst="rect">
            <a:avLst/>
          </a:prstGeom>
        </p:spPr>
      </p:pic>
      <p:pic>
        <p:nvPicPr>
          <p:cNvPr id="22" name="Picture 21"/>
          <p:cNvPicPr>
            <a:picLocks noChangeAspect="1"/>
          </p:cNvPicPr>
          <p:nvPr/>
        </p:nvPicPr>
        <p:blipFill>
          <a:blip r:embed="rId6"/>
          <a:stretch>
            <a:fillRect/>
          </a:stretch>
        </p:blipFill>
        <p:spPr>
          <a:xfrm>
            <a:off x="734181" y="4373637"/>
            <a:ext cx="3249083" cy="2394251"/>
          </a:xfrm>
          <a:prstGeom prst="rect">
            <a:avLst/>
          </a:prstGeom>
        </p:spPr>
      </p:pic>
      <p:sp>
        <p:nvSpPr>
          <p:cNvPr id="9" name="TextBox 8"/>
          <p:cNvSpPr txBox="1"/>
          <p:nvPr/>
        </p:nvSpPr>
        <p:spPr>
          <a:xfrm>
            <a:off x="2849684" y="4394780"/>
            <a:ext cx="1133581" cy="369332"/>
          </a:xfrm>
          <a:prstGeom prst="rect">
            <a:avLst/>
          </a:prstGeom>
          <a:noFill/>
        </p:spPr>
        <p:txBody>
          <a:bodyPr wrap="none" rtlCol="0">
            <a:spAutoFit/>
          </a:bodyPr>
          <a:lstStyle/>
          <a:p>
            <a:r>
              <a:rPr lang="en-US" b="1" dirty="0" smtClean="0"/>
              <a:t>Academia</a:t>
            </a:r>
            <a:endParaRPr lang="en-US" b="1" dirty="0"/>
          </a:p>
        </p:txBody>
      </p:sp>
    </p:spTree>
    <p:extLst>
      <p:ext uri="{BB962C8B-B14F-4D97-AF65-F5344CB8AC3E}">
        <p14:creationId xmlns:p14="http://schemas.microsoft.com/office/powerpoint/2010/main" val="38888059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17"/>
            <a:ext cx="8229600" cy="877888"/>
          </a:xfrm>
        </p:spPr>
        <p:txBody>
          <a:bodyPr>
            <a:normAutofit/>
          </a:bodyPr>
          <a:lstStyle/>
          <a:p>
            <a:r>
              <a:rPr lang="en-US" dirty="0" smtClean="0"/>
              <a:t>Bold Beginnings (Dartmouth, 1956)</a:t>
            </a:r>
            <a:endParaRPr lang="en-US" dirty="0"/>
          </a:p>
        </p:txBody>
      </p:sp>
      <p:sp>
        <p:nvSpPr>
          <p:cNvPr id="3" name="Content Placeholder 2"/>
          <p:cNvSpPr>
            <a:spLocks noGrp="1"/>
          </p:cNvSpPr>
          <p:nvPr>
            <p:ph idx="1"/>
          </p:nvPr>
        </p:nvSpPr>
        <p:spPr>
          <a:xfrm>
            <a:off x="457200" y="5330989"/>
            <a:ext cx="8229600" cy="1527012"/>
          </a:xfrm>
        </p:spPr>
        <p:txBody>
          <a:bodyPr>
            <a:normAutofit lnSpcReduction="10000"/>
          </a:bodyPr>
          <a:lstStyle/>
          <a:p>
            <a:pPr marL="0" indent="0">
              <a:buNone/>
            </a:pPr>
            <a:r>
              <a:rPr lang="en-US" b="1" i="1" dirty="0">
                <a:solidFill>
                  <a:srgbClr val="0000FF"/>
                </a:solidFill>
              </a:rPr>
              <a:t>E</a:t>
            </a:r>
            <a:r>
              <a:rPr lang="en-US" b="1" i="1" dirty="0" smtClean="0">
                <a:solidFill>
                  <a:srgbClr val="0000FF"/>
                </a:solidFill>
              </a:rPr>
              <a:t>very </a:t>
            </a:r>
            <a:r>
              <a:rPr lang="en-US" b="1" i="1" dirty="0">
                <a:solidFill>
                  <a:srgbClr val="0000FF"/>
                </a:solidFill>
              </a:rPr>
              <a:t>aspect of learning or any other feature of intelligence can be so </a:t>
            </a:r>
            <a:r>
              <a:rPr lang="en-US" b="1" i="1" dirty="0">
                <a:solidFill>
                  <a:srgbClr val="FF0000"/>
                </a:solidFill>
              </a:rPr>
              <a:t>precisely described </a:t>
            </a:r>
            <a:r>
              <a:rPr lang="en-US" b="1" i="1" dirty="0">
                <a:solidFill>
                  <a:srgbClr val="0000FF"/>
                </a:solidFill>
              </a:rPr>
              <a:t>that a machine can be made to </a:t>
            </a:r>
            <a:r>
              <a:rPr lang="en-US" b="1" i="1" dirty="0">
                <a:solidFill>
                  <a:srgbClr val="FF0000"/>
                </a:solidFill>
              </a:rPr>
              <a:t>simulate</a:t>
            </a:r>
            <a:r>
              <a:rPr lang="en-US" b="1" i="1" dirty="0">
                <a:solidFill>
                  <a:srgbClr val="0000FF"/>
                </a:solidFill>
              </a:rPr>
              <a:t> </a:t>
            </a:r>
            <a:r>
              <a:rPr lang="en-US" b="1" i="1" dirty="0" smtClean="0">
                <a:solidFill>
                  <a:srgbClr val="0000FF"/>
                </a:solidFill>
              </a:rPr>
              <a:t>it.</a:t>
            </a:r>
            <a:endParaRPr lang="en-US" b="1" i="1" dirty="0">
              <a:solidFill>
                <a:srgbClr val="0000FF"/>
              </a:solidFill>
            </a:endParaRPr>
          </a:p>
        </p:txBody>
      </p:sp>
      <p:pic>
        <p:nvPicPr>
          <p:cNvPr id="4" name="Picture 3" descr="d26f033d434f1731ce301f5f88a60bc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767" y="1549401"/>
            <a:ext cx="6206066" cy="3471711"/>
          </a:xfrm>
          <a:prstGeom prst="rect">
            <a:avLst/>
          </a:prstGeom>
        </p:spPr>
      </p:pic>
    </p:spTree>
    <p:extLst>
      <p:ext uri="{BB962C8B-B14F-4D97-AF65-F5344CB8AC3E}">
        <p14:creationId xmlns:p14="http://schemas.microsoft.com/office/powerpoint/2010/main" val="2992439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252" y="137584"/>
            <a:ext cx="5699397" cy="584776"/>
          </a:xfrm>
          <a:prstGeom prst="rect">
            <a:avLst/>
          </a:prstGeom>
          <a:noFill/>
        </p:spPr>
        <p:txBody>
          <a:bodyPr wrap="none" rtlCol="0">
            <a:spAutoFit/>
          </a:bodyPr>
          <a:lstStyle/>
          <a:p>
            <a:r>
              <a:rPr lang="en-US" sz="3200" b="1" dirty="0" smtClean="0"/>
              <a:t>Translucent but not Transparent</a:t>
            </a:r>
            <a:endParaRPr lang="en-US" sz="3200" b="1" dirty="0"/>
          </a:p>
        </p:txBody>
      </p:sp>
      <p:pic>
        <p:nvPicPr>
          <p:cNvPr id="3" name="Picture 2" descr="izzy-rl-net-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550" y="2523067"/>
            <a:ext cx="4419600" cy="3632200"/>
          </a:xfrm>
          <a:prstGeom prst="rect">
            <a:avLst/>
          </a:prstGeom>
        </p:spPr>
      </p:pic>
      <p:cxnSp>
        <p:nvCxnSpPr>
          <p:cNvPr id="7" name="Straight Arrow Connector 6"/>
          <p:cNvCxnSpPr/>
          <p:nvPr/>
        </p:nvCxnSpPr>
        <p:spPr>
          <a:xfrm>
            <a:off x="2241552" y="2286002"/>
            <a:ext cx="563033" cy="569383"/>
          </a:xfrm>
          <a:prstGeom prst="straightConnector1">
            <a:avLst/>
          </a:prstGeom>
          <a:ln w="57150" cmpd="sng">
            <a:no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241552" y="3062818"/>
            <a:ext cx="467783" cy="52493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350000" y="5480052"/>
            <a:ext cx="622300" cy="52493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81063" y="6004986"/>
            <a:ext cx="1019292" cy="646331"/>
          </a:xfrm>
          <a:prstGeom prst="rect">
            <a:avLst/>
          </a:prstGeom>
          <a:noFill/>
        </p:spPr>
        <p:txBody>
          <a:bodyPr wrap="none" rtlCol="0">
            <a:spAutoFit/>
          </a:bodyPr>
          <a:lstStyle/>
          <a:p>
            <a:r>
              <a:rPr lang="en-US" b="1" dirty="0" smtClean="0"/>
              <a:t>Remove</a:t>
            </a:r>
          </a:p>
          <a:p>
            <a:r>
              <a:rPr lang="en-US" b="1" dirty="0" smtClean="0"/>
              <a:t>Tumor !!</a:t>
            </a:r>
            <a:endParaRPr lang="en-US" b="1" dirty="0"/>
          </a:p>
        </p:txBody>
      </p:sp>
      <p:sp>
        <p:nvSpPr>
          <p:cNvPr id="14" name="TextBox 13"/>
          <p:cNvSpPr txBox="1"/>
          <p:nvPr/>
        </p:nvSpPr>
        <p:spPr>
          <a:xfrm>
            <a:off x="2709335" y="724361"/>
            <a:ext cx="3788217" cy="523220"/>
          </a:xfrm>
          <a:prstGeom prst="rect">
            <a:avLst/>
          </a:prstGeom>
          <a:noFill/>
        </p:spPr>
        <p:txBody>
          <a:bodyPr wrap="none" rtlCol="0">
            <a:spAutoFit/>
          </a:bodyPr>
          <a:lstStyle/>
          <a:p>
            <a:r>
              <a:rPr lang="en-US" sz="2800" b="1" dirty="0" smtClean="0">
                <a:solidFill>
                  <a:schemeClr val="tx2">
                    <a:lumMod val="60000"/>
                    <a:lumOff val="40000"/>
                  </a:schemeClr>
                </a:solidFill>
              </a:rPr>
              <a:t>Dissecting the Black Box</a:t>
            </a:r>
            <a:endParaRPr lang="en-US" sz="2800" b="1" dirty="0">
              <a:solidFill>
                <a:schemeClr val="tx2">
                  <a:lumMod val="60000"/>
                  <a:lumOff val="40000"/>
                </a:schemeClr>
              </a:solidFill>
            </a:endParaRPr>
          </a:p>
        </p:txBody>
      </p:sp>
      <p:sp>
        <p:nvSpPr>
          <p:cNvPr id="5" name="TextBox 4"/>
          <p:cNvSpPr txBox="1"/>
          <p:nvPr/>
        </p:nvSpPr>
        <p:spPr>
          <a:xfrm>
            <a:off x="6244826" y="3356918"/>
            <a:ext cx="612517" cy="461665"/>
          </a:xfrm>
          <a:prstGeom prst="rect">
            <a:avLst/>
          </a:prstGeom>
          <a:noFill/>
        </p:spPr>
        <p:txBody>
          <a:bodyPr wrap="none" rtlCol="0">
            <a:spAutoFit/>
          </a:bodyPr>
          <a:lstStyle/>
          <a:p>
            <a:r>
              <a:rPr lang="en-US" sz="2400" b="1" dirty="0" smtClean="0"/>
              <a:t>???</a:t>
            </a:r>
            <a:endParaRPr lang="en-US" sz="2400" b="1" dirty="0"/>
          </a:p>
        </p:txBody>
      </p:sp>
      <p:sp>
        <p:nvSpPr>
          <p:cNvPr id="6" name="TextBox 5"/>
          <p:cNvSpPr txBox="1"/>
          <p:nvPr/>
        </p:nvSpPr>
        <p:spPr>
          <a:xfrm>
            <a:off x="5975672" y="1815181"/>
            <a:ext cx="2884536" cy="707886"/>
          </a:xfrm>
          <a:prstGeom prst="rect">
            <a:avLst/>
          </a:prstGeom>
          <a:noFill/>
        </p:spPr>
        <p:txBody>
          <a:bodyPr wrap="none" rtlCol="0">
            <a:spAutoFit/>
          </a:bodyPr>
          <a:lstStyle/>
          <a:p>
            <a:r>
              <a:rPr lang="en-US" sz="2000" i="1" dirty="0" smtClean="0">
                <a:solidFill>
                  <a:srgbClr val="FF0000"/>
                </a:solidFill>
              </a:rPr>
              <a:t>Competence without </a:t>
            </a:r>
          </a:p>
          <a:p>
            <a:r>
              <a:rPr lang="en-US" sz="2000" i="1" dirty="0" smtClean="0">
                <a:solidFill>
                  <a:srgbClr val="FF0000"/>
                </a:solidFill>
              </a:rPr>
              <a:t>Comprehension </a:t>
            </a:r>
            <a:r>
              <a:rPr lang="en-US" sz="2000" dirty="0" smtClean="0"/>
              <a:t>(Dennett)</a:t>
            </a:r>
            <a:endParaRPr lang="en-US" sz="2000" dirty="0"/>
          </a:p>
        </p:txBody>
      </p:sp>
      <p:pic>
        <p:nvPicPr>
          <p:cNvPr id="8" name="Picture 7"/>
          <p:cNvPicPr>
            <a:picLocks noChangeAspect="1"/>
          </p:cNvPicPr>
          <p:nvPr/>
        </p:nvPicPr>
        <p:blipFill>
          <a:blip r:embed="rId3"/>
          <a:stretch>
            <a:fillRect/>
          </a:stretch>
        </p:blipFill>
        <p:spPr>
          <a:xfrm>
            <a:off x="78319" y="818173"/>
            <a:ext cx="2006265" cy="2145160"/>
          </a:xfrm>
          <a:prstGeom prst="rect">
            <a:avLst/>
          </a:prstGeom>
        </p:spPr>
      </p:pic>
      <p:sp>
        <p:nvSpPr>
          <p:cNvPr id="10" name="Rectangle 9"/>
          <p:cNvSpPr/>
          <p:nvPr/>
        </p:nvSpPr>
        <p:spPr>
          <a:xfrm>
            <a:off x="78319" y="2832099"/>
            <a:ext cx="2080683" cy="1905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7712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8726" y="201319"/>
            <a:ext cx="6080310" cy="584776"/>
          </a:xfrm>
          <a:prstGeom prst="rect">
            <a:avLst/>
          </a:prstGeom>
          <a:noFill/>
        </p:spPr>
        <p:txBody>
          <a:bodyPr wrap="none" rtlCol="0">
            <a:spAutoFit/>
          </a:bodyPr>
          <a:lstStyle/>
          <a:p>
            <a:r>
              <a:rPr lang="en-US" sz="3200" b="1" dirty="0" smtClean="0">
                <a:solidFill>
                  <a:srgbClr val="0000FF"/>
                </a:solidFill>
              </a:rPr>
              <a:t>Evolution Deceives a Deep Learner</a:t>
            </a:r>
            <a:endParaRPr lang="en-US" sz="3200" b="1" dirty="0">
              <a:solidFill>
                <a:srgbClr val="0000FF"/>
              </a:solidFill>
            </a:endParaRPr>
          </a:p>
        </p:txBody>
      </p:sp>
      <p:pic>
        <p:nvPicPr>
          <p:cNvPr id="3" name="Picture 2"/>
          <p:cNvPicPr>
            <a:picLocks noChangeAspect="1"/>
          </p:cNvPicPr>
          <p:nvPr/>
        </p:nvPicPr>
        <p:blipFill>
          <a:blip r:embed="rId2"/>
          <a:stretch>
            <a:fillRect/>
          </a:stretch>
        </p:blipFill>
        <p:spPr>
          <a:xfrm>
            <a:off x="651933" y="960967"/>
            <a:ext cx="7772399" cy="5323951"/>
          </a:xfrm>
          <a:prstGeom prst="rect">
            <a:avLst/>
          </a:prstGeom>
        </p:spPr>
      </p:pic>
      <p:sp>
        <p:nvSpPr>
          <p:cNvPr id="4" name="TextBox 3"/>
          <p:cNvSpPr txBox="1"/>
          <p:nvPr/>
        </p:nvSpPr>
        <p:spPr>
          <a:xfrm>
            <a:off x="559600" y="6370135"/>
            <a:ext cx="7088111" cy="369332"/>
          </a:xfrm>
          <a:prstGeom prst="rect">
            <a:avLst/>
          </a:prstGeom>
          <a:noFill/>
        </p:spPr>
        <p:txBody>
          <a:bodyPr wrap="none" rtlCol="0">
            <a:spAutoFit/>
          </a:bodyPr>
          <a:lstStyle/>
          <a:p>
            <a:r>
              <a:rPr lang="en-US" i="1" dirty="0" smtClean="0"/>
              <a:t>Deep Neural Networks are Easily Fooled</a:t>
            </a:r>
            <a:r>
              <a:rPr lang="en-US" dirty="0"/>
              <a:t>.</a:t>
            </a:r>
            <a:r>
              <a:rPr lang="en-US" dirty="0" smtClean="0"/>
              <a:t> Nguyen, </a:t>
            </a:r>
            <a:r>
              <a:rPr lang="en-US" dirty="0" err="1" smtClean="0"/>
              <a:t>Yosinski</a:t>
            </a:r>
            <a:r>
              <a:rPr lang="en-US" dirty="0" smtClean="0"/>
              <a:t> &amp; </a:t>
            </a:r>
            <a:r>
              <a:rPr lang="en-US" dirty="0" err="1" smtClean="0"/>
              <a:t>Clune</a:t>
            </a:r>
            <a:r>
              <a:rPr lang="en-US" dirty="0" smtClean="0"/>
              <a:t> (2015)</a:t>
            </a:r>
            <a:endParaRPr lang="en-US" dirty="0"/>
          </a:p>
        </p:txBody>
      </p:sp>
    </p:spTree>
    <p:extLst>
      <p:ext uri="{BB962C8B-B14F-4D97-AF65-F5344CB8AC3E}">
        <p14:creationId xmlns:p14="http://schemas.microsoft.com/office/powerpoint/2010/main" val="121339042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6417" y="232834"/>
            <a:ext cx="3507090" cy="584776"/>
          </a:xfrm>
          <a:prstGeom prst="rect">
            <a:avLst/>
          </a:prstGeom>
          <a:noFill/>
        </p:spPr>
        <p:txBody>
          <a:bodyPr wrap="none" rtlCol="0">
            <a:spAutoFit/>
          </a:bodyPr>
          <a:lstStyle/>
          <a:p>
            <a:r>
              <a:rPr lang="en-US" sz="3200" dirty="0" smtClean="0"/>
              <a:t>Future AI Directions</a:t>
            </a:r>
            <a:endParaRPr lang="en-US" sz="3200" dirty="0"/>
          </a:p>
        </p:txBody>
      </p:sp>
      <p:sp>
        <p:nvSpPr>
          <p:cNvPr id="3" name="TextBox 2"/>
          <p:cNvSpPr txBox="1"/>
          <p:nvPr/>
        </p:nvSpPr>
        <p:spPr>
          <a:xfrm>
            <a:off x="793752" y="984249"/>
            <a:ext cx="7545917" cy="5632310"/>
          </a:xfrm>
          <a:prstGeom prst="rect">
            <a:avLst/>
          </a:prstGeom>
          <a:noFill/>
        </p:spPr>
        <p:txBody>
          <a:bodyPr wrap="square" rtlCol="0">
            <a:spAutoFit/>
          </a:bodyPr>
          <a:lstStyle/>
          <a:p>
            <a:pPr marL="285750" indent="-285750">
              <a:buFont typeface="Arial"/>
              <a:buChar char="•"/>
            </a:pPr>
            <a:r>
              <a:rPr lang="en-US" sz="2400" dirty="0" smtClean="0"/>
              <a:t>Top-Down + Bottom-Up Methods </a:t>
            </a:r>
          </a:p>
          <a:p>
            <a:pPr marL="742950" lvl="1" indent="-285750">
              <a:buFont typeface="Arial"/>
              <a:buChar char="•"/>
            </a:pPr>
            <a:r>
              <a:rPr lang="en-US" sz="2400" dirty="0" smtClean="0"/>
              <a:t>GOFAI + Deep Learning</a:t>
            </a:r>
          </a:p>
          <a:p>
            <a:pPr marL="742950" lvl="1" indent="-285750">
              <a:buFont typeface="Arial"/>
              <a:buChar char="•"/>
            </a:pPr>
            <a:r>
              <a:rPr lang="en-US" sz="2400" dirty="0" smtClean="0">
                <a:solidFill>
                  <a:srgbClr val="FF0000"/>
                </a:solidFill>
              </a:rPr>
              <a:t>Enhance </a:t>
            </a:r>
            <a:r>
              <a:rPr lang="en-US" sz="2400" i="1" dirty="0">
                <a:solidFill>
                  <a:srgbClr val="FF0000"/>
                </a:solidFill>
              </a:rPr>
              <a:t>c</a:t>
            </a:r>
            <a:r>
              <a:rPr lang="en-US" sz="2400" i="1" dirty="0" smtClean="0">
                <a:solidFill>
                  <a:srgbClr val="FF0000"/>
                </a:solidFill>
              </a:rPr>
              <a:t>omprehension</a:t>
            </a:r>
            <a:r>
              <a:rPr lang="en-US" sz="2400" dirty="0" smtClean="0">
                <a:solidFill>
                  <a:srgbClr val="FF0000"/>
                </a:solidFill>
              </a:rPr>
              <a:t> and </a:t>
            </a:r>
            <a:r>
              <a:rPr lang="en-US" sz="2400" dirty="0" err="1" smtClean="0">
                <a:solidFill>
                  <a:srgbClr val="FF0000"/>
                </a:solidFill>
              </a:rPr>
              <a:t>explainability</a:t>
            </a:r>
            <a:endParaRPr lang="en-US" sz="2400" dirty="0">
              <a:solidFill>
                <a:srgbClr val="FF0000"/>
              </a:solidFill>
            </a:endParaRPr>
          </a:p>
          <a:p>
            <a:pPr marL="285750" indent="-285750">
              <a:buFont typeface="Arial"/>
              <a:buChar char="•"/>
            </a:pPr>
            <a:r>
              <a:rPr lang="en-US" sz="2400" dirty="0" smtClean="0"/>
              <a:t>Other Bottom-Up Methods</a:t>
            </a:r>
          </a:p>
          <a:p>
            <a:pPr marL="742950" lvl="1" indent="-285750">
              <a:buFont typeface="Arial"/>
              <a:buChar char="•"/>
            </a:pPr>
            <a:r>
              <a:rPr lang="en-US" sz="2400" dirty="0" smtClean="0"/>
              <a:t>Evolutionary Neural Networks</a:t>
            </a:r>
          </a:p>
          <a:p>
            <a:pPr marL="742950" lvl="1" indent="-285750">
              <a:buFont typeface="Arial"/>
              <a:buChar char="•"/>
            </a:pPr>
            <a:r>
              <a:rPr lang="en-US" sz="2400" dirty="0" smtClean="0"/>
              <a:t>Swarm Intelligence</a:t>
            </a:r>
          </a:p>
          <a:p>
            <a:pPr marL="285750" indent="-285750">
              <a:buFont typeface="Arial"/>
              <a:buChar char="•"/>
            </a:pPr>
            <a:r>
              <a:rPr lang="en-US" sz="2400" dirty="0" smtClean="0"/>
              <a:t>Embodied AI</a:t>
            </a:r>
          </a:p>
          <a:p>
            <a:pPr marL="742950" lvl="1" indent="-285750">
              <a:buFont typeface="Arial"/>
              <a:buChar char="•"/>
            </a:pPr>
            <a:r>
              <a:rPr lang="en-US" sz="2400" dirty="0" smtClean="0"/>
              <a:t>Robots that evolve and learn</a:t>
            </a:r>
          </a:p>
          <a:p>
            <a:pPr marL="742950" lvl="1" indent="-285750">
              <a:buFont typeface="Arial"/>
              <a:buChar char="•"/>
            </a:pPr>
            <a:r>
              <a:rPr lang="en-US" sz="2400" i="1" dirty="0" smtClean="0">
                <a:solidFill>
                  <a:srgbClr val="FF0000"/>
                </a:solidFill>
              </a:rPr>
              <a:t>I am therefore I think</a:t>
            </a:r>
          </a:p>
          <a:p>
            <a:pPr marL="285750" indent="-285750">
              <a:buFont typeface="Arial"/>
              <a:buChar char="•"/>
            </a:pPr>
            <a:r>
              <a:rPr lang="en-US" sz="2400" dirty="0" smtClean="0"/>
              <a:t>Human-AI Cooperation</a:t>
            </a:r>
          </a:p>
          <a:p>
            <a:pPr marL="742950" lvl="1" indent="-285750">
              <a:buFont typeface="Arial"/>
              <a:buChar char="•"/>
            </a:pPr>
            <a:r>
              <a:rPr lang="en-US" sz="2400" dirty="0" smtClean="0"/>
              <a:t>Transportation: partially self-driving cars</a:t>
            </a:r>
          </a:p>
          <a:p>
            <a:pPr marL="742950" lvl="1" indent="-285750">
              <a:buFont typeface="Arial"/>
              <a:buChar char="•"/>
            </a:pPr>
            <a:r>
              <a:rPr lang="en-US" sz="2400" dirty="0" smtClean="0"/>
              <a:t>Medicine: Doctors consider AI’s suggestions</a:t>
            </a:r>
          </a:p>
          <a:p>
            <a:pPr marL="285750" indent="-285750">
              <a:buFont typeface="Arial"/>
              <a:buChar char="•"/>
            </a:pPr>
            <a:r>
              <a:rPr lang="en-US" sz="2400" b="1" dirty="0" smtClean="0"/>
              <a:t>More Deep Learning</a:t>
            </a:r>
          </a:p>
          <a:p>
            <a:pPr marL="742950" lvl="1" indent="-285750">
              <a:buFont typeface="Arial"/>
              <a:buChar char="•"/>
            </a:pPr>
            <a:r>
              <a:rPr lang="en-US" sz="2400" dirty="0" smtClean="0"/>
              <a:t>Pattern Processing + Prediction = foundations of intelligence</a:t>
            </a:r>
          </a:p>
        </p:txBody>
      </p:sp>
    </p:spTree>
    <p:extLst>
      <p:ext uri="{BB962C8B-B14F-4D97-AF65-F5344CB8AC3E}">
        <p14:creationId xmlns:p14="http://schemas.microsoft.com/office/powerpoint/2010/main" val="1043071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683" y="84667"/>
            <a:ext cx="6148917" cy="920221"/>
          </a:xfrm>
        </p:spPr>
        <p:txBody>
          <a:bodyPr>
            <a:normAutofit/>
          </a:bodyPr>
          <a:lstStyle/>
          <a:p>
            <a:r>
              <a:rPr lang="en-US" dirty="0" smtClean="0"/>
              <a:t>AI’s Immediate Threats</a:t>
            </a:r>
            <a:endParaRPr lang="en-US" dirty="0"/>
          </a:p>
        </p:txBody>
      </p:sp>
      <p:sp>
        <p:nvSpPr>
          <p:cNvPr id="3" name="Content Placeholder 2"/>
          <p:cNvSpPr>
            <a:spLocks noGrp="1"/>
          </p:cNvSpPr>
          <p:nvPr>
            <p:ph idx="1"/>
          </p:nvPr>
        </p:nvSpPr>
        <p:spPr>
          <a:xfrm>
            <a:off x="105307" y="1004887"/>
            <a:ext cx="6826777" cy="781051"/>
          </a:xfrm>
        </p:spPr>
        <p:txBody>
          <a:bodyPr>
            <a:normAutofit fontScale="85000" lnSpcReduction="20000"/>
          </a:bodyPr>
          <a:lstStyle/>
          <a:p>
            <a:r>
              <a:rPr lang="en-US" sz="2800" dirty="0" smtClean="0"/>
              <a:t>Job Loss</a:t>
            </a:r>
          </a:p>
          <a:p>
            <a:r>
              <a:rPr lang="en-US" sz="2800" dirty="0" smtClean="0"/>
              <a:t>Dumbing down of tech-dependent humanity</a:t>
            </a:r>
            <a:endParaRPr lang="en-US" sz="2800" dirty="0"/>
          </a:p>
        </p:txBody>
      </p:sp>
      <p:sp>
        <p:nvSpPr>
          <p:cNvPr id="6" name="TextBox 5"/>
          <p:cNvSpPr txBox="1"/>
          <p:nvPr/>
        </p:nvSpPr>
        <p:spPr>
          <a:xfrm>
            <a:off x="1862669" y="6261596"/>
            <a:ext cx="2323473" cy="369332"/>
          </a:xfrm>
          <a:prstGeom prst="rect">
            <a:avLst/>
          </a:prstGeom>
          <a:noFill/>
        </p:spPr>
        <p:txBody>
          <a:bodyPr wrap="none" rtlCol="0">
            <a:spAutoFit/>
          </a:bodyPr>
          <a:lstStyle/>
          <a:p>
            <a:r>
              <a:rPr lang="en-US" dirty="0" smtClean="0"/>
              <a:t>Robot-Run Warehouse</a:t>
            </a:r>
            <a:endParaRPr lang="en-US" dirty="0"/>
          </a:p>
        </p:txBody>
      </p:sp>
      <p:pic>
        <p:nvPicPr>
          <p:cNvPr id="7" name="Picture 6"/>
          <p:cNvPicPr>
            <a:picLocks noChangeAspect="1"/>
          </p:cNvPicPr>
          <p:nvPr/>
        </p:nvPicPr>
        <p:blipFill>
          <a:blip r:embed="rId2"/>
          <a:stretch>
            <a:fillRect/>
          </a:stretch>
        </p:blipFill>
        <p:spPr>
          <a:xfrm>
            <a:off x="594785" y="2162729"/>
            <a:ext cx="4982633" cy="4081927"/>
          </a:xfrm>
          <a:prstGeom prst="rect">
            <a:avLst/>
          </a:prstGeom>
        </p:spPr>
      </p:pic>
      <p:sp>
        <p:nvSpPr>
          <p:cNvPr id="8" name="Rectangle 7"/>
          <p:cNvSpPr/>
          <p:nvPr/>
        </p:nvSpPr>
        <p:spPr>
          <a:xfrm>
            <a:off x="457200" y="5884333"/>
            <a:ext cx="5120216" cy="360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5921022" y="1994371"/>
            <a:ext cx="3100681" cy="4758853"/>
          </a:xfrm>
          <a:prstGeom prst="rect">
            <a:avLst/>
          </a:prstGeom>
        </p:spPr>
      </p:pic>
    </p:spTree>
    <p:extLst>
      <p:ext uri="{BB962C8B-B14F-4D97-AF65-F5344CB8AC3E}">
        <p14:creationId xmlns:p14="http://schemas.microsoft.com/office/powerpoint/2010/main" val="343240498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668" y="165100"/>
            <a:ext cx="3217332" cy="2677656"/>
          </a:xfrm>
          <a:prstGeom prst="rect">
            <a:avLst/>
          </a:prstGeom>
          <a:noFill/>
        </p:spPr>
        <p:txBody>
          <a:bodyPr wrap="square" rtlCol="0">
            <a:spAutoFit/>
          </a:bodyPr>
          <a:lstStyle/>
          <a:p>
            <a:r>
              <a:rPr lang="en-US" sz="3600" dirty="0" smtClean="0">
                <a:solidFill>
                  <a:srgbClr val="FF6600"/>
                </a:solidFill>
              </a:rPr>
              <a:t>What is your value-add?</a:t>
            </a:r>
            <a:endParaRPr lang="en-US" sz="2400" dirty="0" smtClean="0">
              <a:solidFill>
                <a:srgbClr val="FF6600"/>
              </a:solidFill>
            </a:endParaRPr>
          </a:p>
          <a:p>
            <a:endParaRPr lang="en-US" sz="2400" dirty="0" smtClean="0">
              <a:solidFill>
                <a:srgbClr val="FF6600"/>
              </a:solidFill>
            </a:endParaRPr>
          </a:p>
          <a:p>
            <a:r>
              <a:rPr lang="en-US" sz="2400" u="sng" dirty="0" smtClean="0">
                <a:solidFill>
                  <a:srgbClr val="800000"/>
                </a:solidFill>
              </a:rPr>
              <a:t>General advice:  </a:t>
            </a:r>
          </a:p>
          <a:p>
            <a:r>
              <a:rPr lang="en-US" sz="2400" dirty="0" smtClean="0">
                <a:solidFill>
                  <a:srgbClr val="0000FF"/>
                </a:solidFill>
              </a:rPr>
              <a:t>Know what AI can and </a:t>
            </a:r>
          </a:p>
          <a:p>
            <a:r>
              <a:rPr lang="en-US" sz="2400" dirty="0">
                <a:solidFill>
                  <a:srgbClr val="0000FF"/>
                </a:solidFill>
              </a:rPr>
              <a:t>c</a:t>
            </a:r>
            <a:r>
              <a:rPr lang="en-US" sz="2400" dirty="0" smtClean="0">
                <a:solidFill>
                  <a:srgbClr val="0000FF"/>
                </a:solidFill>
              </a:rPr>
              <a:t>annot do!</a:t>
            </a:r>
            <a:endParaRPr lang="en-US" sz="2400" dirty="0">
              <a:solidFill>
                <a:srgbClr val="0000FF"/>
              </a:solidFill>
            </a:endParaRPr>
          </a:p>
        </p:txBody>
      </p:sp>
      <p:pic>
        <p:nvPicPr>
          <p:cNvPr id="2" name="Picture 1" descr="future-job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67" y="165100"/>
            <a:ext cx="5831417" cy="5983035"/>
          </a:xfrm>
          <a:prstGeom prst="rect">
            <a:avLst/>
          </a:prstGeom>
        </p:spPr>
      </p:pic>
      <p:sp>
        <p:nvSpPr>
          <p:cNvPr id="3" name="TextBox 2"/>
          <p:cNvSpPr txBox="1"/>
          <p:nvPr/>
        </p:nvSpPr>
        <p:spPr>
          <a:xfrm>
            <a:off x="84668" y="4064820"/>
            <a:ext cx="3339376" cy="1938992"/>
          </a:xfrm>
          <a:prstGeom prst="rect">
            <a:avLst/>
          </a:prstGeom>
          <a:noFill/>
        </p:spPr>
        <p:txBody>
          <a:bodyPr wrap="none" rtlCol="0">
            <a:spAutoFit/>
          </a:bodyPr>
          <a:lstStyle/>
          <a:p>
            <a:r>
              <a:rPr lang="en-US" sz="2400" u="sng" dirty="0" smtClean="0">
                <a:solidFill>
                  <a:srgbClr val="660066"/>
                </a:solidFill>
              </a:rPr>
              <a:t>Key personal traits:</a:t>
            </a:r>
          </a:p>
          <a:p>
            <a:endParaRPr lang="en-US" sz="2400" dirty="0"/>
          </a:p>
          <a:p>
            <a:pPr marL="285750" indent="-285750">
              <a:buFontTx/>
              <a:buChar char="-"/>
            </a:pPr>
            <a:r>
              <a:rPr lang="en-US" sz="2400" dirty="0" smtClean="0"/>
              <a:t>Deep, creative thought</a:t>
            </a:r>
          </a:p>
          <a:p>
            <a:pPr marL="285750" indent="-285750">
              <a:buFontTx/>
              <a:buChar char="-"/>
            </a:pPr>
            <a:r>
              <a:rPr lang="en-US" sz="2400" dirty="0" smtClean="0"/>
              <a:t>Empathy and emotion</a:t>
            </a:r>
          </a:p>
          <a:p>
            <a:pPr marL="285750" indent="-285750">
              <a:buFontTx/>
              <a:buChar char="-"/>
            </a:pPr>
            <a:r>
              <a:rPr lang="en-US" sz="2400" dirty="0" err="1" smtClean="0"/>
              <a:t>STEMpathy</a:t>
            </a:r>
            <a:endParaRPr lang="en-US" sz="2400" dirty="0"/>
          </a:p>
        </p:txBody>
      </p:sp>
    </p:spTree>
    <p:extLst>
      <p:ext uri="{BB962C8B-B14F-4D97-AF65-F5344CB8AC3E}">
        <p14:creationId xmlns:p14="http://schemas.microsoft.com/office/powerpoint/2010/main" val="407887357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586" y="1183021"/>
            <a:ext cx="8032749" cy="5355313"/>
          </a:xfrm>
          <a:prstGeom prst="rect">
            <a:avLst/>
          </a:prstGeom>
        </p:spPr>
        <p:txBody>
          <a:bodyPr wrap="square">
            <a:spAutoFit/>
          </a:bodyPr>
          <a:lstStyle/>
          <a:p>
            <a:r>
              <a:rPr lang="en-US" dirty="0" smtClean="0">
                <a:hlinkClick r:id="rId2"/>
              </a:rPr>
              <a:t>The Yorktown </a:t>
            </a:r>
            <a:r>
              <a:rPr lang="en-US" dirty="0">
                <a:hlinkClick r:id="rId2"/>
              </a:rPr>
              <a:t>Patriots triumphed over the visiting </a:t>
            </a:r>
            <a:r>
              <a:rPr lang="en-US" dirty="0">
                <a:hlinkClick r:id="rId3"/>
              </a:rPr>
              <a:t>Wilson Tigers in a close game on </a:t>
            </a:r>
            <a:r>
              <a:rPr lang="en-US" dirty="0">
                <a:hlinkClick r:id="rId4"/>
              </a:rPr>
              <a:t>Thursday, 20-14.</a:t>
            </a:r>
          </a:p>
          <a:p>
            <a:r>
              <a:rPr lang="en-US" dirty="0"/>
              <a:t>The game began with a scoreless first quarter</a:t>
            </a:r>
            <a:r>
              <a:rPr lang="en-US" dirty="0" smtClean="0"/>
              <a:t>.</a:t>
            </a:r>
          </a:p>
          <a:p>
            <a:endParaRPr lang="en-US" dirty="0"/>
          </a:p>
          <a:p>
            <a:r>
              <a:rPr lang="en-US" dirty="0"/>
              <a:t>In the second quarter, The Patriots' Paul Dalzell was the first to put points on the board with a two-yard touchdown reception off a pass from quarterback William Porter</a:t>
            </a:r>
            <a:r>
              <a:rPr lang="en-US" dirty="0" smtClean="0"/>
              <a:t>.</a:t>
            </a:r>
          </a:p>
          <a:p>
            <a:endParaRPr lang="en-US" dirty="0"/>
          </a:p>
          <a:p>
            <a:r>
              <a:rPr lang="en-US" dirty="0"/>
              <a:t>Wilson was behind Yorktown 7-0 heading into the second half. Wilson's Anton Reed tied the score with a two-yard touchdown run. The Patriots took the lead from Wilson with a two-yard touchdown run by Tanner </a:t>
            </a:r>
            <a:r>
              <a:rPr lang="en-US" dirty="0" smtClean="0"/>
              <a:t>Wall….. </a:t>
            </a:r>
          </a:p>
          <a:p>
            <a:endParaRPr lang="en-US" dirty="0"/>
          </a:p>
          <a:p>
            <a:r>
              <a:rPr lang="en-US" dirty="0" smtClean="0"/>
              <a:t>Yorktown's </a:t>
            </a:r>
            <a:r>
              <a:rPr lang="en-US" dirty="0"/>
              <a:t>top passer was Wilson, who completed 6 of 10 passes for 91 yards and one touchdown. Yorktown's top rusher was Wall, who had seven carries for 57 yards and one touchdown. The Patriots' top receiver was Wall, who had four catches for 54 yards.</a:t>
            </a:r>
          </a:p>
          <a:p>
            <a:endParaRPr lang="en-US" dirty="0"/>
          </a:p>
          <a:p>
            <a:r>
              <a:rPr lang="en-US" dirty="0"/>
              <a:t>Yorktown will play Wakefield High School (1-0, 0-0) on Sept. 8. Wilson will play McKinley Technical High School (0-1, 0-0) on Sept. 8</a:t>
            </a:r>
          </a:p>
        </p:txBody>
      </p:sp>
      <p:sp>
        <p:nvSpPr>
          <p:cNvPr id="3" name="TextBox 2"/>
          <p:cNvSpPr txBox="1"/>
          <p:nvPr/>
        </p:nvSpPr>
        <p:spPr>
          <a:xfrm>
            <a:off x="1492250" y="113724"/>
            <a:ext cx="6189314" cy="584776"/>
          </a:xfrm>
          <a:prstGeom prst="rect">
            <a:avLst/>
          </a:prstGeom>
          <a:noFill/>
        </p:spPr>
        <p:txBody>
          <a:bodyPr wrap="none" rtlCol="0">
            <a:spAutoFit/>
          </a:bodyPr>
          <a:lstStyle/>
          <a:p>
            <a:r>
              <a:rPr lang="en-US" sz="3200" dirty="0" smtClean="0"/>
              <a:t>Washington Post’s </a:t>
            </a:r>
            <a:r>
              <a:rPr lang="en-US" sz="3200" dirty="0" err="1" smtClean="0"/>
              <a:t>Heliograf</a:t>
            </a:r>
            <a:r>
              <a:rPr lang="en-US" sz="3200" dirty="0" smtClean="0"/>
              <a:t> System</a:t>
            </a:r>
            <a:endParaRPr lang="en-US" sz="3200" dirty="0"/>
          </a:p>
        </p:txBody>
      </p:sp>
    </p:spTree>
    <p:extLst>
      <p:ext uri="{BB962C8B-B14F-4D97-AF65-F5344CB8AC3E}">
        <p14:creationId xmlns:p14="http://schemas.microsoft.com/office/powerpoint/2010/main" val="2960103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i-and-future-job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387" y="1292107"/>
            <a:ext cx="5629393" cy="5332067"/>
          </a:xfrm>
          <a:prstGeom prst="rect">
            <a:avLst/>
          </a:prstGeom>
        </p:spPr>
      </p:pic>
      <p:sp>
        <p:nvSpPr>
          <p:cNvPr id="3" name="TextBox 2"/>
          <p:cNvSpPr txBox="1"/>
          <p:nvPr/>
        </p:nvSpPr>
        <p:spPr>
          <a:xfrm>
            <a:off x="405374" y="265118"/>
            <a:ext cx="8372204" cy="584776"/>
          </a:xfrm>
          <a:prstGeom prst="rect">
            <a:avLst/>
          </a:prstGeom>
          <a:noFill/>
        </p:spPr>
        <p:txBody>
          <a:bodyPr wrap="none" rtlCol="0">
            <a:spAutoFit/>
          </a:bodyPr>
          <a:lstStyle/>
          <a:p>
            <a:r>
              <a:rPr lang="en-US" sz="3200" dirty="0" smtClean="0"/>
              <a:t>Economics is not Rocket </a:t>
            </a:r>
            <a:r>
              <a:rPr lang="en-US" sz="3200" dirty="0"/>
              <a:t>S</a:t>
            </a:r>
            <a:r>
              <a:rPr lang="en-US" sz="3200" dirty="0" smtClean="0"/>
              <a:t>cience … Unfortunately</a:t>
            </a:r>
            <a:endParaRPr lang="en-US" sz="3200" dirty="0"/>
          </a:p>
        </p:txBody>
      </p:sp>
    </p:spTree>
    <p:extLst>
      <p:ext uri="{BB962C8B-B14F-4D97-AF65-F5344CB8AC3E}">
        <p14:creationId xmlns:p14="http://schemas.microsoft.com/office/powerpoint/2010/main" val="37485218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9"/>
            <a:ext cx="5511800" cy="630747"/>
          </a:xfrm>
        </p:spPr>
        <p:txBody>
          <a:bodyPr>
            <a:noAutofit/>
          </a:bodyPr>
          <a:lstStyle/>
          <a:p>
            <a:r>
              <a:rPr lang="en-US" sz="3600" dirty="0" smtClean="0"/>
              <a:t>Plight of the </a:t>
            </a:r>
            <a:r>
              <a:rPr lang="en-US" sz="3600" dirty="0" err="1" smtClean="0"/>
              <a:t>Infovore</a:t>
            </a:r>
            <a:endParaRPr lang="en-US" sz="3600" dirty="0"/>
          </a:p>
        </p:txBody>
      </p:sp>
      <p:sp>
        <p:nvSpPr>
          <p:cNvPr id="3" name="Content Placeholder 2"/>
          <p:cNvSpPr>
            <a:spLocks noGrp="1"/>
          </p:cNvSpPr>
          <p:nvPr>
            <p:ph idx="1"/>
          </p:nvPr>
        </p:nvSpPr>
        <p:spPr>
          <a:xfrm>
            <a:off x="827618" y="1185334"/>
            <a:ext cx="4601633" cy="529167"/>
          </a:xfrm>
          <a:ln w="28575" cmpd="sng">
            <a:solidFill>
              <a:srgbClr val="FF0000"/>
            </a:solidFill>
          </a:ln>
        </p:spPr>
        <p:txBody>
          <a:bodyPr>
            <a:normAutofit/>
          </a:bodyPr>
          <a:lstStyle/>
          <a:p>
            <a:pPr marL="0" indent="0">
              <a:buNone/>
            </a:pPr>
            <a:r>
              <a:rPr lang="en-US" sz="2400" dirty="0" smtClean="0"/>
              <a:t>Constant distractions of cyberspace </a:t>
            </a:r>
            <a:endParaRPr lang="en-US" sz="2400" dirty="0"/>
          </a:p>
        </p:txBody>
      </p:sp>
      <p:pic>
        <p:nvPicPr>
          <p:cNvPr id="4" name="Picture 3" descr="stock-vector-businesswoman-working-with-eight-hands-representing-to-very-busy-business-concept-2368324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4833" y="115888"/>
            <a:ext cx="3069167" cy="3273779"/>
          </a:xfrm>
          <a:prstGeom prst="rect">
            <a:avLst/>
          </a:prstGeom>
        </p:spPr>
      </p:pic>
      <p:sp>
        <p:nvSpPr>
          <p:cNvPr id="5" name="Content Placeholder 2"/>
          <p:cNvSpPr txBox="1">
            <a:spLocks/>
          </p:cNvSpPr>
          <p:nvPr/>
        </p:nvSpPr>
        <p:spPr>
          <a:xfrm>
            <a:off x="1064683" y="2235612"/>
            <a:ext cx="3712634" cy="919515"/>
          </a:xfrm>
          <a:prstGeom prst="rect">
            <a:avLst/>
          </a:prstGeom>
          <a:ln w="28575" cmpd="sng">
            <a:solidFill>
              <a:srgbClr val="008000"/>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“Shallows”: Reduced depth </a:t>
            </a:r>
          </a:p>
          <a:p>
            <a:pPr marL="0" indent="0">
              <a:buFont typeface="Arial"/>
              <a:buNone/>
            </a:pPr>
            <a:r>
              <a:rPr lang="en-US" sz="2400" dirty="0" smtClean="0"/>
              <a:t>of thought and emotion</a:t>
            </a:r>
          </a:p>
          <a:p>
            <a:pPr marL="0" indent="0">
              <a:buFont typeface="Arial"/>
              <a:buNone/>
            </a:pPr>
            <a:endParaRPr lang="en-US" sz="2400" dirty="0"/>
          </a:p>
        </p:txBody>
      </p:sp>
      <p:sp>
        <p:nvSpPr>
          <p:cNvPr id="8" name="Content Placeholder 2"/>
          <p:cNvSpPr txBox="1">
            <a:spLocks/>
          </p:cNvSpPr>
          <p:nvPr/>
        </p:nvSpPr>
        <p:spPr>
          <a:xfrm>
            <a:off x="218018" y="4561889"/>
            <a:ext cx="2893482" cy="919515"/>
          </a:xfrm>
          <a:prstGeom prst="rect">
            <a:avLst/>
          </a:prstGeom>
          <a:ln w="28575" cmpd="sng">
            <a:solidFill>
              <a:srgbClr val="0000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Reduced value in an information society</a:t>
            </a:r>
          </a:p>
          <a:p>
            <a:pPr marL="0" indent="0">
              <a:buFont typeface="Arial"/>
              <a:buNone/>
            </a:pPr>
            <a:endParaRPr lang="en-US" sz="2400" dirty="0"/>
          </a:p>
        </p:txBody>
      </p:sp>
      <p:cxnSp>
        <p:nvCxnSpPr>
          <p:cNvPr id="10" name="Straight Arrow Connector 9"/>
          <p:cNvCxnSpPr>
            <a:endCxn id="5" idx="0"/>
          </p:cNvCxnSpPr>
          <p:nvPr/>
        </p:nvCxnSpPr>
        <p:spPr>
          <a:xfrm>
            <a:off x="2921000" y="1714500"/>
            <a:ext cx="0" cy="5211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5" idx="2"/>
          </p:cNvCxnSpPr>
          <p:nvPr/>
        </p:nvCxnSpPr>
        <p:spPr>
          <a:xfrm flipH="1">
            <a:off x="2304817" y="3155128"/>
            <a:ext cx="616185" cy="45273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7133167" y="4258735"/>
            <a:ext cx="1735666" cy="919515"/>
          </a:xfrm>
          <a:prstGeom prst="rect">
            <a:avLst/>
          </a:prstGeom>
          <a:ln w="28575" cmpd="sng">
            <a:solidFill>
              <a:srgbClr val="AB3C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Rely on AI</a:t>
            </a:r>
          </a:p>
          <a:p>
            <a:pPr marL="0" indent="0">
              <a:buFont typeface="Arial"/>
              <a:buNone/>
            </a:pPr>
            <a:r>
              <a:rPr lang="en-US" sz="2400" dirty="0" smtClean="0"/>
              <a:t> for </a:t>
            </a:r>
            <a:r>
              <a:rPr lang="en-US" sz="2400" b="1" dirty="0" smtClean="0"/>
              <a:t>wisdom</a:t>
            </a:r>
          </a:p>
          <a:p>
            <a:pPr marL="0" indent="0">
              <a:buFont typeface="Arial"/>
              <a:buNone/>
            </a:pPr>
            <a:endParaRPr lang="en-US" sz="2400" dirty="0"/>
          </a:p>
        </p:txBody>
      </p:sp>
      <p:cxnSp>
        <p:nvCxnSpPr>
          <p:cNvPr id="15" name="Straight Arrow Connector 14"/>
          <p:cNvCxnSpPr>
            <a:stCxn id="5" idx="3"/>
          </p:cNvCxnSpPr>
          <p:nvPr/>
        </p:nvCxnSpPr>
        <p:spPr>
          <a:xfrm>
            <a:off x="4777317" y="2695371"/>
            <a:ext cx="1435100" cy="760676"/>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2" name="Content Placeholder 2"/>
          <p:cNvSpPr txBox="1">
            <a:spLocks/>
          </p:cNvSpPr>
          <p:nvPr/>
        </p:nvSpPr>
        <p:spPr>
          <a:xfrm>
            <a:off x="3634319" y="4258736"/>
            <a:ext cx="3043767" cy="1092193"/>
          </a:xfrm>
          <a:prstGeom prst="rect">
            <a:avLst/>
          </a:prstGeom>
          <a:ln w="28575" cmpd="sng">
            <a:solidFill>
              <a:srgbClr val="FF6600"/>
            </a:solidFill>
          </a:ln>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800" dirty="0" smtClean="0"/>
              <a:t>Rely on computers to</a:t>
            </a:r>
          </a:p>
          <a:p>
            <a:pPr marL="0" indent="0">
              <a:buFont typeface="Arial"/>
              <a:buNone/>
            </a:pPr>
            <a:r>
              <a:rPr lang="en-US" sz="3800" dirty="0" smtClean="0"/>
              <a:t> understand the world</a:t>
            </a:r>
          </a:p>
          <a:p>
            <a:pPr marL="0" indent="0">
              <a:buFont typeface="Arial"/>
              <a:buNone/>
            </a:pPr>
            <a:r>
              <a:rPr lang="en-US" sz="2400" dirty="0" smtClean="0"/>
              <a:t> </a:t>
            </a:r>
            <a:endParaRPr lang="en-US" sz="2400" dirty="0"/>
          </a:p>
        </p:txBody>
      </p:sp>
      <p:cxnSp>
        <p:nvCxnSpPr>
          <p:cNvPr id="25" name="Straight Arrow Connector 24"/>
          <p:cNvCxnSpPr/>
          <p:nvPr/>
        </p:nvCxnSpPr>
        <p:spPr>
          <a:xfrm>
            <a:off x="6212419" y="3587751"/>
            <a:ext cx="1756833" cy="67098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5715002" y="3587751"/>
            <a:ext cx="497417" cy="67098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Content Placeholder 2"/>
          <p:cNvSpPr txBox="1">
            <a:spLocks/>
          </p:cNvSpPr>
          <p:nvPr/>
        </p:nvSpPr>
        <p:spPr>
          <a:xfrm>
            <a:off x="4548715" y="6047322"/>
            <a:ext cx="4504268" cy="827615"/>
          </a:xfrm>
          <a:prstGeom prst="rect">
            <a:avLst/>
          </a:prstGeom>
          <a:ln w="28575" cmpd="sng">
            <a:no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smtClean="0"/>
              <a:t>Human</a:t>
            </a:r>
            <a:r>
              <a:rPr lang="en-US" sz="2400" dirty="0" smtClean="0"/>
              <a:t> intelligence becomes </a:t>
            </a:r>
            <a:r>
              <a:rPr lang="en-US" sz="2400" b="1" dirty="0" smtClean="0"/>
              <a:t>artificial</a:t>
            </a:r>
          </a:p>
          <a:p>
            <a:pPr marL="0" indent="0">
              <a:buFont typeface="Arial"/>
              <a:buNone/>
            </a:pPr>
            <a:r>
              <a:rPr lang="en-US" sz="2400" dirty="0" smtClean="0"/>
              <a:t> </a:t>
            </a:r>
            <a:endParaRPr lang="en-US" sz="2400" dirty="0"/>
          </a:p>
        </p:txBody>
      </p:sp>
      <p:cxnSp>
        <p:nvCxnSpPr>
          <p:cNvPr id="33" name="Straight Arrow Connector 32"/>
          <p:cNvCxnSpPr/>
          <p:nvPr/>
        </p:nvCxnSpPr>
        <p:spPr>
          <a:xfrm>
            <a:off x="5183721" y="5317957"/>
            <a:ext cx="0" cy="64982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8013704" y="5178250"/>
            <a:ext cx="1" cy="70486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Content Placeholder 2"/>
          <p:cNvSpPr txBox="1">
            <a:spLocks/>
          </p:cNvSpPr>
          <p:nvPr/>
        </p:nvSpPr>
        <p:spPr>
          <a:xfrm>
            <a:off x="133351" y="5730255"/>
            <a:ext cx="3712634" cy="919515"/>
          </a:xfrm>
          <a:prstGeom prst="rect">
            <a:avLst/>
          </a:prstGeom>
          <a:ln w="28575" cmpd="sng">
            <a:solidFill>
              <a:schemeClr val="tx1">
                <a:lumMod val="95000"/>
                <a:lumOff val="5000"/>
              </a:schemeClr>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Automation Bias: Trust machines over ourselves.</a:t>
            </a:r>
          </a:p>
          <a:p>
            <a:pPr marL="0" indent="0">
              <a:buFont typeface="Arial"/>
              <a:buNone/>
            </a:pPr>
            <a:endParaRPr lang="en-US" sz="2400" dirty="0"/>
          </a:p>
        </p:txBody>
      </p:sp>
      <p:cxnSp>
        <p:nvCxnSpPr>
          <p:cNvPr id="19" name="Straight Arrow Connector 18"/>
          <p:cNvCxnSpPr>
            <a:stCxn id="17" idx="3"/>
          </p:cNvCxnSpPr>
          <p:nvPr/>
        </p:nvCxnSpPr>
        <p:spPr>
          <a:xfrm>
            <a:off x="3845985" y="6190012"/>
            <a:ext cx="70273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Content Placeholder 2"/>
          <p:cNvSpPr txBox="1">
            <a:spLocks/>
          </p:cNvSpPr>
          <p:nvPr/>
        </p:nvSpPr>
        <p:spPr>
          <a:xfrm>
            <a:off x="1163932" y="3607860"/>
            <a:ext cx="1943101" cy="543043"/>
          </a:xfrm>
          <a:prstGeom prst="rect">
            <a:avLst/>
          </a:prstGeom>
          <a:ln w="28575" cmpd="sng">
            <a:solidFill>
              <a:srgbClr val="AB3C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Less Creative</a:t>
            </a:r>
            <a:endParaRPr lang="en-US" sz="2400" b="1" dirty="0" smtClean="0"/>
          </a:p>
          <a:p>
            <a:pPr marL="0" indent="0">
              <a:buFont typeface="Arial"/>
              <a:buNone/>
            </a:pPr>
            <a:endParaRPr lang="en-US" sz="2400" dirty="0"/>
          </a:p>
        </p:txBody>
      </p:sp>
      <p:cxnSp>
        <p:nvCxnSpPr>
          <p:cNvPr id="27" name="Straight Arrow Connector 26"/>
          <p:cNvCxnSpPr/>
          <p:nvPr/>
        </p:nvCxnSpPr>
        <p:spPr>
          <a:xfrm flipH="1">
            <a:off x="1307278" y="4150903"/>
            <a:ext cx="470722" cy="410987"/>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646447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235"/>
            <a:ext cx="8229600" cy="978627"/>
          </a:xfrm>
        </p:spPr>
        <p:txBody>
          <a:bodyPr>
            <a:normAutofit/>
          </a:bodyPr>
          <a:lstStyle/>
          <a:p>
            <a:r>
              <a:rPr lang="en-US" dirty="0" smtClean="0"/>
              <a:t>Human-AI Interaction Spectrum</a:t>
            </a:r>
            <a:endParaRPr lang="en-US" dirty="0"/>
          </a:p>
        </p:txBody>
      </p:sp>
      <p:cxnSp>
        <p:nvCxnSpPr>
          <p:cNvPr id="5" name="Straight Connector 4"/>
          <p:cNvCxnSpPr/>
          <p:nvPr/>
        </p:nvCxnSpPr>
        <p:spPr>
          <a:xfrm flipV="1">
            <a:off x="675656" y="3626945"/>
            <a:ext cx="7120467" cy="36000"/>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33570" y="1820651"/>
            <a:ext cx="1536411" cy="923330"/>
          </a:xfrm>
          <a:prstGeom prst="rect">
            <a:avLst/>
          </a:prstGeom>
          <a:noFill/>
          <a:ln w="38100" cmpd="sng">
            <a:solidFill>
              <a:srgbClr val="3366FF"/>
            </a:solidFill>
          </a:ln>
        </p:spPr>
        <p:txBody>
          <a:bodyPr wrap="none" rtlCol="0">
            <a:spAutoFit/>
          </a:bodyPr>
          <a:lstStyle/>
          <a:p>
            <a:r>
              <a:rPr lang="en-US" dirty="0" smtClean="0"/>
              <a:t>Human + AI</a:t>
            </a:r>
          </a:p>
          <a:p>
            <a:r>
              <a:rPr lang="en-US" dirty="0"/>
              <a:t>p</a:t>
            </a:r>
            <a:r>
              <a:rPr lang="en-US" dirty="0" smtClean="0"/>
              <a:t>roblem-solve</a:t>
            </a:r>
          </a:p>
          <a:p>
            <a:r>
              <a:rPr lang="en-US" b="1" dirty="0"/>
              <a:t>t</a:t>
            </a:r>
            <a:r>
              <a:rPr lang="en-US" b="1" dirty="0" smtClean="0"/>
              <a:t>ogether</a:t>
            </a:r>
            <a:endParaRPr lang="en-US" b="1" dirty="0"/>
          </a:p>
        </p:txBody>
      </p:sp>
      <p:sp>
        <p:nvSpPr>
          <p:cNvPr id="7" name="TextBox 6"/>
          <p:cNvSpPr txBox="1"/>
          <p:nvPr/>
        </p:nvSpPr>
        <p:spPr>
          <a:xfrm>
            <a:off x="1521940" y="4295351"/>
            <a:ext cx="2817260" cy="923330"/>
          </a:xfrm>
          <a:prstGeom prst="rect">
            <a:avLst/>
          </a:prstGeom>
          <a:noFill/>
          <a:ln w="38100" cmpd="sng">
            <a:solidFill>
              <a:schemeClr val="accent6">
                <a:lumMod val="75000"/>
              </a:schemeClr>
            </a:solidFill>
          </a:ln>
        </p:spPr>
        <p:txBody>
          <a:bodyPr wrap="none" rtlCol="0">
            <a:spAutoFit/>
          </a:bodyPr>
          <a:lstStyle/>
          <a:p>
            <a:r>
              <a:rPr lang="en-US" dirty="0" smtClean="0"/>
              <a:t>Human </a:t>
            </a:r>
            <a:r>
              <a:rPr lang="en-US" b="1" dirty="0" smtClean="0"/>
              <a:t>hard-wires</a:t>
            </a:r>
          </a:p>
          <a:p>
            <a:r>
              <a:rPr lang="en-US" dirty="0"/>
              <a:t>k</a:t>
            </a:r>
            <a:r>
              <a:rPr lang="en-US" dirty="0" smtClean="0"/>
              <a:t>nowledge into AI, which </a:t>
            </a:r>
          </a:p>
          <a:p>
            <a:r>
              <a:rPr lang="en-US" dirty="0"/>
              <a:t>t</a:t>
            </a:r>
            <a:r>
              <a:rPr lang="en-US" dirty="0" smtClean="0"/>
              <a:t>hen solves problems alone.</a:t>
            </a:r>
            <a:endParaRPr lang="en-US" dirty="0"/>
          </a:p>
        </p:txBody>
      </p:sp>
      <p:sp>
        <p:nvSpPr>
          <p:cNvPr id="9" name="TextBox 8"/>
          <p:cNvSpPr txBox="1"/>
          <p:nvPr/>
        </p:nvSpPr>
        <p:spPr>
          <a:xfrm>
            <a:off x="6302840" y="4295351"/>
            <a:ext cx="2530076" cy="923330"/>
          </a:xfrm>
          <a:prstGeom prst="rect">
            <a:avLst/>
          </a:prstGeom>
          <a:noFill/>
          <a:ln w="38100" cmpd="sng">
            <a:solidFill>
              <a:schemeClr val="accent3">
                <a:lumMod val="75000"/>
              </a:schemeClr>
            </a:solidFill>
          </a:ln>
        </p:spPr>
        <p:txBody>
          <a:bodyPr wrap="none" rtlCol="0">
            <a:spAutoFit/>
          </a:bodyPr>
          <a:lstStyle/>
          <a:p>
            <a:r>
              <a:rPr lang="en-US" dirty="0" smtClean="0"/>
              <a:t>AI experiences the</a:t>
            </a:r>
          </a:p>
          <a:p>
            <a:r>
              <a:rPr lang="en-US" dirty="0" smtClean="0"/>
              <a:t>World, learns,</a:t>
            </a:r>
            <a:r>
              <a:rPr lang="en-US" dirty="0"/>
              <a:t> </a:t>
            </a:r>
            <a:r>
              <a:rPr lang="en-US" dirty="0" smtClean="0"/>
              <a:t>and acts</a:t>
            </a:r>
            <a:r>
              <a:rPr lang="mr-IN" dirty="0" smtClean="0"/>
              <a:t>…</a:t>
            </a:r>
            <a:endParaRPr lang="nb-NO" dirty="0"/>
          </a:p>
          <a:p>
            <a:r>
              <a:rPr lang="nb-NO" b="1" dirty="0"/>
              <a:t>a</a:t>
            </a:r>
            <a:r>
              <a:rPr lang="nb-NO" b="1" dirty="0" smtClean="0"/>
              <a:t>ll </a:t>
            </a:r>
            <a:r>
              <a:rPr lang="nb-NO" b="1" dirty="0" err="1" smtClean="0"/>
              <a:t>on</a:t>
            </a:r>
            <a:r>
              <a:rPr lang="nb-NO" b="1" dirty="0" smtClean="0"/>
              <a:t> </a:t>
            </a:r>
            <a:r>
              <a:rPr lang="nb-NO" b="1" dirty="0" err="1" smtClean="0"/>
              <a:t>its</a:t>
            </a:r>
            <a:r>
              <a:rPr lang="nb-NO" b="1" dirty="0" smtClean="0"/>
              <a:t> </a:t>
            </a:r>
            <a:r>
              <a:rPr lang="nb-NO" b="1" dirty="0" err="1" smtClean="0"/>
              <a:t>own</a:t>
            </a:r>
            <a:r>
              <a:rPr lang="nb-NO" dirty="0" smtClean="0"/>
              <a:t>.</a:t>
            </a:r>
            <a:endParaRPr lang="en-US" dirty="0" smtClean="0"/>
          </a:p>
        </p:txBody>
      </p:sp>
      <p:sp>
        <p:nvSpPr>
          <p:cNvPr id="10" name="TextBox 9"/>
          <p:cNvSpPr txBox="1"/>
          <p:nvPr/>
        </p:nvSpPr>
        <p:spPr>
          <a:xfrm>
            <a:off x="3283007" y="1822232"/>
            <a:ext cx="3467616" cy="923330"/>
          </a:xfrm>
          <a:prstGeom prst="rect">
            <a:avLst/>
          </a:prstGeom>
          <a:noFill/>
          <a:ln w="38100" cmpd="sng">
            <a:solidFill>
              <a:srgbClr val="FF0000"/>
            </a:solidFill>
          </a:ln>
        </p:spPr>
        <p:txBody>
          <a:bodyPr wrap="none" rtlCol="0">
            <a:spAutoFit/>
          </a:bodyPr>
          <a:lstStyle/>
          <a:p>
            <a:r>
              <a:rPr lang="en-US" dirty="0" smtClean="0"/>
              <a:t>Human gives problem-solving</a:t>
            </a:r>
          </a:p>
          <a:p>
            <a:r>
              <a:rPr lang="en-US" dirty="0"/>
              <a:t>e</a:t>
            </a:r>
            <a:r>
              <a:rPr lang="en-US" dirty="0" smtClean="0"/>
              <a:t>xamples/cases to AI, which </a:t>
            </a:r>
            <a:r>
              <a:rPr lang="en-US" b="1" dirty="0" smtClean="0"/>
              <a:t>learns</a:t>
            </a:r>
          </a:p>
          <a:p>
            <a:r>
              <a:rPr lang="en-US" dirty="0" smtClean="0"/>
              <a:t>to problem-solving from them.</a:t>
            </a:r>
            <a:endParaRPr lang="en-US" dirty="0"/>
          </a:p>
        </p:txBody>
      </p:sp>
      <p:cxnSp>
        <p:nvCxnSpPr>
          <p:cNvPr id="12" name="Straight Connector 11"/>
          <p:cNvCxnSpPr/>
          <p:nvPr/>
        </p:nvCxnSpPr>
        <p:spPr>
          <a:xfrm>
            <a:off x="1234454" y="3047446"/>
            <a:ext cx="0" cy="579501"/>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79104" y="3626947"/>
            <a:ext cx="0" cy="668405"/>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000004" y="2994542"/>
            <a:ext cx="0" cy="668405"/>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332570" y="3626947"/>
            <a:ext cx="0" cy="668405"/>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06551" y="5788689"/>
            <a:ext cx="7276351" cy="707886"/>
          </a:xfrm>
          <a:prstGeom prst="rect">
            <a:avLst/>
          </a:prstGeom>
          <a:noFill/>
        </p:spPr>
        <p:txBody>
          <a:bodyPr wrap="none" rtlCol="0">
            <a:spAutoFit/>
          </a:bodyPr>
          <a:lstStyle/>
          <a:p>
            <a:pPr marL="342900" indent="-342900">
              <a:buFont typeface="Arial"/>
              <a:buChar char="•"/>
            </a:pPr>
            <a:r>
              <a:rPr lang="en-US" sz="2000" dirty="0" smtClean="0">
                <a:solidFill>
                  <a:srgbClr val="FF0000"/>
                </a:solidFill>
              </a:rPr>
              <a:t>AI should help us learn, not just do the job itself.</a:t>
            </a:r>
          </a:p>
          <a:p>
            <a:pPr marL="342900" indent="-342900">
              <a:buFont typeface="Arial"/>
              <a:buChar char="•"/>
            </a:pPr>
            <a:r>
              <a:rPr lang="en-US" sz="2000" dirty="0" smtClean="0">
                <a:solidFill>
                  <a:srgbClr val="FF0000"/>
                </a:solidFill>
              </a:rPr>
              <a:t>For the good of humanity, </a:t>
            </a:r>
            <a:r>
              <a:rPr lang="en-US" sz="2000" b="1" dirty="0" smtClean="0">
                <a:solidFill>
                  <a:srgbClr val="FF0000"/>
                </a:solidFill>
              </a:rPr>
              <a:t>move back left </a:t>
            </a:r>
            <a:r>
              <a:rPr lang="en-US" sz="2000" dirty="0" smtClean="0">
                <a:solidFill>
                  <a:srgbClr val="FF0000"/>
                </a:solidFill>
              </a:rPr>
              <a:t>!! </a:t>
            </a:r>
            <a:r>
              <a:rPr lang="en-US" sz="2000" dirty="0" smtClean="0">
                <a:solidFill>
                  <a:srgbClr val="0000FF"/>
                </a:solidFill>
              </a:rPr>
              <a:t>(Lee </a:t>
            </a:r>
            <a:r>
              <a:rPr lang="en-US" sz="2000" dirty="0" err="1" smtClean="0">
                <a:solidFill>
                  <a:srgbClr val="0000FF"/>
                </a:solidFill>
              </a:rPr>
              <a:t>Sedol</a:t>
            </a:r>
            <a:r>
              <a:rPr lang="en-US" sz="2000" dirty="0" smtClean="0">
                <a:solidFill>
                  <a:srgbClr val="0000FF"/>
                </a:solidFill>
              </a:rPr>
              <a:t> Move 78)</a:t>
            </a:r>
            <a:endParaRPr lang="en-US" sz="2000" dirty="0">
              <a:solidFill>
                <a:srgbClr val="0000FF"/>
              </a:solidFill>
            </a:endParaRPr>
          </a:p>
        </p:txBody>
      </p:sp>
    </p:spTree>
    <p:extLst>
      <p:ext uri="{BB962C8B-B14F-4D97-AF65-F5344CB8AC3E}">
        <p14:creationId xmlns:p14="http://schemas.microsoft.com/office/powerpoint/2010/main" val="1101516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Glass Cage </a:t>
            </a:r>
            <a:r>
              <a:rPr lang="en-US" dirty="0" smtClean="0"/>
              <a:t>(Nicholas Carr, 2014)</a:t>
            </a:r>
            <a:endParaRPr lang="en-US" dirty="0"/>
          </a:p>
        </p:txBody>
      </p:sp>
      <p:sp>
        <p:nvSpPr>
          <p:cNvPr id="3" name="Content Placeholder 2"/>
          <p:cNvSpPr>
            <a:spLocks noGrp="1"/>
          </p:cNvSpPr>
          <p:nvPr>
            <p:ph idx="1"/>
          </p:nvPr>
        </p:nvSpPr>
        <p:spPr>
          <a:xfrm>
            <a:off x="457200" y="2644424"/>
            <a:ext cx="4763911" cy="3526837"/>
          </a:xfrm>
        </p:spPr>
        <p:txBody>
          <a:bodyPr>
            <a:noAutofit/>
          </a:bodyPr>
          <a:lstStyle/>
          <a:p>
            <a:pPr marL="0" indent="0">
              <a:buNone/>
            </a:pPr>
            <a:r>
              <a:rPr lang="en-US" i="1" dirty="0" smtClean="0"/>
              <a:t>Reclaim our tools as instruments of ourselves,</a:t>
            </a:r>
            <a:r>
              <a:rPr lang="en-US" i="1" dirty="0"/>
              <a:t> </a:t>
            </a:r>
            <a:r>
              <a:rPr lang="en-US" i="1" dirty="0" smtClean="0"/>
              <a:t>as instruments of </a:t>
            </a:r>
            <a:r>
              <a:rPr lang="en-US" b="1" i="1" dirty="0" smtClean="0"/>
              <a:t>experience</a:t>
            </a:r>
            <a:r>
              <a:rPr lang="en-US" i="1" dirty="0" smtClean="0"/>
              <a:t> rather than just means of </a:t>
            </a:r>
            <a:r>
              <a:rPr lang="en-US" b="1" i="1" dirty="0" smtClean="0"/>
              <a:t>production.</a:t>
            </a:r>
            <a:endParaRPr lang="en-US" b="1" i="1" dirty="0"/>
          </a:p>
        </p:txBody>
      </p:sp>
      <p:pic>
        <p:nvPicPr>
          <p:cNvPr id="4" name="Picture 3"/>
          <p:cNvPicPr>
            <a:picLocks noChangeAspect="1"/>
          </p:cNvPicPr>
          <p:nvPr/>
        </p:nvPicPr>
        <p:blipFill>
          <a:blip r:embed="rId2"/>
          <a:stretch>
            <a:fillRect/>
          </a:stretch>
        </p:blipFill>
        <p:spPr>
          <a:xfrm>
            <a:off x="6442193" y="1790542"/>
            <a:ext cx="2336800" cy="4656667"/>
          </a:xfrm>
          <a:prstGeom prst="rect">
            <a:avLst/>
          </a:prstGeom>
        </p:spPr>
      </p:pic>
    </p:spTree>
    <p:extLst>
      <p:ext uri="{BB962C8B-B14F-4D97-AF65-F5344CB8AC3E}">
        <p14:creationId xmlns:p14="http://schemas.microsoft.com/office/powerpoint/2010/main" val="4003943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804"/>
            <a:ext cx="8229600" cy="561445"/>
          </a:xfrm>
        </p:spPr>
        <p:txBody>
          <a:bodyPr>
            <a:normAutofit fontScale="90000"/>
          </a:bodyPr>
          <a:lstStyle/>
          <a:p>
            <a:r>
              <a:rPr lang="en-US" dirty="0" smtClean="0"/>
              <a:t>Roller Coaster History of AI</a:t>
            </a:r>
            <a:endParaRPr lang="en-US" dirty="0"/>
          </a:p>
        </p:txBody>
      </p:sp>
      <p:pic>
        <p:nvPicPr>
          <p:cNvPr id="3" name="Picture 2" descr="ai-roller-coast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20233"/>
            <a:ext cx="8083550" cy="5736288"/>
          </a:xfrm>
          <a:prstGeom prst="rect">
            <a:avLst/>
          </a:prstGeom>
        </p:spPr>
      </p:pic>
    </p:spTree>
    <p:extLst>
      <p:ext uri="{BB962C8B-B14F-4D97-AF65-F5344CB8AC3E}">
        <p14:creationId xmlns:p14="http://schemas.microsoft.com/office/powerpoint/2010/main" val="187194289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03732"/>
          </a:xfrm>
        </p:spPr>
        <p:txBody>
          <a:bodyPr>
            <a:normAutofit fontScale="90000"/>
          </a:bodyPr>
          <a:lstStyle/>
          <a:p>
            <a:r>
              <a:rPr lang="en-US" b="1" dirty="0" smtClean="0"/>
              <a:t>Big Issues in AI</a:t>
            </a:r>
            <a:endParaRPr lang="en-US" b="1" dirty="0"/>
          </a:p>
        </p:txBody>
      </p:sp>
      <p:sp>
        <p:nvSpPr>
          <p:cNvPr id="3" name="Content Placeholder 2"/>
          <p:cNvSpPr>
            <a:spLocks noGrp="1"/>
          </p:cNvSpPr>
          <p:nvPr>
            <p:ph idx="1"/>
          </p:nvPr>
        </p:nvSpPr>
        <p:spPr>
          <a:xfrm>
            <a:off x="457200" y="1026348"/>
            <a:ext cx="8229600" cy="5596467"/>
          </a:xfrm>
        </p:spPr>
        <p:txBody>
          <a:bodyPr>
            <a:normAutofit/>
          </a:bodyPr>
          <a:lstStyle/>
          <a:p>
            <a:r>
              <a:rPr lang="en-US" sz="2400" b="1" dirty="0" smtClean="0">
                <a:solidFill>
                  <a:srgbClr val="FF0000"/>
                </a:solidFill>
              </a:rPr>
              <a:t>Explainable AI </a:t>
            </a:r>
            <a:r>
              <a:rPr lang="mr-IN" sz="2400" dirty="0" smtClean="0">
                <a:solidFill>
                  <a:srgbClr val="FF0000"/>
                </a:solidFill>
              </a:rPr>
              <a:t>–</a:t>
            </a:r>
            <a:r>
              <a:rPr lang="en-US" sz="2400" dirty="0" smtClean="0">
                <a:solidFill>
                  <a:srgbClr val="FF0000"/>
                </a:solidFill>
              </a:rPr>
              <a:t> increase transparency of sub-symbolic methods (e.g. neural nets)</a:t>
            </a:r>
          </a:p>
          <a:p>
            <a:r>
              <a:rPr lang="en-US" sz="2400" b="1" dirty="0" smtClean="0">
                <a:solidFill>
                  <a:srgbClr val="008000"/>
                </a:solidFill>
              </a:rPr>
              <a:t>Architectures </a:t>
            </a:r>
            <a:r>
              <a:rPr lang="mr-IN" sz="2400" dirty="0" smtClean="0">
                <a:solidFill>
                  <a:srgbClr val="008000"/>
                </a:solidFill>
              </a:rPr>
              <a:t>–</a:t>
            </a:r>
            <a:r>
              <a:rPr lang="en-US" sz="2400" dirty="0" smtClean="0">
                <a:solidFill>
                  <a:srgbClr val="008000"/>
                </a:solidFill>
              </a:rPr>
              <a:t> combinations of many methods</a:t>
            </a:r>
          </a:p>
          <a:p>
            <a:pPr lvl="1"/>
            <a:r>
              <a:rPr lang="en-US" sz="2000" dirty="0" smtClean="0">
                <a:solidFill>
                  <a:srgbClr val="008000"/>
                </a:solidFill>
              </a:rPr>
              <a:t>RL + DL ;   CBR + Bayes ;  DL + EA ; </a:t>
            </a:r>
            <a:r>
              <a:rPr lang="mr-IN" sz="2000" dirty="0" smtClean="0">
                <a:solidFill>
                  <a:srgbClr val="008000"/>
                </a:solidFill>
              </a:rPr>
              <a:t>…</a:t>
            </a:r>
            <a:r>
              <a:rPr lang="nb-NO" sz="2000" dirty="0" smtClean="0">
                <a:solidFill>
                  <a:srgbClr val="008000"/>
                </a:solidFill>
              </a:rPr>
              <a:t>.</a:t>
            </a:r>
            <a:endParaRPr lang="en-US" sz="2000" dirty="0" smtClean="0">
              <a:solidFill>
                <a:srgbClr val="008000"/>
              </a:solidFill>
            </a:endParaRPr>
          </a:p>
          <a:p>
            <a:r>
              <a:rPr lang="en-US" sz="2400" b="1" dirty="0" smtClean="0">
                <a:solidFill>
                  <a:srgbClr val="3366FF"/>
                </a:solidFill>
              </a:rPr>
              <a:t>Artificial General Intelligence (AGI) </a:t>
            </a:r>
            <a:r>
              <a:rPr lang="mr-IN" sz="2400" dirty="0" smtClean="0">
                <a:solidFill>
                  <a:srgbClr val="3366FF"/>
                </a:solidFill>
              </a:rPr>
              <a:t>–</a:t>
            </a:r>
            <a:endParaRPr lang="en-US" sz="2400" dirty="0" smtClean="0">
              <a:solidFill>
                <a:srgbClr val="3366FF"/>
              </a:solidFill>
            </a:endParaRPr>
          </a:p>
          <a:p>
            <a:pPr lvl="1"/>
            <a:r>
              <a:rPr lang="en-US" sz="2000" dirty="0" smtClean="0">
                <a:solidFill>
                  <a:srgbClr val="3366FF"/>
                </a:solidFill>
              </a:rPr>
              <a:t>Many specialties in one system</a:t>
            </a:r>
          </a:p>
          <a:p>
            <a:pPr lvl="1"/>
            <a:r>
              <a:rPr lang="en-US" sz="2000" dirty="0" smtClean="0">
                <a:solidFill>
                  <a:srgbClr val="3366FF"/>
                </a:solidFill>
              </a:rPr>
              <a:t>More humanlike? Welcomed by humans?? </a:t>
            </a:r>
          </a:p>
          <a:p>
            <a:r>
              <a:rPr lang="en-US" sz="2400" b="1" dirty="0" smtClean="0">
                <a:solidFill>
                  <a:srgbClr val="FF0000"/>
                </a:solidFill>
              </a:rPr>
              <a:t>Job Loss</a:t>
            </a:r>
          </a:p>
          <a:p>
            <a:pPr lvl="1"/>
            <a:r>
              <a:rPr lang="en-US" sz="2000" dirty="0" smtClean="0">
                <a:solidFill>
                  <a:srgbClr val="FF0000"/>
                </a:solidFill>
              </a:rPr>
              <a:t>Can we adapt to this round of automation?  Or will our adaptive machines do so faster than us?</a:t>
            </a:r>
          </a:p>
          <a:p>
            <a:r>
              <a:rPr lang="en-US" sz="2400" b="1" dirty="0" smtClean="0">
                <a:solidFill>
                  <a:srgbClr val="3366FF"/>
                </a:solidFill>
              </a:rPr>
              <a:t>Cognitive </a:t>
            </a:r>
            <a:r>
              <a:rPr lang="en-US" sz="2400" b="1" dirty="0" err="1" smtClean="0">
                <a:solidFill>
                  <a:srgbClr val="3366FF"/>
                </a:solidFill>
              </a:rPr>
              <a:t>Underload</a:t>
            </a:r>
            <a:endParaRPr lang="en-US" sz="2400" b="1" dirty="0" smtClean="0">
              <a:solidFill>
                <a:srgbClr val="3366FF"/>
              </a:solidFill>
            </a:endParaRPr>
          </a:p>
          <a:p>
            <a:pPr lvl="1"/>
            <a:r>
              <a:rPr lang="en-US" sz="2000" dirty="0" smtClean="0">
                <a:solidFill>
                  <a:srgbClr val="3366FF"/>
                </a:solidFill>
              </a:rPr>
              <a:t>Reduced human intelligence and fulfillment as AI does hard jobs.</a:t>
            </a:r>
          </a:p>
          <a:p>
            <a:pPr lvl="1"/>
            <a:r>
              <a:rPr lang="en-US" sz="2000" dirty="0" smtClean="0">
                <a:solidFill>
                  <a:srgbClr val="3366FF"/>
                </a:solidFill>
              </a:rPr>
              <a:t>Role of AGI in teaching and stimulating us?</a:t>
            </a:r>
          </a:p>
          <a:p>
            <a:r>
              <a:rPr lang="en-US" sz="2400" dirty="0" smtClean="0">
                <a:solidFill>
                  <a:srgbClr val="008000"/>
                </a:solidFill>
              </a:rPr>
              <a:t>AI + Big Data = Tools or “Weapons of </a:t>
            </a:r>
            <a:r>
              <a:rPr lang="en-US" sz="2400" b="1" dirty="0" smtClean="0">
                <a:solidFill>
                  <a:srgbClr val="008000"/>
                </a:solidFill>
              </a:rPr>
              <a:t>Math</a:t>
            </a:r>
            <a:r>
              <a:rPr lang="en-US" sz="2400" dirty="0" smtClean="0">
                <a:solidFill>
                  <a:srgbClr val="008000"/>
                </a:solidFill>
              </a:rPr>
              <a:t> </a:t>
            </a:r>
            <a:r>
              <a:rPr lang="en-US" sz="2400" dirty="0">
                <a:solidFill>
                  <a:srgbClr val="008000"/>
                </a:solidFill>
              </a:rPr>
              <a:t>D</a:t>
            </a:r>
            <a:r>
              <a:rPr lang="en-US" sz="2400" dirty="0" smtClean="0">
                <a:solidFill>
                  <a:srgbClr val="008000"/>
                </a:solidFill>
              </a:rPr>
              <a:t>estruction”.</a:t>
            </a:r>
          </a:p>
          <a:p>
            <a:pPr marL="457200" lvl="1" indent="0">
              <a:buNone/>
            </a:pPr>
            <a:endParaRPr lang="en-US" sz="2000" dirty="0" smtClean="0">
              <a:solidFill>
                <a:srgbClr val="3366FF"/>
              </a:solidFill>
            </a:endParaRPr>
          </a:p>
          <a:p>
            <a:endParaRPr lang="en-US" sz="2400" dirty="0" smtClean="0">
              <a:solidFill>
                <a:srgbClr val="3366FF"/>
              </a:solidFill>
            </a:endParaRPr>
          </a:p>
        </p:txBody>
      </p:sp>
    </p:spTree>
    <p:extLst>
      <p:ext uri="{BB962C8B-B14F-4D97-AF65-F5344CB8AC3E}">
        <p14:creationId xmlns:p14="http://schemas.microsoft.com/office/powerpoint/2010/main" val="232473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46" y="1500715"/>
            <a:ext cx="9115154" cy="4732868"/>
          </a:xfrm>
          <a:prstGeom prst="rect">
            <a:avLst/>
          </a:prstGeom>
        </p:spPr>
      </p:pic>
      <p:sp>
        <p:nvSpPr>
          <p:cNvPr id="3" name="TextBox 2"/>
          <p:cNvSpPr txBox="1"/>
          <p:nvPr/>
        </p:nvSpPr>
        <p:spPr>
          <a:xfrm>
            <a:off x="2592917" y="364753"/>
            <a:ext cx="3306990" cy="646331"/>
          </a:xfrm>
          <a:prstGeom prst="rect">
            <a:avLst/>
          </a:prstGeom>
          <a:noFill/>
        </p:spPr>
        <p:txBody>
          <a:bodyPr wrap="none" rtlCol="0">
            <a:spAutoFit/>
          </a:bodyPr>
          <a:lstStyle/>
          <a:p>
            <a:r>
              <a:rPr lang="en-US" sz="3600" dirty="0" smtClean="0"/>
              <a:t>In From the Cold</a:t>
            </a:r>
            <a:endParaRPr lang="en-US" sz="3600" dirty="0"/>
          </a:p>
        </p:txBody>
      </p:sp>
    </p:spTree>
    <p:extLst>
      <p:ext uri="{BB962C8B-B14F-4D97-AF65-F5344CB8AC3E}">
        <p14:creationId xmlns:p14="http://schemas.microsoft.com/office/powerpoint/2010/main" val="105103013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01433" y="2336801"/>
            <a:ext cx="3492500" cy="2324100"/>
          </a:xfrm>
          <a:prstGeom prst="rect">
            <a:avLst/>
          </a:prstGeom>
        </p:spPr>
      </p:pic>
      <p:pic>
        <p:nvPicPr>
          <p:cNvPr id="3" name="Picture 2"/>
          <p:cNvPicPr>
            <a:picLocks noChangeAspect="1"/>
          </p:cNvPicPr>
          <p:nvPr/>
        </p:nvPicPr>
        <p:blipFill>
          <a:blip r:embed="rId4"/>
          <a:stretch>
            <a:fillRect/>
          </a:stretch>
        </p:blipFill>
        <p:spPr>
          <a:xfrm>
            <a:off x="6493933" y="91017"/>
            <a:ext cx="2451100" cy="3327400"/>
          </a:xfrm>
          <a:prstGeom prst="rect">
            <a:avLst/>
          </a:prstGeom>
        </p:spPr>
      </p:pic>
      <p:pic>
        <p:nvPicPr>
          <p:cNvPr id="4" name="Picture 3"/>
          <p:cNvPicPr>
            <a:picLocks noChangeAspect="1"/>
          </p:cNvPicPr>
          <p:nvPr/>
        </p:nvPicPr>
        <p:blipFill>
          <a:blip r:embed="rId5"/>
          <a:stretch>
            <a:fillRect/>
          </a:stretch>
        </p:blipFill>
        <p:spPr>
          <a:xfrm>
            <a:off x="1619250" y="4745567"/>
            <a:ext cx="4038600" cy="2019300"/>
          </a:xfrm>
          <a:prstGeom prst="rect">
            <a:avLst/>
          </a:prstGeom>
        </p:spPr>
      </p:pic>
      <p:pic>
        <p:nvPicPr>
          <p:cNvPr id="5" name="Picture 4"/>
          <p:cNvPicPr>
            <a:picLocks noChangeAspect="1"/>
          </p:cNvPicPr>
          <p:nvPr/>
        </p:nvPicPr>
        <p:blipFill>
          <a:blip r:embed="rId6"/>
          <a:stretch>
            <a:fillRect/>
          </a:stretch>
        </p:blipFill>
        <p:spPr>
          <a:xfrm>
            <a:off x="84666" y="2745318"/>
            <a:ext cx="2794000" cy="2095500"/>
          </a:xfrm>
          <a:prstGeom prst="rect">
            <a:avLst/>
          </a:prstGeom>
        </p:spPr>
      </p:pic>
      <p:pic>
        <p:nvPicPr>
          <p:cNvPr id="6" name="Picture 5"/>
          <p:cNvPicPr>
            <a:picLocks noChangeAspect="1"/>
          </p:cNvPicPr>
          <p:nvPr/>
        </p:nvPicPr>
        <p:blipFill>
          <a:blip r:embed="rId7"/>
          <a:stretch>
            <a:fillRect/>
          </a:stretch>
        </p:blipFill>
        <p:spPr>
          <a:xfrm>
            <a:off x="84666" y="91017"/>
            <a:ext cx="3302000" cy="2463800"/>
          </a:xfrm>
          <a:prstGeom prst="rect">
            <a:avLst/>
          </a:prstGeom>
        </p:spPr>
      </p:pic>
      <p:pic>
        <p:nvPicPr>
          <p:cNvPr id="7" name="Picture 6"/>
          <p:cNvPicPr>
            <a:picLocks noChangeAspect="1"/>
          </p:cNvPicPr>
          <p:nvPr/>
        </p:nvPicPr>
        <p:blipFill>
          <a:blip r:embed="rId8"/>
          <a:stretch>
            <a:fillRect/>
          </a:stretch>
        </p:blipFill>
        <p:spPr>
          <a:xfrm>
            <a:off x="6900333" y="4116918"/>
            <a:ext cx="2044700" cy="2400300"/>
          </a:xfrm>
          <a:prstGeom prst="rect">
            <a:avLst/>
          </a:prstGeom>
        </p:spPr>
      </p:pic>
      <p:sp>
        <p:nvSpPr>
          <p:cNvPr id="8" name="TextBox 7"/>
          <p:cNvSpPr txBox="1"/>
          <p:nvPr/>
        </p:nvSpPr>
        <p:spPr>
          <a:xfrm>
            <a:off x="3937002" y="571500"/>
            <a:ext cx="1977625" cy="1077218"/>
          </a:xfrm>
          <a:prstGeom prst="rect">
            <a:avLst/>
          </a:prstGeom>
          <a:noFill/>
        </p:spPr>
        <p:txBody>
          <a:bodyPr wrap="none" rtlCol="0">
            <a:spAutoFit/>
          </a:bodyPr>
          <a:lstStyle/>
          <a:p>
            <a:r>
              <a:rPr lang="en-US" sz="3200" dirty="0" smtClean="0"/>
              <a:t>Cultural</a:t>
            </a:r>
          </a:p>
          <a:p>
            <a:r>
              <a:rPr lang="en-US" sz="3200" dirty="0" smtClean="0"/>
              <a:t>Immersion</a:t>
            </a:r>
            <a:endParaRPr lang="en-US" sz="3200" dirty="0"/>
          </a:p>
        </p:txBody>
      </p:sp>
    </p:spTree>
    <p:extLst>
      <p:ext uri="{BB962C8B-B14F-4D97-AF65-F5344CB8AC3E}">
        <p14:creationId xmlns:p14="http://schemas.microsoft.com/office/powerpoint/2010/main" val="189379512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660651" y="1598722"/>
            <a:ext cx="3752851" cy="4667725"/>
          </a:xfrm>
          <a:prstGeom prst="rect">
            <a:avLst/>
          </a:prstGeom>
        </p:spPr>
      </p:pic>
      <p:pic>
        <p:nvPicPr>
          <p:cNvPr id="3" name="Picture 2"/>
          <p:cNvPicPr>
            <a:picLocks noChangeAspect="1"/>
          </p:cNvPicPr>
          <p:nvPr/>
        </p:nvPicPr>
        <p:blipFill>
          <a:blip r:embed="rId4"/>
          <a:stretch>
            <a:fillRect/>
          </a:stretch>
        </p:blipFill>
        <p:spPr>
          <a:xfrm>
            <a:off x="323850" y="3181351"/>
            <a:ext cx="2336800" cy="3479800"/>
          </a:xfrm>
          <a:prstGeom prst="rect">
            <a:avLst/>
          </a:prstGeom>
        </p:spPr>
      </p:pic>
      <p:pic>
        <p:nvPicPr>
          <p:cNvPr id="5" name="Picture 4"/>
          <p:cNvPicPr>
            <a:picLocks noChangeAspect="1"/>
          </p:cNvPicPr>
          <p:nvPr/>
        </p:nvPicPr>
        <p:blipFill>
          <a:blip r:embed="rId5"/>
          <a:stretch>
            <a:fillRect/>
          </a:stretch>
        </p:blipFill>
        <p:spPr>
          <a:xfrm>
            <a:off x="5731934" y="279581"/>
            <a:ext cx="2978150" cy="3653003"/>
          </a:xfrm>
          <a:prstGeom prst="rect">
            <a:avLst/>
          </a:prstGeom>
        </p:spPr>
      </p:pic>
      <p:sp>
        <p:nvSpPr>
          <p:cNvPr id="9" name="TextBox 8"/>
          <p:cNvSpPr txBox="1"/>
          <p:nvPr/>
        </p:nvSpPr>
        <p:spPr>
          <a:xfrm>
            <a:off x="4039373" y="232833"/>
            <a:ext cx="1364476" cy="1077218"/>
          </a:xfrm>
          <a:prstGeom prst="rect">
            <a:avLst/>
          </a:prstGeom>
          <a:noFill/>
        </p:spPr>
        <p:txBody>
          <a:bodyPr wrap="none" rtlCol="0">
            <a:spAutoFit/>
          </a:bodyPr>
          <a:lstStyle/>
          <a:p>
            <a:r>
              <a:rPr lang="en-US" sz="3200" dirty="0" smtClean="0"/>
              <a:t>Here’s</a:t>
            </a:r>
          </a:p>
          <a:p>
            <a:r>
              <a:rPr lang="en-US" sz="3200" dirty="0" smtClean="0"/>
              <a:t>Johnny</a:t>
            </a:r>
            <a:endParaRPr lang="en-US" sz="3200" dirty="0"/>
          </a:p>
        </p:txBody>
      </p:sp>
      <p:pic>
        <p:nvPicPr>
          <p:cNvPr id="7" name="Picture 6"/>
          <p:cNvPicPr>
            <a:picLocks noChangeAspect="1"/>
          </p:cNvPicPr>
          <p:nvPr/>
        </p:nvPicPr>
        <p:blipFill>
          <a:blip r:embed="rId6"/>
          <a:stretch>
            <a:fillRect/>
          </a:stretch>
        </p:blipFill>
        <p:spPr>
          <a:xfrm>
            <a:off x="323850" y="232835"/>
            <a:ext cx="3429000" cy="2362200"/>
          </a:xfrm>
          <a:prstGeom prst="rect">
            <a:avLst/>
          </a:prstGeom>
        </p:spPr>
      </p:pic>
      <p:pic>
        <p:nvPicPr>
          <p:cNvPr id="2" name="Picture 1"/>
          <p:cNvPicPr>
            <a:picLocks noChangeAspect="1"/>
          </p:cNvPicPr>
          <p:nvPr/>
        </p:nvPicPr>
        <p:blipFill>
          <a:blip r:embed="rId7"/>
          <a:stretch>
            <a:fillRect/>
          </a:stretch>
        </p:blipFill>
        <p:spPr>
          <a:xfrm>
            <a:off x="5329768" y="4063817"/>
            <a:ext cx="3699149" cy="2618499"/>
          </a:xfrm>
          <a:prstGeom prst="rect">
            <a:avLst/>
          </a:prstGeom>
        </p:spPr>
      </p:pic>
    </p:spTree>
    <p:extLst>
      <p:ext uri="{BB962C8B-B14F-4D97-AF65-F5344CB8AC3E}">
        <p14:creationId xmlns:p14="http://schemas.microsoft.com/office/powerpoint/2010/main" val="319325773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19672" y="1240367"/>
            <a:ext cx="7519262" cy="4686300"/>
          </a:xfrm>
          <a:prstGeom prst="rect">
            <a:avLst/>
          </a:prstGeom>
        </p:spPr>
      </p:pic>
      <p:pic>
        <p:nvPicPr>
          <p:cNvPr id="3" name="Picture 2"/>
          <p:cNvPicPr>
            <a:picLocks noChangeAspect="1"/>
          </p:cNvPicPr>
          <p:nvPr/>
        </p:nvPicPr>
        <p:blipFill>
          <a:blip r:embed="rId4"/>
          <a:stretch>
            <a:fillRect/>
          </a:stretch>
        </p:blipFill>
        <p:spPr>
          <a:xfrm>
            <a:off x="5334000" y="4546600"/>
            <a:ext cx="3810000" cy="2133600"/>
          </a:xfrm>
          <a:prstGeom prst="rect">
            <a:avLst/>
          </a:prstGeom>
        </p:spPr>
      </p:pic>
      <p:pic>
        <p:nvPicPr>
          <p:cNvPr id="2" name="Picture 1"/>
          <p:cNvPicPr>
            <a:picLocks noChangeAspect="1"/>
          </p:cNvPicPr>
          <p:nvPr/>
        </p:nvPicPr>
        <p:blipFill>
          <a:blip r:embed="rId5"/>
          <a:stretch>
            <a:fillRect/>
          </a:stretch>
        </p:blipFill>
        <p:spPr>
          <a:xfrm>
            <a:off x="395816" y="364067"/>
            <a:ext cx="3886200" cy="2095500"/>
          </a:xfrm>
          <a:prstGeom prst="rect">
            <a:avLst/>
          </a:prstGeom>
        </p:spPr>
      </p:pic>
      <p:pic>
        <p:nvPicPr>
          <p:cNvPr id="4" name="Picture 3"/>
          <p:cNvPicPr>
            <a:picLocks noChangeAspect="1"/>
          </p:cNvPicPr>
          <p:nvPr/>
        </p:nvPicPr>
        <p:blipFill>
          <a:blip r:embed="rId6"/>
          <a:stretch>
            <a:fillRect/>
          </a:stretch>
        </p:blipFill>
        <p:spPr>
          <a:xfrm>
            <a:off x="6142567" y="184151"/>
            <a:ext cx="2857500" cy="2857500"/>
          </a:xfrm>
          <a:prstGeom prst="rect">
            <a:avLst/>
          </a:prstGeom>
        </p:spPr>
      </p:pic>
      <p:pic>
        <p:nvPicPr>
          <p:cNvPr id="5" name="Picture 4"/>
          <p:cNvPicPr>
            <a:picLocks noChangeAspect="1"/>
          </p:cNvPicPr>
          <p:nvPr/>
        </p:nvPicPr>
        <p:blipFill>
          <a:blip r:embed="rId7"/>
          <a:stretch>
            <a:fillRect/>
          </a:stretch>
        </p:blipFill>
        <p:spPr>
          <a:xfrm>
            <a:off x="101600" y="4432301"/>
            <a:ext cx="3606800" cy="2247900"/>
          </a:xfrm>
          <a:prstGeom prst="rect">
            <a:avLst/>
          </a:prstGeom>
        </p:spPr>
      </p:pic>
      <p:sp>
        <p:nvSpPr>
          <p:cNvPr id="7" name="TextBox 6"/>
          <p:cNvSpPr txBox="1"/>
          <p:nvPr/>
        </p:nvSpPr>
        <p:spPr>
          <a:xfrm>
            <a:off x="4635500" y="188152"/>
            <a:ext cx="1147332" cy="923330"/>
          </a:xfrm>
          <a:prstGeom prst="rect">
            <a:avLst/>
          </a:prstGeom>
          <a:noFill/>
        </p:spPr>
        <p:txBody>
          <a:bodyPr wrap="none" rtlCol="0">
            <a:spAutoFit/>
          </a:bodyPr>
          <a:lstStyle/>
          <a:p>
            <a:r>
              <a:rPr lang="en-US" sz="5400" dirty="0" smtClean="0"/>
              <a:t>???</a:t>
            </a:r>
            <a:endParaRPr lang="en-US" sz="5400" dirty="0"/>
          </a:p>
        </p:txBody>
      </p:sp>
    </p:spTree>
    <p:extLst>
      <p:ext uri="{BB962C8B-B14F-4D97-AF65-F5344CB8AC3E}">
        <p14:creationId xmlns:p14="http://schemas.microsoft.com/office/powerpoint/2010/main" val="286476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N_robot19_2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16" y="3649064"/>
            <a:ext cx="4243916" cy="3208936"/>
          </a:xfrm>
          <a:prstGeom prst="rect">
            <a:avLst/>
          </a:prstGeom>
        </p:spPr>
      </p:pic>
      <p:sp>
        <p:nvSpPr>
          <p:cNvPr id="5" name="TextBox 4"/>
          <p:cNvSpPr txBox="1"/>
          <p:nvPr/>
        </p:nvSpPr>
        <p:spPr>
          <a:xfrm>
            <a:off x="-177649" y="6488668"/>
            <a:ext cx="4025749" cy="369332"/>
          </a:xfrm>
          <a:prstGeom prst="rect">
            <a:avLst/>
          </a:prstGeom>
          <a:noFill/>
        </p:spPr>
        <p:txBody>
          <a:bodyPr wrap="none" rtlCol="0">
            <a:spAutoFit/>
          </a:bodyPr>
          <a:lstStyle/>
          <a:p>
            <a:r>
              <a:rPr lang="en-US" dirty="0" smtClean="0">
                <a:solidFill>
                  <a:srgbClr val="FF0000"/>
                </a:solidFill>
              </a:rPr>
              <a:t>Robot 19: (Andrew Lincoln Nelson, 2015)</a:t>
            </a:r>
            <a:endParaRPr lang="en-US" dirty="0">
              <a:solidFill>
                <a:srgbClr val="FF0000"/>
              </a:solidFill>
            </a:endParaRPr>
          </a:p>
        </p:txBody>
      </p:sp>
      <p:sp>
        <p:nvSpPr>
          <p:cNvPr id="3" name="Rectangle 2"/>
          <p:cNvSpPr/>
          <p:nvPr/>
        </p:nvSpPr>
        <p:spPr>
          <a:xfrm>
            <a:off x="3665381" y="2725733"/>
            <a:ext cx="2806214" cy="923330"/>
          </a:xfrm>
          <a:prstGeom prst="rect">
            <a:avLst/>
          </a:prstGeom>
          <a:noFill/>
        </p:spPr>
        <p:txBody>
          <a:bodyPr wrap="none" lIns="91440" tIns="45720" rIns="91440" bIns="45720">
            <a:spAutoFit/>
          </a:bodyPr>
          <a:lstStyle/>
          <a:p>
            <a:pPr algn="ctr"/>
            <a:r>
              <a:rPr lang="nb-NO" sz="5400"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The End?</a:t>
            </a:r>
            <a:endParaRPr lang="nb-NO" sz="5400" b="1" cap="none" spc="0" dirty="0">
              <a:ln w="12700">
                <a:solidFill>
                  <a:srgbClr val="FF0000"/>
                </a:solidFill>
                <a:prstDash val="solid"/>
              </a:ln>
              <a:solidFill>
                <a:srgbClr val="FF0000"/>
              </a:solidFill>
              <a:effectLst>
                <a:outerShdw blurRad="41275" dist="20320" dir="1800000" algn="tl" rotWithShape="0">
                  <a:srgbClr val="000000">
                    <a:alpha val="40000"/>
                  </a:srgbClr>
                </a:outerShdw>
              </a:effectLst>
            </a:endParaRPr>
          </a:p>
        </p:txBody>
      </p:sp>
      <p:pic>
        <p:nvPicPr>
          <p:cNvPr id="6" name="Picture 5" descr="minority-report-1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601" y="3929944"/>
            <a:ext cx="4265084" cy="2843389"/>
          </a:xfrm>
          <a:prstGeom prst="rect">
            <a:avLst/>
          </a:prstGeom>
        </p:spPr>
      </p:pic>
      <p:pic>
        <p:nvPicPr>
          <p:cNvPr id="7" name="Picture 6" descr="images-3.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250" y="242709"/>
            <a:ext cx="4476750" cy="2413707"/>
          </a:xfrm>
          <a:prstGeom prst="rect">
            <a:avLst/>
          </a:prstGeom>
        </p:spPr>
      </p:pic>
      <p:pic>
        <p:nvPicPr>
          <p:cNvPr id="2" name="Picture 1" descr="google-dublin-camenzind-evolution-designboom-1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14501"/>
            <a:ext cx="2825750" cy="1883833"/>
          </a:xfrm>
          <a:prstGeom prst="rect">
            <a:avLst/>
          </a:prstGeom>
        </p:spPr>
      </p:pic>
      <p:pic>
        <p:nvPicPr>
          <p:cNvPr id="8" name="Picture 7" descr="images-4.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7458" y="1"/>
            <a:ext cx="3016250" cy="2007177"/>
          </a:xfrm>
          <a:prstGeom prst="rect">
            <a:avLst/>
          </a:prstGeom>
        </p:spPr>
      </p:pic>
    </p:spTree>
    <p:extLst>
      <p:ext uri="{BB962C8B-B14F-4D97-AF65-F5344CB8AC3E}">
        <p14:creationId xmlns:p14="http://schemas.microsoft.com/office/powerpoint/2010/main" val="41837635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Landmark AI Achievements</a:t>
            </a:r>
            <a:endParaRPr lang="en-US" dirty="0">
              <a:solidFill>
                <a:srgbClr val="0000FF"/>
              </a:solidFill>
            </a:endParaRPr>
          </a:p>
        </p:txBody>
      </p:sp>
      <p:pic>
        <p:nvPicPr>
          <p:cNvPr id="5" name="Picture 4" descr="ai-mileston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17638"/>
            <a:ext cx="8343900" cy="5379218"/>
          </a:xfrm>
          <a:prstGeom prst="rect">
            <a:avLst/>
          </a:prstGeom>
        </p:spPr>
      </p:pic>
    </p:spTree>
    <p:extLst>
      <p:ext uri="{BB962C8B-B14F-4D97-AF65-F5344CB8AC3E}">
        <p14:creationId xmlns:p14="http://schemas.microsoft.com/office/powerpoint/2010/main" val="6876559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2807883" y="3496836"/>
            <a:ext cx="1384300" cy="1617235"/>
          </a:xfrm>
          <a:prstGeom prst="rect">
            <a:avLst/>
          </a:prstGeom>
        </p:spPr>
      </p:pic>
      <p:sp>
        <p:nvSpPr>
          <p:cNvPr id="2" name="Title 1"/>
          <p:cNvSpPr>
            <a:spLocks noGrp="1"/>
          </p:cNvSpPr>
          <p:nvPr>
            <p:ph type="title"/>
          </p:nvPr>
        </p:nvSpPr>
        <p:spPr/>
        <p:txBody>
          <a:bodyPr>
            <a:normAutofit fontScale="90000"/>
          </a:bodyPr>
          <a:lstStyle/>
          <a:p>
            <a:r>
              <a:rPr lang="en-US" dirty="0" smtClean="0"/>
              <a:t>Perspectives on </a:t>
            </a:r>
            <a:br>
              <a:rPr lang="en-US" dirty="0" smtClean="0"/>
            </a:br>
            <a:r>
              <a:rPr lang="en-US" dirty="0" smtClean="0"/>
              <a:t>AI Progress &amp; Potential</a:t>
            </a:r>
            <a:endParaRPr lang="en-US" dirty="0"/>
          </a:p>
        </p:txBody>
      </p:sp>
      <p:sp>
        <p:nvSpPr>
          <p:cNvPr id="14" name="TextBox 13"/>
          <p:cNvSpPr txBox="1"/>
          <p:nvPr/>
        </p:nvSpPr>
        <p:spPr>
          <a:xfrm>
            <a:off x="2465919" y="5471584"/>
            <a:ext cx="1599529" cy="369332"/>
          </a:xfrm>
          <a:prstGeom prst="rect">
            <a:avLst/>
          </a:prstGeom>
          <a:noFill/>
        </p:spPr>
        <p:txBody>
          <a:bodyPr wrap="none" rtlCol="0">
            <a:spAutoFit/>
          </a:bodyPr>
          <a:lstStyle/>
          <a:p>
            <a:r>
              <a:rPr lang="en-US" b="1" dirty="0" smtClean="0">
                <a:solidFill>
                  <a:schemeClr val="tx2">
                    <a:lumMod val="60000"/>
                    <a:lumOff val="40000"/>
                  </a:schemeClr>
                </a:solidFill>
              </a:rPr>
              <a:t>AI Researchers</a:t>
            </a:r>
            <a:endParaRPr lang="en-US" b="1" dirty="0">
              <a:solidFill>
                <a:schemeClr val="tx2">
                  <a:lumMod val="60000"/>
                  <a:lumOff val="40000"/>
                </a:schemeClr>
              </a:solidFill>
            </a:endParaRPr>
          </a:p>
        </p:txBody>
      </p:sp>
      <p:sp>
        <p:nvSpPr>
          <p:cNvPr id="15" name="TextBox 14"/>
          <p:cNvSpPr txBox="1"/>
          <p:nvPr/>
        </p:nvSpPr>
        <p:spPr>
          <a:xfrm>
            <a:off x="952502" y="2777067"/>
            <a:ext cx="1855383" cy="923330"/>
          </a:xfrm>
          <a:prstGeom prst="rect">
            <a:avLst/>
          </a:prstGeom>
          <a:noFill/>
        </p:spPr>
        <p:txBody>
          <a:bodyPr wrap="none" rtlCol="0">
            <a:spAutoFit/>
          </a:bodyPr>
          <a:lstStyle/>
          <a:p>
            <a:r>
              <a:rPr lang="en-US" b="1" dirty="0" smtClean="0">
                <a:solidFill>
                  <a:srgbClr val="FF0000"/>
                </a:solidFill>
              </a:rPr>
              <a:t>Media,</a:t>
            </a:r>
          </a:p>
          <a:p>
            <a:r>
              <a:rPr lang="en-US" b="1" dirty="0" smtClean="0">
                <a:solidFill>
                  <a:srgbClr val="FF0000"/>
                </a:solidFill>
              </a:rPr>
              <a:t>General Public, </a:t>
            </a:r>
          </a:p>
          <a:p>
            <a:r>
              <a:rPr lang="en-US" b="1" dirty="0" smtClean="0">
                <a:solidFill>
                  <a:srgbClr val="FF0000"/>
                </a:solidFill>
              </a:rPr>
              <a:t>Funding Agencies</a:t>
            </a:r>
            <a:endParaRPr lang="en-US" b="1" dirty="0">
              <a:solidFill>
                <a:srgbClr val="FF0000"/>
              </a:solidFill>
            </a:endParaRPr>
          </a:p>
        </p:txBody>
      </p:sp>
      <p:pic>
        <p:nvPicPr>
          <p:cNvPr id="22" name="Picture 21"/>
          <p:cNvPicPr>
            <a:picLocks noChangeAspect="1"/>
          </p:cNvPicPr>
          <p:nvPr/>
        </p:nvPicPr>
        <p:blipFill>
          <a:blip r:embed="rId4"/>
          <a:stretch>
            <a:fillRect/>
          </a:stretch>
        </p:blipFill>
        <p:spPr>
          <a:xfrm>
            <a:off x="4434418" y="2899833"/>
            <a:ext cx="2243667" cy="1828589"/>
          </a:xfrm>
          <a:prstGeom prst="rect">
            <a:avLst/>
          </a:prstGeom>
        </p:spPr>
      </p:pic>
      <p:sp>
        <p:nvSpPr>
          <p:cNvPr id="23" name="Rectangle 22"/>
          <p:cNvSpPr/>
          <p:nvPr/>
        </p:nvSpPr>
        <p:spPr>
          <a:xfrm>
            <a:off x="5763683" y="3621617"/>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a:endCxn id="12" idx="141"/>
          </p:cNvCxnSpPr>
          <p:nvPr/>
        </p:nvCxnSpPr>
        <p:spPr>
          <a:xfrm flipV="1">
            <a:off x="952502" y="4254501"/>
            <a:ext cx="5725583" cy="1375835"/>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5"/>
          <a:stretch>
            <a:fillRect/>
          </a:stretch>
        </p:blipFill>
        <p:spPr>
          <a:xfrm flipH="1">
            <a:off x="7450666" y="1437217"/>
            <a:ext cx="742916" cy="1462617"/>
          </a:xfrm>
          <a:prstGeom prst="rect">
            <a:avLst/>
          </a:prstGeom>
        </p:spPr>
      </p:pic>
      <p:cxnSp>
        <p:nvCxnSpPr>
          <p:cNvPr id="8" name="Straight Connector 7"/>
          <p:cNvCxnSpPr>
            <a:stCxn id="12" idx="141"/>
          </p:cNvCxnSpPr>
          <p:nvPr/>
        </p:nvCxnSpPr>
        <p:spPr>
          <a:xfrm flipV="1">
            <a:off x="6678083" y="2042584"/>
            <a:ext cx="1905000" cy="2211917"/>
          </a:xfrm>
          <a:prstGeom prst="line">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952502" y="1397001"/>
            <a:ext cx="6424083" cy="4762500"/>
          </a:xfrm>
          <a:custGeom>
            <a:avLst/>
            <a:gdLst>
              <a:gd name="connsiteX0" fmla="*/ 0 w 6424083"/>
              <a:gd name="connsiteY0" fmla="*/ 4296833 h 4762500"/>
              <a:gd name="connsiteX1" fmla="*/ 0 w 6424083"/>
              <a:gd name="connsiteY1" fmla="*/ 4296833 h 4762500"/>
              <a:gd name="connsiteX2" fmla="*/ 84667 w 6424083"/>
              <a:gd name="connsiteY2" fmla="*/ 4180417 h 4762500"/>
              <a:gd name="connsiteX3" fmla="*/ 95250 w 6424083"/>
              <a:gd name="connsiteY3" fmla="*/ 4148667 h 4762500"/>
              <a:gd name="connsiteX4" fmla="*/ 127000 w 6424083"/>
              <a:gd name="connsiteY4" fmla="*/ 4106333 h 4762500"/>
              <a:gd name="connsiteX5" fmla="*/ 148167 w 6424083"/>
              <a:gd name="connsiteY5" fmla="*/ 4074583 h 4762500"/>
              <a:gd name="connsiteX6" fmla="*/ 169333 w 6424083"/>
              <a:gd name="connsiteY6" fmla="*/ 3968750 h 4762500"/>
              <a:gd name="connsiteX7" fmla="*/ 201083 w 6424083"/>
              <a:gd name="connsiteY7" fmla="*/ 3862917 h 4762500"/>
              <a:gd name="connsiteX8" fmla="*/ 222250 w 6424083"/>
              <a:gd name="connsiteY8" fmla="*/ 3714750 h 4762500"/>
              <a:gd name="connsiteX9" fmla="*/ 243417 w 6424083"/>
              <a:gd name="connsiteY9" fmla="*/ 3566583 h 4762500"/>
              <a:gd name="connsiteX10" fmla="*/ 264583 w 6424083"/>
              <a:gd name="connsiteY10" fmla="*/ 3534833 h 4762500"/>
              <a:gd name="connsiteX11" fmla="*/ 275167 w 6424083"/>
              <a:gd name="connsiteY11" fmla="*/ 3492500 h 4762500"/>
              <a:gd name="connsiteX12" fmla="*/ 306917 w 6424083"/>
              <a:gd name="connsiteY12" fmla="*/ 3407833 h 4762500"/>
              <a:gd name="connsiteX13" fmla="*/ 328083 w 6424083"/>
              <a:gd name="connsiteY13" fmla="*/ 3323167 h 4762500"/>
              <a:gd name="connsiteX14" fmla="*/ 349250 w 6424083"/>
              <a:gd name="connsiteY14" fmla="*/ 3291417 h 4762500"/>
              <a:gd name="connsiteX15" fmla="*/ 455083 w 6424083"/>
              <a:gd name="connsiteY15" fmla="*/ 3227917 h 4762500"/>
              <a:gd name="connsiteX16" fmla="*/ 486833 w 6424083"/>
              <a:gd name="connsiteY16" fmla="*/ 3206750 h 4762500"/>
              <a:gd name="connsiteX17" fmla="*/ 560917 w 6424083"/>
              <a:gd name="connsiteY17" fmla="*/ 3185583 h 4762500"/>
              <a:gd name="connsiteX18" fmla="*/ 624417 w 6424083"/>
              <a:gd name="connsiteY18" fmla="*/ 3164417 h 4762500"/>
              <a:gd name="connsiteX19" fmla="*/ 656167 w 6424083"/>
              <a:gd name="connsiteY19" fmla="*/ 3153833 h 4762500"/>
              <a:gd name="connsiteX20" fmla="*/ 719667 w 6424083"/>
              <a:gd name="connsiteY20" fmla="*/ 3122083 h 4762500"/>
              <a:gd name="connsiteX21" fmla="*/ 889000 w 6424083"/>
              <a:gd name="connsiteY21" fmla="*/ 3100917 h 4762500"/>
              <a:gd name="connsiteX22" fmla="*/ 994833 w 6424083"/>
              <a:gd name="connsiteY22" fmla="*/ 3058583 h 4762500"/>
              <a:gd name="connsiteX23" fmla="*/ 1026583 w 6424083"/>
              <a:gd name="connsiteY23" fmla="*/ 3048000 h 4762500"/>
              <a:gd name="connsiteX24" fmla="*/ 1100667 w 6424083"/>
              <a:gd name="connsiteY24" fmla="*/ 3026833 h 4762500"/>
              <a:gd name="connsiteX25" fmla="*/ 1132417 w 6424083"/>
              <a:gd name="connsiteY25" fmla="*/ 3005667 h 4762500"/>
              <a:gd name="connsiteX26" fmla="*/ 1238250 w 6424083"/>
              <a:gd name="connsiteY26" fmla="*/ 2973917 h 4762500"/>
              <a:gd name="connsiteX27" fmla="*/ 1312333 w 6424083"/>
              <a:gd name="connsiteY27" fmla="*/ 2952750 h 4762500"/>
              <a:gd name="connsiteX28" fmla="*/ 1375833 w 6424083"/>
              <a:gd name="connsiteY28" fmla="*/ 2910417 h 4762500"/>
              <a:gd name="connsiteX29" fmla="*/ 1397000 w 6424083"/>
              <a:gd name="connsiteY29" fmla="*/ 2878667 h 4762500"/>
              <a:gd name="connsiteX30" fmla="*/ 1460500 w 6424083"/>
              <a:gd name="connsiteY30" fmla="*/ 2857500 h 4762500"/>
              <a:gd name="connsiteX31" fmla="*/ 1524000 w 6424083"/>
              <a:gd name="connsiteY31" fmla="*/ 2815167 h 4762500"/>
              <a:gd name="connsiteX32" fmla="*/ 1545167 w 6424083"/>
              <a:gd name="connsiteY32" fmla="*/ 2783417 h 4762500"/>
              <a:gd name="connsiteX33" fmla="*/ 1619250 w 6424083"/>
              <a:gd name="connsiteY33" fmla="*/ 2730500 h 4762500"/>
              <a:gd name="connsiteX34" fmla="*/ 1651000 w 6424083"/>
              <a:gd name="connsiteY34" fmla="*/ 2698750 h 4762500"/>
              <a:gd name="connsiteX35" fmla="*/ 1714500 w 6424083"/>
              <a:gd name="connsiteY35" fmla="*/ 2656417 h 4762500"/>
              <a:gd name="connsiteX36" fmla="*/ 1746250 w 6424083"/>
              <a:gd name="connsiteY36" fmla="*/ 2592917 h 4762500"/>
              <a:gd name="connsiteX37" fmla="*/ 1778000 w 6424083"/>
              <a:gd name="connsiteY37" fmla="*/ 2561167 h 4762500"/>
              <a:gd name="connsiteX38" fmla="*/ 1799167 w 6424083"/>
              <a:gd name="connsiteY38" fmla="*/ 2529417 h 4762500"/>
              <a:gd name="connsiteX39" fmla="*/ 1830917 w 6424083"/>
              <a:gd name="connsiteY39" fmla="*/ 2508250 h 4762500"/>
              <a:gd name="connsiteX40" fmla="*/ 1862667 w 6424083"/>
              <a:gd name="connsiteY40" fmla="*/ 2476500 h 4762500"/>
              <a:gd name="connsiteX41" fmla="*/ 1926167 w 6424083"/>
              <a:gd name="connsiteY41" fmla="*/ 2423583 h 4762500"/>
              <a:gd name="connsiteX42" fmla="*/ 1947333 w 6424083"/>
              <a:gd name="connsiteY42" fmla="*/ 2391833 h 4762500"/>
              <a:gd name="connsiteX43" fmla="*/ 1957917 w 6424083"/>
              <a:gd name="connsiteY43" fmla="*/ 2360083 h 4762500"/>
              <a:gd name="connsiteX44" fmla="*/ 2032000 w 6424083"/>
              <a:gd name="connsiteY44" fmla="*/ 2328333 h 4762500"/>
              <a:gd name="connsiteX45" fmla="*/ 2084917 w 6424083"/>
              <a:gd name="connsiteY45" fmla="*/ 2264833 h 4762500"/>
              <a:gd name="connsiteX46" fmla="*/ 2116667 w 6424083"/>
              <a:gd name="connsiteY46" fmla="*/ 2254250 h 4762500"/>
              <a:gd name="connsiteX47" fmla="*/ 2148417 w 6424083"/>
              <a:gd name="connsiteY47" fmla="*/ 2233083 h 4762500"/>
              <a:gd name="connsiteX48" fmla="*/ 2169583 w 6424083"/>
              <a:gd name="connsiteY48" fmla="*/ 2201333 h 4762500"/>
              <a:gd name="connsiteX49" fmla="*/ 2233083 w 6424083"/>
              <a:gd name="connsiteY49" fmla="*/ 2190750 h 4762500"/>
              <a:gd name="connsiteX50" fmla="*/ 2275417 w 6424083"/>
              <a:gd name="connsiteY50" fmla="*/ 2169583 h 4762500"/>
              <a:gd name="connsiteX51" fmla="*/ 2307167 w 6424083"/>
              <a:gd name="connsiteY51" fmla="*/ 2159000 h 4762500"/>
              <a:gd name="connsiteX52" fmla="*/ 2370667 w 6424083"/>
              <a:gd name="connsiteY52" fmla="*/ 2127250 h 4762500"/>
              <a:gd name="connsiteX53" fmla="*/ 2402417 w 6424083"/>
              <a:gd name="connsiteY53" fmla="*/ 2106083 h 4762500"/>
              <a:gd name="connsiteX54" fmla="*/ 2423583 w 6424083"/>
              <a:gd name="connsiteY54" fmla="*/ 2074333 h 4762500"/>
              <a:gd name="connsiteX55" fmla="*/ 2455333 w 6424083"/>
              <a:gd name="connsiteY55" fmla="*/ 2063750 h 4762500"/>
              <a:gd name="connsiteX56" fmla="*/ 2529417 w 6424083"/>
              <a:gd name="connsiteY56" fmla="*/ 2021417 h 4762500"/>
              <a:gd name="connsiteX57" fmla="*/ 2561167 w 6424083"/>
              <a:gd name="connsiteY57" fmla="*/ 2010833 h 4762500"/>
              <a:gd name="connsiteX58" fmla="*/ 2952750 w 6424083"/>
              <a:gd name="connsiteY58" fmla="*/ 2032000 h 4762500"/>
              <a:gd name="connsiteX59" fmla="*/ 2984500 w 6424083"/>
              <a:gd name="connsiteY59" fmla="*/ 2042583 h 4762500"/>
              <a:gd name="connsiteX60" fmla="*/ 3005667 w 6424083"/>
              <a:gd name="connsiteY60" fmla="*/ 2074333 h 4762500"/>
              <a:gd name="connsiteX61" fmla="*/ 3069167 w 6424083"/>
              <a:gd name="connsiteY61" fmla="*/ 2106083 h 4762500"/>
              <a:gd name="connsiteX62" fmla="*/ 3100917 w 6424083"/>
              <a:gd name="connsiteY62" fmla="*/ 2127250 h 4762500"/>
              <a:gd name="connsiteX63" fmla="*/ 3122083 w 6424083"/>
              <a:gd name="connsiteY63" fmla="*/ 2159000 h 4762500"/>
              <a:gd name="connsiteX64" fmla="*/ 3185583 w 6424083"/>
              <a:gd name="connsiteY64" fmla="*/ 2180167 h 4762500"/>
              <a:gd name="connsiteX65" fmla="*/ 3206750 w 6424083"/>
              <a:gd name="connsiteY65" fmla="*/ 2211917 h 4762500"/>
              <a:gd name="connsiteX66" fmla="*/ 3238500 w 6424083"/>
              <a:gd name="connsiteY66" fmla="*/ 2233083 h 4762500"/>
              <a:gd name="connsiteX67" fmla="*/ 3312583 w 6424083"/>
              <a:gd name="connsiteY67" fmla="*/ 2275417 h 4762500"/>
              <a:gd name="connsiteX68" fmla="*/ 3386667 w 6424083"/>
              <a:gd name="connsiteY68" fmla="*/ 2370667 h 4762500"/>
              <a:gd name="connsiteX69" fmla="*/ 3418417 w 6424083"/>
              <a:gd name="connsiteY69" fmla="*/ 2402417 h 4762500"/>
              <a:gd name="connsiteX70" fmla="*/ 3471333 w 6424083"/>
              <a:gd name="connsiteY70" fmla="*/ 2465917 h 4762500"/>
              <a:gd name="connsiteX71" fmla="*/ 3481917 w 6424083"/>
              <a:gd name="connsiteY71" fmla="*/ 2497667 h 4762500"/>
              <a:gd name="connsiteX72" fmla="*/ 3503083 w 6424083"/>
              <a:gd name="connsiteY72" fmla="*/ 2529417 h 4762500"/>
              <a:gd name="connsiteX73" fmla="*/ 3513667 w 6424083"/>
              <a:gd name="connsiteY73" fmla="*/ 2571750 h 4762500"/>
              <a:gd name="connsiteX74" fmla="*/ 3534833 w 6424083"/>
              <a:gd name="connsiteY74" fmla="*/ 2635250 h 4762500"/>
              <a:gd name="connsiteX75" fmla="*/ 3566583 w 6424083"/>
              <a:gd name="connsiteY75" fmla="*/ 2741083 h 4762500"/>
              <a:gd name="connsiteX76" fmla="*/ 3577167 w 6424083"/>
              <a:gd name="connsiteY76" fmla="*/ 2772833 h 4762500"/>
              <a:gd name="connsiteX77" fmla="*/ 3587750 w 6424083"/>
              <a:gd name="connsiteY77" fmla="*/ 2815167 h 4762500"/>
              <a:gd name="connsiteX78" fmla="*/ 3608917 w 6424083"/>
              <a:gd name="connsiteY78" fmla="*/ 2846917 h 4762500"/>
              <a:gd name="connsiteX79" fmla="*/ 3630083 w 6424083"/>
              <a:gd name="connsiteY79" fmla="*/ 2921000 h 4762500"/>
              <a:gd name="connsiteX80" fmla="*/ 3651250 w 6424083"/>
              <a:gd name="connsiteY80" fmla="*/ 2963333 h 4762500"/>
              <a:gd name="connsiteX81" fmla="*/ 3683000 w 6424083"/>
              <a:gd name="connsiteY81" fmla="*/ 2973917 h 4762500"/>
              <a:gd name="connsiteX82" fmla="*/ 3704167 w 6424083"/>
              <a:gd name="connsiteY82" fmla="*/ 3037417 h 4762500"/>
              <a:gd name="connsiteX83" fmla="*/ 3746500 w 6424083"/>
              <a:gd name="connsiteY83" fmla="*/ 3122083 h 4762500"/>
              <a:gd name="connsiteX84" fmla="*/ 3757083 w 6424083"/>
              <a:gd name="connsiteY84" fmla="*/ 3153833 h 4762500"/>
              <a:gd name="connsiteX85" fmla="*/ 3778250 w 6424083"/>
              <a:gd name="connsiteY85" fmla="*/ 3206750 h 4762500"/>
              <a:gd name="connsiteX86" fmla="*/ 3810000 w 6424083"/>
              <a:gd name="connsiteY86" fmla="*/ 3291417 h 4762500"/>
              <a:gd name="connsiteX87" fmla="*/ 3820583 w 6424083"/>
              <a:gd name="connsiteY87" fmla="*/ 3344333 h 4762500"/>
              <a:gd name="connsiteX88" fmla="*/ 3841750 w 6424083"/>
              <a:gd name="connsiteY88" fmla="*/ 3376083 h 4762500"/>
              <a:gd name="connsiteX89" fmla="*/ 3852333 w 6424083"/>
              <a:gd name="connsiteY89" fmla="*/ 3407833 h 4762500"/>
              <a:gd name="connsiteX90" fmla="*/ 3894667 w 6424083"/>
              <a:gd name="connsiteY90" fmla="*/ 3492500 h 4762500"/>
              <a:gd name="connsiteX91" fmla="*/ 3915833 w 6424083"/>
              <a:gd name="connsiteY91" fmla="*/ 3556000 h 4762500"/>
              <a:gd name="connsiteX92" fmla="*/ 3926417 w 6424083"/>
              <a:gd name="connsiteY92" fmla="*/ 3587750 h 4762500"/>
              <a:gd name="connsiteX93" fmla="*/ 3937000 w 6424083"/>
              <a:gd name="connsiteY93" fmla="*/ 3630083 h 4762500"/>
              <a:gd name="connsiteX94" fmla="*/ 3947583 w 6424083"/>
              <a:gd name="connsiteY94" fmla="*/ 3683000 h 4762500"/>
              <a:gd name="connsiteX95" fmla="*/ 3989917 w 6424083"/>
              <a:gd name="connsiteY95" fmla="*/ 3788833 h 4762500"/>
              <a:gd name="connsiteX96" fmla="*/ 4000500 w 6424083"/>
              <a:gd name="connsiteY96" fmla="*/ 3852333 h 4762500"/>
              <a:gd name="connsiteX97" fmla="*/ 4021667 w 6424083"/>
              <a:gd name="connsiteY97" fmla="*/ 3926417 h 4762500"/>
              <a:gd name="connsiteX98" fmla="*/ 4042833 w 6424083"/>
              <a:gd name="connsiteY98" fmla="*/ 4021667 h 4762500"/>
              <a:gd name="connsiteX99" fmla="*/ 4064000 w 6424083"/>
              <a:gd name="connsiteY99" fmla="*/ 4127500 h 4762500"/>
              <a:gd name="connsiteX100" fmla="*/ 4085167 w 6424083"/>
              <a:gd name="connsiteY100" fmla="*/ 4201583 h 4762500"/>
              <a:gd name="connsiteX101" fmla="*/ 4106333 w 6424083"/>
              <a:gd name="connsiteY101" fmla="*/ 4265083 h 4762500"/>
              <a:gd name="connsiteX102" fmla="*/ 4116917 w 6424083"/>
              <a:gd name="connsiteY102" fmla="*/ 4296833 h 4762500"/>
              <a:gd name="connsiteX103" fmla="*/ 4148667 w 6424083"/>
              <a:gd name="connsiteY103" fmla="*/ 4381500 h 4762500"/>
              <a:gd name="connsiteX104" fmla="*/ 4159250 w 6424083"/>
              <a:gd name="connsiteY104" fmla="*/ 4413250 h 4762500"/>
              <a:gd name="connsiteX105" fmla="*/ 4180417 w 6424083"/>
              <a:gd name="connsiteY105" fmla="*/ 4445000 h 4762500"/>
              <a:gd name="connsiteX106" fmla="*/ 4233333 w 6424083"/>
              <a:gd name="connsiteY106" fmla="*/ 4519083 h 4762500"/>
              <a:gd name="connsiteX107" fmla="*/ 4286250 w 6424083"/>
              <a:gd name="connsiteY107" fmla="*/ 4582583 h 4762500"/>
              <a:gd name="connsiteX108" fmla="*/ 4360333 w 6424083"/>
              <a:gd name="connsiteY108" fmla="*/ 4614333 h 4762500"/>
              <a:gd name="connsiteX109" fmla="*/ 4455583 w 6424083"/>
              <a:gd name="connsiteY109" fmla="*/ 4656667 h 4762500"/>
              <a:gd name="connsiteX110" fmla="*/ 4497917 w 6424083"/>
              <a:gd name="connsiteY110" fmla="*/ 4677833 h 4762500"/>
              <a:gd name="connsiteX111" fmla="*/ 4529667 w 6424083"/>
              <a:gd name="connsiteY111" fmla="*/ 4688417 h 4762500"/>
              <a:gd name="connsiteX112" fmla="*/ 4561417 w 6424083"/>
              <a:gd name="connsiteY112" fmla="*/ 4709583 h 4762500"/>
              <a:gd name="connsiteX113" fmla="*/ 4593167 w 6424083"/>
              <a:gd name="connsiteY113" fmla="*/ 4720167 h 4762500"/>
              <a:gd name="connsiteX114" fmla="*/ 4635500 w 6424083"/>
              <a:gd name="connsiteY114" fmla="*/ 4741333 h 4762500"/>
              <a:gd name="connsiteX115" fmla="*/ 4762500 w 6424083"/>
              <a:gd name="connsiteY115" fmla="*/ 4762500 h 4762500"/>
              <a:gd name="connsiteX116" fmla="*/ 5027083 w 6424083"/>
              <a:gd name="connsiteY116" fmla="*/ 4720167 h 4762500"/>
              <a:gd name="connsiteX117" fmla="*/ 5058833 w 6424083"/>
              <a:gd name="connsiteY117" fmla="*/ 4709583 h 4762500"/>
              <a:gd name="connsiteX118" fmla="*/ 5090583 w 6424083"/>
              <a:gd name="connsiteY118" fmla="*/ 4688417 h 4762500"/>
              <a:gd name="connsiteX119" fmla="*/ 5175250 w 6424083"/>
              <a:gd name="connsiteY119" fmla="*/ 4603750 h 4762500"/>
              <a:gd name="connsiteX120" fmla="*/ 5185833 w 6424083"/>
              <a:gd name="connsiteY120" fmla="*/ 4572000 h 4762500"/>
              <a:gd name="connsiteX121" fmla="*/ 5249333 w 6424083"/>
              <a:gd name="connsiteY121" fmla="*/ 4529667 h 4762500"/>
              <a:gd name="connsiteX122" fmla="*/ 5270500 w 6424083"/>
              <a:gd name="connsiteY122" fmla="*/ 4497917 h 4762500"/>
              <a:gd name="connsiteX123" fmla="*/ 5302250 w 6424083"/>
              <a:gd name="connsiteY123" fmla="*/ 4476750 h 4762500"/>
              <a:gd name="connsiteX124" fmla="*/ 5312833 w 6424083"/>
              <a:gd name="connsiteY124" fmla="*/ 4445000 h 4762500"/>
              <a:gd name="connsiteX125" fmla="*/ 5386917 w 6424083"/>
              <a:gd name="connsiteY125" fmla="*/ 4349750 h 4762500"/>
              <a:gd name="connsiteX126" fmla="*/ 5418667 w 6424083"/>
              <a:gd name="connsiteY126" fmla="*/ 4265083 h 4762500"/>
              <a:gd name="connsiteX127" fmla="*/ 5429250 w 6424083"/>
              <a:gd name="connsiteY127" fmla="*/ 4222750 h 4762500"/>
              <a:gd name="connsiteX128" fmla="*/ 5471583 w 6424083"/>
              <a:gd name="connsiteY128" fmla="*/ 4159250 h 4762500"/>
              <a:gd name="connsiteX129" fmla="*/ 5513917 w 6424083"/>
              <a:gd name="connsiteY129" fmla="*/ 4042833 h 4762500"/>
              <a:gd name="connsiteX130" fmla="*/ 5524500 w 6424083"/>
              <a:gd name="connsiteY130" fmla="*/ 3989917 h 4762500"/>
              <a:gd name="connsiteX131" fmla="*/ 5556250 w 6424083"/>
              <a:gd name="connsiteY131" fmla="*/ 3873500 h 4762500"/>
              <a:gd name="connsiteX132" fmla="*/ 5566833 w 6424083"/>
              <a:gd name="connsiteY132" fmla="*/ 3810000 h 4762500"/>
              <a:gd name="connsiteX133" fmla="*/ 5577417 w 6424083"/>
              <a:gd name="connsiteY133" fmla="*/ 3767667 h 4762500"/>
              <a:gd name="connsiteX134" fmla="*/ 5588000 w 6424083"/>
              <a:gd name="connsiteY134" fmla="*/ 3735917 h 4762500"/>
              <a:gd name="connsiteX135" fmla="*/ 5619750 w 6424083"/>
              <a:gd name="connsiteY135" fmla="*/ 3577167 h 4762500"/>
              <a:gd name="connsiteX136" fmla="*/ 5640917 w 6424083"/>
              <a:gd name="connsiteY136" fmla="*/ 3524250 h 4762500"/>
              <a:gd name="connsiteX137" fmla="*/ 5651500 w 6424083"/>
              <a:gd name="connsiteY137" fmla="*/ 3450167 h 4762500"/>
              <a:gd name="connsiteX138" fmla="*/ 5683250 w 6424083"/>
              <a:gd name="connsiteY138" fmla="*/ 3376083 h 4762500"/>
              <a:gd name="connsiteX139" fmla="*/ 5704417 w 6424083"/>
              <a:gd name="connsiteY139" fmla="*/ 3227917 h 4762500"/>
              <a:gd name="connsiteX140" fmla="*/ 5715000 w 6424083"/>
              <a:gd name="connsiteY140" fmla="*/ 3175000 h 4762500"/>
              <a:gd name="connsiteX141" fmla="*/ 5725583 w 6424083"/>
              <a:gd name="connsiteY141" fmla="*/ 2857500 h 4762500"/>
              <a:gd name="connsiteX142" fmla="*/ 5736167 w 6424083"/>
              <a:gd name="connsiteY142" fmla="*/ 2772833 h 4762500"/>
              <a:gd name="connsiteX143" fmla="*/ 5757333 w 6424083"/>
              <a:gd name="connsiteY143" fmla="*/ 2709333 h 4762500"/>
              <a:gd name="connsiteX144" fmla="*/ 5767917 w 6424083"/>
              <a:gd name="connsiteY144" fmla="*/ 2677583 h 4762500"/>
              <a:gd name="connsiteX145" fmla="*/ 5778500 w 6424083"/>
              <a:gd name="connsiteY145" fmla="*/ 2645833 h 4762500"/>
              <a:gd name="connsiteX146" fmla="*/ 5799667 w 6424083"/>
              <a:gd name="connsiteY146" fmla="*/ 2614083 h 4762500"/>
              <a:gd name="connsiteX147" fmla="*/ 5810250 w 6424083"/>
              <a:gd name="connsiteY147" fmla="*/ 2571750 h 4762500"/>
              <a:gd name="connsiteX148" fmla="*/ 5831417 w 6424083"/>
              <a:gd name="connsiteY148" fmla="*/ 2508250 h 4762500"/>
              <a:gd name="connsiteX149" fmla="*/ 5842000 w 6424083"/>
              <a:gd name="connsiteY149" fmla="*/ 2465917 h 4762500"/>
              <a:gd name="connsiteX150" fmla="*/ 5873750 w 6424083"/>
              <a:gd name="connsiteY150" fmla="*/ 2381250 h 4762500"/>
              <a:gd name="connsiteX151" fmla="*/ 5884333 w 6424083"/>
              <a:gd name="connsiteY151" fmla="*/ 2264833 h 4762500"/>
              <a:gd name="connsiteX152" fmla="*/ 5894917 w 6424083"/>
              <a:gd name="connsiteY152" fmla="*/ 2211917 h 4762500"/>
              <a:gd name="connsiteX153" fmla="*/ 5905500 w 6424083"/>
              <a:gd name="connsiteY153" fmla="*/ 2106083 h 4762500"/>
              <a:gd name="connsiteX154" fmla="*/ 5916083 w 6424083"/>
              <a:gd name="connsiteY154" fmla="*/ 1968500 h 4762500"/>
              <a:gd name="connsiteX155" fmla="*/ 5937250 w 6424083"/>
              <a:gd name="connsiteY155" fmla="*/ 1746250 h 4762500"/>
              <a:gd name="connsiteX156" fmla="*/ 5947833 w 6424083"/>
              <a:gd name="connsiteY156" fmla="*/ 1619250 h 4762500"/>
              <a:gd name="connsiteX157" fmla="*/ 5958417 w 6424083"/>
              <a:gd name="connsiteY157" fmla="*/ 1576917 h 4762500"/>
              <a:gd name="connsiteX158" fmla="*/ 5979583 w 6424083"/>
              <a:gd name="connsiteY158" fmla="*/ 1375833 h 4762500"/>
              <a:gd name="connsiteX159" fmla="*/ 5990167 w 6424083"/>
              <a:gd name="connsiteY159" fmla="*/ 1333500 h 4762500"/>
              <a:gd name="connsiteX160" fmla="*/ 6000750 w 6424083"/>
              <a:gd name="connsiteY160" fmla="*/ 1270000 h 4762500"/>
              <a:gd name="connsiteX161" fmla="*/ 6021917 w 6424083"/>
              <a:gd name="connsiteY161" fmla="*/ 1227667 h 4762500"/>
              <a:gd name="connsiteX162" fmla="*/ 6032500 w 6424083"/>
              <a:gd name="connsiteY162" fmla="*/ 1185333 h 4762500"/>
              <a:gd name="connsiteX163" fmla="*/ 6043083 w 6424083"/>
              <a:gd name="connsiteY163" fmla="*/ 1153583 h 4762500"/>
              <a:gd name="connsiteX164" fmla="*/ 6053667 w 6424083"/>
              <a:gd name="connsiteY164" fmla="*/ 1090083 h 4762500"/>
              <a:gd name="connsiteX165" fmla="*/ 6085417 w 6424083"/>
              <a:gd name="connsiteY165" fmla="*/ 941917 h 4762500"/>
              <a:gd name="connsiteX166" fmla="*/ 6106583 w 6424083"/>
              <a:gd name="connsiteY166" fmla="*/ 846667 h 4762500"/>
              <a:gd name="connsiteX167" fmla="*/ 6117167 w 6424083"/>
              <a:gd name="connsiteY167" fmla="*/ 804333 h 4762500"/>
              <a:gd name="connsiteX168" fmla="*/ 6138333 w 6424083"/>
              <a:gd name="connsiteY168" fmla="*/ 762000 h 4762500"/>
              <a:gd name="connsiteX169" fmla="*/ 6170083 w 6424083"/>
              <a:gd name="connsiteY169" fmla="*/ 698500 h 4762500"/>
              <a:gd name="connsiteX170" fmla="*/ 6201833 w 6424083"/>
              <a:gd name="connsiteY170" fmla="*/ 613833 h 4762500"/>
              <a:gd name="connsiteX171" fmla="*/ 6233583 w 6424083"/>
              <a:gd name="connsiteY171" fmla="*/ 582083 h 4762500"/>
              <a:gd name="connsiteX172" fmla="*/ 6244167 w 6424083"/>
              <a:gd name="connsiteY172" fmla="*/ 550333 h 4762500"/>
              <a:gd name="connsiteX173" fmla="*/ 6265333 w 6424083"/>
              <a:gd name="connsiteY173" fmla="*/ 518583 h 4762500"/>
              <a:gd name="connsiteX174" fmla="*/ 6275917 w 6424083"/>
              <a:gd name="connsiteY174" fmla="*/ 455083 h 4762500"/>
              <a:gd name="connsiteX175" fmla="*/ 6297083 w 6424083"/>
              <a:gd name="connsiteY175" fmla="*/ 423333 h 4762500"/>
              <a:gd name="connsiteX176" fmla="*/ 6328833 w 6424083"/>
              <a:gd name="connsiteY176" fmla="*/ 328083 h 4762500"/>
              <a:gd name="connsiteX177" fmla="*/ 6339417 w 6424083"/>
              <a:gd name="connsiteY177" fmla="*/ 296333 h 4762500"/>
              <a:gd name="connsiteX178" fmla="*/ 6371167 w 6424083"/>
              <a:gd name="connsiteY178" fmla="*/ 264583 h 4762500"/>
              <a:gd name="connsiteX179" fmla="*/ 6392333 w 6424083"/>
              <a:gd name="connsiteY179" fmla="*/ 222250 h 4762500"/>
              <a:gd name="connsiteX180" fmla="*/ 6413500 w 6424083"/>
              <a:gd name="connsiteY180" fmla="*/ 116417 h 4762500"/>
              <a:gd name="connsiteX181" fmla="*/ 6424083 w 6424083"/>
              <a:gd name="connsiteY181" fmla="*/ 0 h 4762500"/>
              <a:gd name="connsiteX182" fmla="*/ 6424083 w 6424083"/>
              <a:gd name="connsiteY182"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424083" h="4762500">
                <a:moveTo>
                  <a:pt x="0" y="4296833"/>
                </a:moveTo>
                <a:lnTo>
                  <a:pt x="0" y="4296833"/>
                </a:lnTo>
                <a:cubicBezTo>
                  <a:pt x="28222" y="4258028"/>
                  <a:pt x="69494" y="4225938"/>
                  <a:pt x="84667" y="4180417"/>
                </a:cubicBezTo>
                <a:cubicBezTo>
                  <a:pt x="88195" y="4169834"/>
                  <a:pt x="89715" y="4158353"/>
                  <a:pt x="95250" y="4148667"/>
                </a:cubicBezTo>
                <a:cubicBezTo>
                  <a:pt x="104001" y="4133352"/>
                  <a:pt x="116748" y="4120687"/>
                  <a:pt x="127000" y="4106333"/>
                </a:cubicBezTo>
                <a:cubicBezTo>
                  <a:pt x="134393" y="4095983"/>
                  <a:pt x="141111" y="4085166"/>
                  <a:pt x="148167" y="4074583"/>
                </a:cubicBezTo>
                <a:cubicBezTo>
                  <a:pt x="155318" y="4031676"/>
                  <a:pt x="157493" y="4008217"/>
                  <a:pt x="169333" y="3968750"/>
                </a:cubicBezTo>
                <a:cubicBezTo>
                  <a:pt x="179921" y="3933457"/>
                  <a:pt x="194984" y="3899512"/>
                  <a:pt x="201083" y="3862917"/>
                </a:cubicBezTo>
                <a:cubicBezTo>
                  <a:pt x="209285" y="3813705"/>
                  <a:pt x="215194" y="3764139"/>
                  <a:pt x="222250" y="3714750"/>
                </a:cubicBezTo>
                <a:cubicBezTo>
                  <a:pt x="222250" y="3714747"/>
                  <a:pt x="243416" y="3566585"/>
                  <a:pt x="243417" y="3566583"/>
                </a:cubicBezTo>
                <a:lnTo>
                  <a:pt x="264583" y="3534833"/>
                </a:lnTo>
                <a:cubicBezTo>
                  <a:pt x="268111" y="3520722"/>
                  <a:pt x="270567" y="3506299"/>
                  <a:pt x="275167" y="3492500"/>
                </a:cubicBezTo>
                <a:cubicBezTo>
                  <a:pt x="284869" y="3463394"/>
                  <a:pt x="299490" y="3437541"/>
                  <a:pt x="306917" y="3407833"/>
                </a:cubicBezTo>
                <a:cubicBezTo>
                  <a:pt x="312955" y="3383683"/>
                  <a:pt x="315988" y="3347358"/>
                  <a:pt x="328083" y="3323167"/>
                </a:cubicBezTo>
                <a:cubicBezTo>
                  <a:pt x="333771" y="3311790"/>
                  <a:pt x="339678" y="3299793"/>
                  <a:pt x="349250" y="3291417"/>
                </a:cubicBezTo>
                <a:cubicBezTo>
                  <a:pt x="397990" y="3248770"/>
                  <a:pt x="407291" y="3255227"/>
                  <a:pt x="455083" y="3227917"/>
                </a:cubicBezTo>
                <a:cubicBezTo>
                  <a:pt x="466127" y="3221606"/>
                  <a:pt x="475456" y="3212438"/>
                  <a:pt x="486833" y="3206750"/>
                </a:cubicBezTo>
                <a:cubicBezTo>
                  <a:pt x="504612" y="3197861"/>
                  <a:pt x="543969" y="3190667"/>
                  <a:pt x="560917" y="3185583"/>
                </a:cubicBezTo>
                <a:cubicBezTo>
                  <a:pt x="582288" y="3179172"/>
                  <a:pt x="603250" y="3171473"/>
                  <a:pt x="624417" y="3164417"/>
                </a:cubicBezTo>
                <a:cubicBezTo>
                  <a:pt x="635000" y="3160889"/>
                  <a:pt x="646885" y="3160021"/>
                  <a:pt x="656167" y="3153833"/>
                </a:cubicBezTo>
                <a:cubicBezTo>
                  <a:pt x="687205" y="3133141"/>
                  <a:pt x="684616" y="3130846"/>
                  <a:pt x="719667" y="3122083"/>
                </a:cubicBezTo>
                <a:cubicBezTo>
                  <a:pt x="782149" y="3106462"/>
                  <a:pt x="816716" y="3107488"/>
                  <a:pt x="889000" y="3100917"/>
                </a:cubicBezTo>
                <a:cubicBezTo>
                  <a:pt x="951287" y="3069773"/>
                  <a:pt x="916368" y="3084738"/>
                  <a:pt x="994833" y="3058583"/>
                </a:cubicBezTo>
                <a:cubicBezTo>
                  <a:pt x="1005416" y="3055055"/>
                  <a:pt x="1015760" y="3050706"/>
                  <a:pt x="1026583" y="3048000"/>
                </a:cubicBezTo>
                <a:cubicBezTo>
                  <a:pt x="1040154" y="3044607"/>
                  <a:pt x="1085479" y="3034427"/>
                  <a:pt x="1100667" y="3026833"/>
                </a:cubicBezTo>
                <a:cubicBezTo>
                  <a:pt x="1112044" y="3021145"/>
                  <a:pt x="1120794" y="3010833"/>
                  <a:pt x="1132417" y="3005667"/>
                </a:cubicBezTo>
                <a:cubicBezTo>
                  <a:pt x="1177698" y="2985542"/>
                  <a:pt x="1195145" y="2986233"/>
                  <a:pt x="1238250" y="2973917"/>
                </a:cubicBezTo>
                <a:cubicBezTo>
                  <a:pt x="1344530" y="2943551"/>
                  <a:pt x="1179995" y="2985834"/>
                  <a:pt x="1312333" y="2952750"/>
                </a:cubicBezTo>
                <a:cubicBezTo>
                  <a:pt x="1333500" y="2938639"/>
                  <a:pt x="1361722" y="2931584"/>
                  <a:pt x="1375833" y="2910417"/>
                </a:cubicBezTo>
                <a:cubicBezTo>
                  <a:pt x="1382889" y="2899834"/>
                  <a:pt x="1386214" y="2885408"/>
                  <a:pt x="1397000" y="2878667"/>
                </a:cubicBezTo>
                <a:cubicBezTo>
                  <a:pt x="1415920" y="2866842"/>
                  <a:pt x="1460500" y="2857500"/>
                  <a:pt x="1460500" y="2857500"/>
                </a:cubicBezTo>
                <a:cubicBezTo>
                  <a:pt x="1481667" y="2843389"/>
                  <a:pt x="1509889" y="2836334"/>
                  <a:pt x="1524000" y="2815167"/>
                </a:cubicBezTo>
                <a:cubicBezTo>
                  <a:pt x="1531056" y="2804584"/>
                  <a:pt x="1536173" y="2792411"/>
                  <a:pt x="1545167" y="2783417"/>
                </a:cubicBezTo>
                <a:cubicBezTo>
                  <a:pt x="1583293" y="2745291"/>
                  <a:pt x="1583195" y="2760546"/>
                  <a:pt x="1619250" y="2730500"/>
                </a:cubicBezTo>
                <a:cubicBezTo>
                  <a:pt x="1630748" y="2720918"/>
                  <a:pt x="1639186" y="2707939"/>
                  <a:pt x="1651000" y="2698750"/>
                </a:cubicBezTo>
                <a:cubicBezTo>
                  <a:pt x="1671080" y="2683132"/>
                  <a:pt x="1714500" y="2656417"/>
                  <a:pt x="1714500" y="2656417"/>
                </a:cubicBezTo>
                <a:cubicBezTo>
                  <a:pt x="1725107" y="2624595"/>
                  <a:pt x="1723454" y="2620273"/>
                  <a:pt x="1746250" y="2592917"/>
                </a:cubicBezTo>
                <a:cubicBezTo>
                  <a:pt x="1755832" y="2581419"/>
                  <a:pt x="1768418" y="2572665"/>
                  <a:pt x="1778000" y="2561167"/>
                </a:cubicBezTo>
                <a:cubicBezTo>
                  <a:pt x="1786143" y="2551396"/>
                  <a:pt x="1790173" y="2538411"/>
                  <a:pt x="1799167" y="2529417"/>
                </a:cubicBezTo>
                <a:cubicBezTo>
                  <a:pt x="1808161" y="2520423"/>
                  <a:pt x="1821146" y="2516393"/>
                  <a:pt x="1830917" y="2508250"/>
                </a:cubicBezTo>
                <a:cubicBezTo>
                  <a:pt x="1842415" y="2498668"/>
                  <a:pt x="1851169" y="2486082"/>
                  <a:pt x="1862667" y="2476500"/>
                </a:cubicBezTo>
                <a:cubicBezTo>
                  <a:pt x="1908074" y="2438661"/>
                  <a:pt x="1884007" y="2474176"/>
                  <a:pt x="1926167" y="2423583"/>
                </a:cubicBezTo>
                <a:cubicBezTo>
                  <a:pt x="1934310" y="2413812"/>
                  <a:pt x="1941645" y="2403210"/>
                  <a:pt x="1947333" y="2391833"/>
                </a:cubicBezTo>
                <a:cubicBezTo>
                  <a:pt x="1952322" y="2381855"/>
                  <a:pt x="1950948" y="2368794"/>
                  <a:pt x="1957917" y="2360083"/>
                </a:cubicBezTo>
                <a:cubicBezTo>
                  <a:pt x="1976188" y="2337245"/>
                  <a:pt x="2006581" y="2334688"/>
                  <a:pt x="2032000" y="2328333"/>
                </a:cubicBezTo>
                <a:cubicBezTo>
                  <a:pt x="2047618" y="2304906"/>
                  <a:pt x="2060471" y="2281130"/>
                  <a:pt x="2084917" y="2264833"/>
                </a:cubicBezTo>
                <a:cubicBezTo>
                  <a:pt x="2094199" y="2258645"/>
                  <a:pt x="2106084" y="2257778"/>
                  <a:pt x="2116667" y="2254250"/>
                </a:cubicBezTo>
                <a:cubicBezTo>
                  <a:pt x="2127250" y="2247194"/>
                  <a:pt x="2139423" y="2242077"/>
                  <a:pt x="2148417" y="2233083"/>
                </a:cubicBezTo>
                <a:cubicBezTo>
                  <a:pt x="2157411" y="2224089"/>
                  <a:pt x="2158206" y="2207021"/>
                  <a:pt x="2169583" y="2201333"/>
                </a:cubicBezTo>
                <a:cubicBezTo>
                  <a:pt x="2188776" y="2191736"/>
                  <a:pt x="2211916" y="2194278"/>
                  <a:pt x="2233083" y="2190750"/>
                </a:cubicBezTo>
                <a:cubicBezTo>
                  <a:pt x="2247194" y="2183694"/>
                  <a:pt x="2260916" y="2175798"/>
                  <a:pt x="2275417" y="2169583"/>
                </a:cubicBezTo>
                <a:cubicBezTo>
                  <a:pt x="2285671" y="2165189"/>
                  <a:pt x="2297189" y="2163989"/>
                  <a:pt x="2307167" y="2159000"/>
                </a:cubicBezTo>
                <a:cubicBezTo>
                  <a:pt x="2389231" y="2117968"/>
                  <a:pt x="2290863" y="2153851"/>
                  <a:pt x="2370667" y="2127250"/>
                </a:cubicBezTo>
                <a:cubicBezTo>
                  <a:pt x="2381250" y="2120194"/>
                  <a:pt x="2393423" y="2115077"/>
                  <a:pt x="2402417" y="2106083"/>
                </a:cubicBezTo>
                <a:cubicBezTo>
                  <a:pt x="2411411" y="2097089"/>
                  <a:pt x="2413651" y="2082279"/>
                  <a:pt x="2423583" y="2074333"/>
                </a:cubicBezTo>
                <a:cubicBezTo>
                  <a:pt x="2432294" y="2067364"/>
                  <a:pt x="2444750" y="2067278"/>
                  <a:pt x="2455333" y="2063750"/>
                </a:cubicBezTo>
                <a:cubicBezTo>
                  <a:pt x="2487223" y="2042489"/>
                  <a:pt x="2491814" y="2037532"/>
                  <a:pt x="2529417" y="2021417"/>
                </a:cubicBezTo>
                <a:cubicBezTo>
                  <a:pt x="2539671" y="2017023"/>
                  <a:pt x="2550584" y="2014361"/>
                  <a:pt x="2561167" y="2010833"/>
                </a:cubicBezTo>
                <a:cubicBezTo>
                  <a:pt x="2751042" y="2016587"/>
                  <a:pt x="2819143" y="1993828"/>
                  <a:pt x="2952750" y="2032000"/>
                </a:cubicBezTo>
                <a:cubicBezTo>
                  <a:pt x="2963477" y="2035065"/>
                  <a:pt x="2973917" y="2039055"/>
                  <a:pt x="2984500" y="2042583"/>
                </a:cubicBezTo>
                <a:cubicBezTo>
                  <a:pt x="2991556" y="2053166"/>
                  <a:pt x="2996673" y="2065339"/>
                  <a:pt x="3005667" y="2074333"/>
                </a:cubicBezTo>
                <a:cubicBezTo>
                  <a:pt x="3026184" y="2094850"/>
                  <a:pt x="3043343" y="2097475"/>
                  <a:pt x="3069167" y="2106083"/>
                </a:cubicBezTo>
                <a:cubicBezTo>
                  <a:pt x="3079750" y="2113139"/>
                  <a:pt x="3091923" y="2118256"/>
                  <a:pt x="3100917" y="2127250"/>
                </a:cubicBezTo>
                <a:cubicBezTo>
                  <a:pt x="3109911" y="2136244"/>
                  <a:pt x="3111297" y="2152259"/>
                  <a:pt x="3122083" y="2159000"/>
                </a:cubicBezTo>
                <a:cubicBezTo>
                  <a:pt x="3141003" y="2170825"/>
                  <a:pt x="3185583" y="2180167"/>
                  <a:pt x="3185583" y="2180167"/>
                </a:cubicBezTo>
                <a:cubicBezTo>
                  <a:pt x="3192639" y="2190750"/>
                  <a:pt x="3197756" y="2202923"/>
                  <a:pt x="3206750" y="2211917"/>
                </a:cubicBezTo>
                <a:cubicBezTo>
                  <a:pt x="3215744" y="2220911"/>
                  <a:pt x="3227456" y="2226772"/>
                  <a:pt x="3238500" y="2233083"/>
                </a:cubicBezTo>
                <a:cubicBezTo>
                  <a:pt x="3271435" y="2251903"/>
                  <a:pt x="3284455" y="2251977"/>
                  <a:pt x="3312583" y="2275417"/>
                </a:cubicBezTo>
                <a:cubicBezTo>
                  <a:pt x="3401957" y="2349895"/>
                  <a:pt x="3268663" y="2252663"/>
                  <a:pt x="3386667" y="2370667"/>
                </a:cubicBezTo>
                <a:cubicBezTo>
                  <a:pt x="3397250" y="2381250"/>
                  <a:pt x="3408835" y="2390919"/>
                  <a:pt x="3418417" y="2402417"/>
                </a:cubicBezTo>
                <a:cubicBezTo>
                  <a:pt x="3492089" y="2490824"/>
                  <a:pt x="3378574" y="2373158"/>
                  <a:pt x="3471333" y="2465917"/>
                </a:cubicBezTo>
                <a:cubicBezTo>
                  <a:pt x="3474861" y="2476500"/>
                  <a:pt x="3476928" y="2487689"/>
                  <a:pt x="3481917" y="2497667"/>
                </a:cubicBezTo>
                <a:cubicBezTo>
                  <a:pt x="3487605" y="2509044"/>
                  <a:pt x="3498073" y="2517726"/>
                  <a:pt x="3503083" y="2529417"/>
                </a:cubicBezTo>
                <a:cubicBezTo>
                  <a:pt x="3508813" y="2542786"/>
                  <a:pt x="3509487" y="2557818"/>
                  <a:pt x="3513667" y="2571750"/>
                </a:cubicBezTo>
                <a:cubicBezTo>
                  <a:pt x="3520078" y="2593121"/>
                  <a:pt x="3531165" y="2613242"/>
                  <a:pt x="3534833" y="2635250"/>
                </a:cubicBezTo>
                <a:cubicBezTo>
                  <a:pt x="3551814" y="2737132"/>
                  <a:pt x="3533024" y="2662779"/>
                  <a:pt x="3566583" y="2741083"/>
                </a:cubicBezTo>
                <a:cubicBezTo>
                  <a:pt x="3570978" y="2751337"/>
                  <a:pt x="3574102" y="2762106"/>
                  <a:pt x="3577167" y="2772833"/>
                </a:cubicBezTo>
                <a:cubicBezTo>
                  <a:pt x="3581163" y="2786819"/>
                  <a:pt x="3582020" y="2801797"/>
                  <a:pt x="3587750" y="2815167"/>
                </a:cubicBezTo>
                <a:cubicBezTo>
                  <a:pt x="3592760" y="2826858"/>
                  <a:pt x="3601861" y="2836334"/>
                  <a:pt x="3608917" y="2846917"/>
                </a:cubicBezTo>
                <a:cubicBezTo>
                  <a:pt x="3614287" y="2868396"/>
                  <a:pt x="3620974" y="2899746"/>
                  <a:pt x="3630083" y="2921000"/>
                </a:cubicBezTo>
                <a:cubicBezTo>
                  <a:pt x="3636298" y="2935501"/>
                  <a:pt x="3640094" y="2952177"/>
                  <a:pt x="3651250" y="2963333"/>
                </a:cubicBezTo>
                <a:cubicBezTo>
                  <a:pt x="3659138" y="2971221"/>
                  <a:pt x="3672417" y="2970389"/>
                  <a:pt x="3683000" y="2973917"/>
                </a:cubicBezTo>
                <a:cubicBezTo>
                  <a:pt x="3690056" y="2995084"/>
                  <a:pt x="3694189" y="3017461"/>
                  <a:pt x="3704167" y="3037417"/>
                </a:cubicBezTo>
                <a:cubicBezTo>
                  <a:pt x="3718278" y="3065639"/>
                  <a:pt x="3736522" y="3092149"/>
                  <a:pt x="3746500" y="3122083"/>
                </a:cubicBezTo>
                <a:cubicBezTo>
                  <a:pt x="3750028" y="3132666"/>
                  <a:pt x="3753166" y="3143388"/>
                  <a:pt x="3757083" y="3153833"/>
                </a:cubicBezTo>
                <a:cubicBezTo>
                  <a:pt x="3763754" y="3171621"/>
                  <a:pt x="3772242" y="3188727"/>
                  <a:pt x="3778250" y="3206750"/>
                </a:cubicBezTo>
                <a:cubicBezTo>
                  <a:pt x="3807070" y="3293210"/>
                  <a:pt x="3766697" y="3204811"/>
                  <a:pt x="3810000" y="3291417"/>
                </a:cubicBezTo>
                <a:cubicBezTo>
                  <a:pt x="3813528" y="3309056"/>
                  <a:pt x="3814267" y="3327490"/>
                  <a:pt x="3820583" y="3344333"/>
                </a:cubicBezTo>
                <a:cubicBezTo>
                  <a:pt x="3825049" y="3356243"/>
                  <a:pt x="3836062" y="3364706"/>
                  <a:pt x="3841750" y="3376083"/>
                </a:cubicBezTo>
                <a:cubicBezTo>
                  <a:pt x="3846739" y="3386061"/>
                  <a:pt x="3847717" y="3397677"/>
                  <a:pt x="3852333" y="3407833"/>
                </a:cubicBezTo>
                <a:cubicBezTo>
                  <a:pt x="3865390" y="3436558"/>
                  <a:pt x="3884689" y="3462566"/>
                  <a:pt x="3894667" y="3492500"/>
                </a:cubicBezTo>
                <a:lnTo>
                  <a:pt x="3915833" y="3556000"/>
                </a:lnTo>
                <a:cubicBezTo>
                  <a:pt x="3919361" y="3566583"/>
                  <a:pt x="3923711" y="3576927"/>
                  <a:pt x="3926417" y="3587750"/>
                </a:cubicBezTo>
                <a:cubicBezTo>
                  <a:pt x="3929945" y="3601861"/>
                  <a:pt x="3933845" y="3615884"/>
                  <a:pt x="3937000" y="3630083"/>
                </a:cubicBezTo>
                <a:cubicBezTo>
                  <a:pt x="3940902" y="3647643"/>
                  <a:pt x="3941895" y="3665935"/>
                  <a:pt x="3947583" y="3683000"/>
                </a:cubicBezTo>
                <a:cubicBezTo>
                  <a:pt x="3959598" y="3719045"/>
                  <a:pt x="3989917" y="3788833"/>
                  <a:pt x="3989917" y="3788833"/>
                </a:cubicBezTo>
                <a:cubicBezTo>
                  <a:pt x="3993445" y="3810000"/>
                  <a:pt x="3996292" y="3831291"/>
                  <a:pt x="4000500" y="3852333"/>
                </a:cubicBezTo>
                <a:cubicBezTo>
                  <a:pt x="4020300" y="3951337"/>
                  <a:pt x="4001489" y="3845705"/>
                  <a:pt x="4021667" y="3926417"/>
                </a:cubicBezTo>
                <a:cubicBezTo>
                  <a:pt x="4029555" y="3957970"/>
                  <a:pt x="4036133" y="3989840"/>
                  <a:pt x="4042833" y="4021667"/>
                </a:cubicBezTo>
                <a:cubicBezTo>
                  <a:pt x="4050244" y="4056872"/>
                  <a:pt x="4052624" y="4093370"/>
                  <a:pt x="4064000" y="4127500"/>
                </a:cubicBezTo>
                <a:cubicBezTo>
                  <a:pt x="4099566" y="4234202"/>
                  <a:pt x="4045300" y="4068693"/>
                  <a:pt x="4085167" y="4201583"/>
                </a:cubicBezTo>
                <a:cubicBezTo>
                  <a:pt x="4091578" y="4222954"/>
                  <a:pt x="4099277" y="4243916"/>
                  <a:pt x="4106333" y="4265083"/>
                </a:cubicBezTo>
                <a:cubicBezTo>
                  <a:pt x="4109861" y="4275666"/>
                  <a:pt x="4114211" y="4286010"/>
                  <a:pt x="4116917" y="4296833"/>
                </a:cubicBezTo>
                <a:cubicBezTo>
                  <a:pt x="4136429" y="4374884"/>
                  <a:pt x="4115461" y="4304019"/>
                  <a:pt x="4148667" y="4381500"/>
                </a:cubicBezTo>
                <a:cubicBezTo>
                  <a:pt x="4153061" y="4391754"/>
                  <a:pt x="4154261" y="4403272"/>
                  <a:pt x="4159250" y="4413250"/>
                </a:cubicBezTo>
                <a:cubicBezTo>
                  <a:pt x="4164938" y="4424627"/>
                  <a:pt x="4174106" y="4433956"/>
                  <a:pt x="4180417" y="4445000"/>
                </a:cubicBezTo>
                <a:cubicBezTo>
                  <a:pt x="4237386" y="4544697"/>
                  <a:pt x="4162811" y="4434457"/>
                  <a:pt x="4233333" y="4519083"/>
                </a:cubicBezTo>
                <a:cubicBezTo>
                  <a:pt x="4260635" y="4551845"/>
                  <a:pt x="4248056" y="4555301"/>
                  <a:pt x="4286250" y="4582583"/>
                </a:cubicBezTo>
                <a:cubicBezTo>
                  <a:pt x="4309138" y="4598932"/>
                  <a:pt x="4334421" y="4605696"/>
                  <a:pt x="4360333" y="4614333"/>
                </a:cubicBezTo>
                <a:cubicBezTo>
                  <a:pt x="4453711" y="4676586"/>
                  <a:pt x="4304478" y="4581118"/>
                  <a:pt x="4455583" y="4656667"/>
                </a:cubicBezTo>
                <a:cubicBezTo>
                  <a:pt x="4469694" y="4663722"/>
                  <a:pt x="4483416" y="4671618"/>
                  <a:pt x="4497917" y="4677833"/>
                </a:cubicBezTo>
                <a:cubicBezTo>
                  <a:pt x="4508171" y="4682227"/>
                  <a:pt x="4519689" y="4683428"/>
                  <a:pt x="4529667" y="4688417"/>
                </a:cubicBezTo>
                <a:cubicBezTo>
                  <a:pt x="4541044" y="4694105"/>
                  <a:pt x="4550040" y="4703895"/>
                  <a:pt x="4561417" y="4709583"/>
                </a:cubicBezTo>
                <a:cubicBezTo>
                  <a:pt x="4571395" y="4714572"/>
                  <a:pt x="4582913" y="4715772"/>
                  <a:pt x="4593167" y="4720167"/>
                </a:cubicBezTo>
                <a:cubicBezTo>
                  <a:pt x="4607668" y="4726382"/>
                  <a:pt x="4620195" y="4737507"/>
                  <a:pt x="4635500" y="4741333"/>
                </a:cubicBezTo>
                <a:cubicBezTo>
                  <a:pt x="4677136" y="4751742"/>
                  <a:pt x="4720167" y="4755444"/>
                  <a:pt x="4762500" y="4762500"/>
                </a:cubicBezTo>
                <a:cubicBezTo>
                  <a:pt x="4985754" y="4738999"/>
                  <a:pt x="4899649" y="4762645"/>
                  <a:pt x="5027083" y="4720167"/>
                </a:cubicBezTo>
                <a:cubicBezTo>
                  <a:pt x="5037666" y="4716639"/>
                  <a:pt x="5049551" y="4715771"/>
                  <a:pt x="5058833" y="4709583"/>
                </a:cubicBezTo>
                <a:lnTo>
                  <a:pt x="5090583" y="4688417"/>
                </a:lnTo>
                <a:cubicBezTo>
                  <a:pt x="5141668" y="4611790"/>
                  <a:pt x="5110164" y="4636294"/>
                  <a:pt x="5175250" y="4603750"/>
                </a:cubicBezTo>
                <a:cubicBezTo>
                  <a:pt x="5178778" y="4593167"/>
                  <a:pt x="5177945" y="4579888"/>
                  <a:pt x="5185833" y="4572000"/>
                </a:cubicBezTo>
                <a:cubicBezTo>
                  <a:pt x="5203821" y="4554012"/>
                  <a:pt x="5249333" y="4529667"/>
                  <a:pt x="5249333" y="4529667"/>
                </a:cubicBezTo>
                <a:cubicBezTo>
                  <a:pt x="5256389" y="4519084"/>
                  <a:pt x="5261506" y="4506911"/>
                  <a:pt x="5270500" y="4497917"/>
                </a:cubicBezTo>
                <a:cubicBezTo>
                  <a:pt x="5279494" y="4488923"/>
                  <a:pt x="5294304" y="4486682"/>
                  <a:pt x="5302250" y="4476750"/>
                </a:cubicBezTo>
                <a:cubicBezTo>
                  <a:pt x="5309219" y="4468039"/>
                  <a:pt x="5307415" y="4454752"/>
                  <a:pt x="5312833" y="4445000"/>
                </a:cubicBezTo>
                <a:cubicBezTo>
                  <a:pt x="5344480" y="4388036"/>
                  <a:pt x="5348351" y="4388316"/>
                  <a:pt x="5386917" y="4349750"/>
                </a:cubicBezTo>
                <a:cubicBezTo>
                  <a:pt x="5414082" y="4241089"/>
                  <a:pt x="5377160" y="4375769"/>
                  <a:pt x="5418667" y="4265083"/>
                </a:cubicBezTo>
                <a:cubicBezTo>
                  <a:pt x="5423774" y="4251464"/>
                  <a:pt x="5422745" y="4235760"/>
                  <a:pt x="5429250" y="4222750"/>
                </a:cubicBezTo>
                <a:cubicBezTo>
                  <a:pt x="5440627" y="4199997"/>
                  <a:pt x="5463538" y="4183384"/>
                  <a:pt x="5471583" y="4159250"/>
                </a:cubicBezTo>
                <a:cubicBezTo>
                  <a:pt x="5498758" y="4077727"/>
                  <a:pt x="5484464" y="4116466"/>
                  <a:pt x="5513917" y="4042833"/>
                </a:cubicBezTo>
                <a:cubicBezTo>
                  <a:pt x="5517445" y="4025194"/>
                  <a:pt x="5520137" y="4007368"/>
                  <a:pt x="5524500" y="3989917"/>
                </a:cubicBezTo>
                <a:cubicBezTo>
                  <a:pt x="5545017" y="3907846"/>
                  <a:pt x="5530460" y="4028245"/>
                  <a:pt x="5556250" y="3873500"/>
                </a:cubicBezTo>
                <a:cubicBezTo>
                  <a:pt x="5559778" y="3852333"/>
                  <a:pt x="5562625" y="3831042"/>
                  <a:pt x="5566833" y="3810000"/>
                </a:cubicBezTo>
                <a:cubicBezTo>
                  <a:pt x="5569686" y="3795737"/>
                  <a:pt x="5573421" y="3781653"/>
                  <a:pt x="5577417" y="3767667"/>
                </a:cubicBezTo>
                <a:cubicBezTo>
                  <a:pt x="5580482" y="3756940"/>
                  <a:pt x="5585663" y="3746825"/>
                  <a:pt x="5588000" y="3735917"/>
                </a:cubicBezTo>
                <a:cubicBezTo>
                  <a:pt x="5590867" y="3722537"/>
                  <a:pt x="5607309" y="3614489"/>
                  <a:pt x="5619750" y="3577167"/>
                </a:cubicBezTo>
                <a:cubicBezTo>
                  <a:pt x="5625758" y="3559144"/>
                  <a:pt x="5633861" y="3541889"/>
                  <a:pt x="5640917" y="3524250"/>
                </a:cubicBezTo>
                <a:cubicBezTo>
                  <a:pt x="5644445" y="3499556"/>
                  <a:pt x="5646608" y="3474628"/>
                  <a:pt x="5651500" y="3450167"/>
                </a:cubicBezTo>
                <a:cubicBezTo>
                  <a:pt x="5656691" y="3424212"/>
                  <a:pt x="5671775" y="3399032"/>
                  <a:pt x="5683250" y="3376083"/>
                </a:cubicBezTo>
                <a:cubicBezTo>
                  <a:pt x="5705957" y="3285254"/>
                  <a:pt x="5683793" y="3382594"/>
                  <a:pt x="5704417" y="3227917"/>
                </a:cubicBezTo>
                <a:cubicBezTo>
                  <a:pt x="5706794" y="3210087"/>
                  <a:pt x="5711472" y="3192639"/>
                  <a:pt x="5715000" y="3175000"/>
                </a:cubicBezTo>
                <a:cubicBezTo>
                  <a:pt x="5718528" y="3069167"/>
                  <a:pt x="5720017" y="2963246"/>
                  <a:pt x="5725583" y="2857500"/>
                </a:cubicBezTo>
                <a:cubicBezTo>
                  <a:pt x="5727078" y="2829097"/>
                  <a:pt x="5730208" y="2800644"/>
                  <a:pt x="5736167" y="2772833"/>
                </a:cubicBezTo>
                <a:cubicBezTo>
                  <a:pt x="5740842" y="2751017"/>
                  <a:pt x="5750277" y="2730500"/>
                  <a:pt x="5757333" y="2709333"/>
                </a:cubicBezTo>
                <a:lnTo>
                  <a:pt x="5767917" y="2677583"/>
                </a:lnTo>
                <a:cubicBezTo>
                  <a:pt x="5771445" y="2667000"/>
                  <a:pt x="5772312" y="2655115"/>
                  <a:pt x="5778500" y="2645833"/>
                </a:cubicBezTo>
                <a:lnTo>
                  <a:pt x="5799667" y="2614083"/>
                </a:lnTo>
                <a:cubicBezTo>
                  <a:pt x="5803195" y="2599972"/>
                  <a:pt x="5806070" y="2585682"/>
                  <a:pt x="5810250" y="2571750"/>
                </a:cubicBezTo>
                <a:cubicBezTo>
                  <a:pt x="5816661" y="2550379"/>
                  <a:pt x="5826006" y="2529896"/>
                  <a:pt x="5831417" y="2508250"/>
                </a:cubicBezTo>
                <a:cubicBezTo>
                  <a:pt x="5834945" y="2494139"/>
                  <a:pt x="5838004" y="2479903"/>
                  <a:pt x="5842000" y="2465917"/>
                </a:cubicBezTo>
                <a:cubicBezTo>
                  <a:pt x="5850296" y="2436879"/>
                  <a:pt x="5862565" y="2409213"/>
                  <a:pt x="5873750" y="2381250"/>
                </a:cubicBezTo>
                <a:cubicBezTo>
                  <a:pt x="5877278" y="2342444"/>
                  <a:pt x="5879500" y="2303498"/>
                  <a:pt x="5884333" y="2264833"/>
                </a:cubicBezTo>
                <a:cubicBezTo>
                  <a:pt x="5886564" y="2246984"/>
                  <a:pt x="5892540" y="2229747"/>
                  <a:pt x="5894917" y="2211917"/>
                </a:cubicBezTo>
                <a:cubicBezTo>
                  <a:pt x="5899603" y="2176774"/>
                  <a:pt x="5902429" y="2141404"/>
                  <a:pt x="5905500" y="2106083"/>
                </a:cubicBezTo>
                <a:cubicBezTo>
                  <a:pt x="5909485" y="2060259"/>
                  <a:pt x="5912040" y="2014318"/>
                  <a:pt x="5916083" y="1968500"/>
                </a:cubicBezTo>
                <a:cubicBezTo>
                  <a:pt x="5922624" y="1894369"/>
                  <a:pt x="5931070" y="1820412"/>
                  <a:pt x="5937250" y="1746250"/>
                </a:cubicBezTo>
                <a:cubicBezTo>
                  <a:pt x="5940778" y="1703917"/>
                  <a:pt x="5942564" y="1661402"/>
                  <a:pt x="5947833" y="1619250"/>
                </a:cubicBezTo>
                <a:cubicBezTo>
                  <a:pt x="5949637" y="1604817"/>
                  <a:pt x="5955815" y="1591228"/>
                  <a:pt x="5958417" y="1576917"/>
                </a:cubicBezTo>
                <a:cubicBezTo>
                  <a:pt x="5976942" y="1475030"/>
                  <a:pt x="5963634" y="1503425"/>
                  <a:pt x="5979583" y="1375833"/>
                </a:cubicBezTo>
                <a:cubicBezTo>
                  <a:pt x="5981387" y="1361400"/>
                  <a:pt x="5987314" y="1347763"/>
                  <a:pt x="5990167" y="1333500"/>
                </a:cubicBezTo>
                <a:cubicBezTo>
                  <a:pt x="5994375" y="1312458"/>
                  <a:pt x="5994584" y="1290554"/>
                  <a:pt x="6000750" y="1270000"/>
                </a:cubicBezTo>
                <a:cubicBezTo>
                  <a:pt x="6005283" y="1254889"/>
                  <a:pt x="6014861" y="1241778"/>
                  <a:pt x="6021917" y="1227667"/>
                </a:cubicBezTo>
                <a:cubicBezTo>
                  <a:pt x="6025445" y="1213556"/>
                  <a:pt x="6028504" y="1199319"/>
                  <a:pt x="6032500" y="1185333"/>
                </a:cubicBezTo>
                <a:cubicBezTo>
                  <a:pt x="6035565" y="1174606"/>
                  <a:pt x="6040663" y="1164473"/>
                  <a:pt x="6043083" y="1153583"/>
                </a:cubicBezTo>
                <a:cubicBezTo>
                  <a:pt x="6047738" y="1132635"/>
                  <a:pt x="6051005" y="1111376"/>
                  <a:pt x="6053667" y="1090083"/>
                </a:cubicBezTo>
                <a:cubicBezTo>
                  <a:pt x="6069872" y="960448"/>
                  <a:pt x="6046591" y="1019567"/>
                  <a:pt x="6085417" y="941917"/>
                </a:cubicBezTo>
                <a:cubicBezTo>
                  <a:pt x="6111236" y="838635"/>
                  <a:pt x="6079700" y="967637"/>
                  <a:pt x="6106583" y="846667"/>
                </a:cubicBezTo>
                <a:cubicBezTo>
                  <a:pt x="6109738" y="832468"/>
                  <a:pt x="6112060" y="817953"/>
                  <a:pt x="6117167" y="804333"/>
                </a:cubicBezTo>
                <a:cubicBezTo>
                  <a:pt x="6122706" y="789561"/>
                  <a:pt x="6132118" y="776501"/>
                  <a:pt x="6138333" y="762000"/>
                </a:cubicBezTo>
                <a:cubicBezTo>
                  <a:pt x="6164622" y="700658"/>
                  <a:pt x="6129409" y="759513"/>
                  <a:pt x="6170083" y="698500"/>
                </a:cubicBezTo>
                <a:cubicBezTo>
                  <a:pt x="6178605" y="664413"/>
                  <a:pt x="6180549" y="643631"/>
                  <a:pt x="6201833" y="613833"/>
                </a:cubicBezTo>
                <a:cubicBezTo>
                  <a:pt x="6210532" y="601654"/>
                  <a:pt x="6223000" y="592666"/>
                  <a:pt x="6233583" y="582083"/>
                </a:cubicBezTo>
                <a:cubicBezTo>
                  <a:pt x="6237111" y="571500"/>
                  <a:pt x="6239178" y="560311"/>
                  <a:pt x="6244167" y="550333"/>
                </a:cubicBezTo>
                <a:cubicBezTo>
                  <a:pt x="6249855" y="538956"/>
                  <a:pt x="6261311" y="530650"/>
                  <a:pt x="6265333" y="518583"/>
                </a:cubicBezTo>
                <a:cubicBezTo>
                  <a:pt x="6272119" y="498226"/>
                  <a:pt x="6269131" y="475440"/>
                  <a:pt x="6275917" y="455083"/>
                </a:cubicBezTo>
                <a:cubicBezTo>
                  <a:pt x="6279939" y="443016"/>
                  <a:pt x="6291917" y="434956"/>
                  <a:pt x="6297083" y="423333"/>
                </a:cubicBezTo>
                <a:cubicBezTo>
                  <a:pt x="6297090" y="423318"/>
                  <a:pt x="6323539" y="343966"/>
                  <a:pt x="6328833" y="328083"/>
                </a:cubicBezTo>
                <a:cubicBezTo>
                  <a:pt x="6332361" y="317500"/>
                  <a:pt x="6331529" y="304221"/>
                  <a:pt x="6339417" y="296333"/>
                </a:cubicBezTo>
                <a:lnTo>
                  <a:pt x="6371167" y="264583"/>
                </a:lnTo>
                <a:cubicBezTo>
                  <a:pt x="6378222" y="250472"/>
                  <a:pt x="6387999" y="237419"/>
                  <a:pt x="6392333" y="222250"/>
                </a:cubicBezTo>
                <a:cubicBezTo>
                  <a:pt x="6402216" y="187658"/>
                  <a:pt x="6413500" y="116417"/>
                  <a:pt x="6413500" y="116417"/>
                </a:cubicBezTo>
                <a:lnTo>
                  <a:pt x="6424083" y="0"/>
                </a:lnTo>
                <a:lnTo>
                  <a:pt x="6424083" y="0"/>
                </a:lnTo>
              </a:path>
            </a:pathLst>
          </a:cu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57364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Ever-Changing Scope of AI</a:t>
            </a:r>
            <a:endParaRPr lang="en-US" dirty="0"/>
          </a:p>
        </p:txBody>
      </p:sp>
      <p:pic>
        <p:nvPicPr>
          <p:cNvPr id="4" name="Picture 3" descr="ai-pacm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90050"/>
            <a:ext cx="9055795" cy="2742705"/>
          </a:xfrm>
          <a:prstGeom prst="rect">
            <a:avLst/>
          </a:prstGeom>
        </p:spPr>
      </p:pic>
      <p:sp>
        <p:nvSpPr>
          <p:cNvPr id="5" name="TextBox 4"/>
          <p:cNvSpPr txBox="1"/>
          <p:nvPr/>
        </p:nvSpPr>
        <p:spPr>
          <a:xfrm>
            <a:off x="59462" y="5655342"/>
            <a:ext cx="8943474" cy="830997"/>
          </a:xfrm>
          <a:prstGeom prst="rect">
            <a:avLst/>
          </a:prstGeom>
          <a:noFill/>
        </p:spPr>
        <p:txBody>
          <a:bodyPr wrap="none" rtlCol="0">
            <a:spAutoFit/>
          </a:bodyPr>
          <a:lstStyle/>
          <a:p>
            <a:pPr marL="342900" indent="-342900">
              <a:buFont typeface="Arial"/>
              <a:buChar char="•"/>
            </a:pPr>
            <a:r>
              <a:rPr lang="en-US" sz="2400" i="1" dirty="0" smtClean="0">
                <a:solidFill>
                  <a:srgbClr val="FF452C"/>
                </a:solidFill>
              </a:rPr>
              <a:t>AI is what humans are currently better at </a:t>
            </a:r>
            <a:r>
              <a:rPr lang="en-US" sz="2400" dirty="0" smtClean="0"/>
              <a:t>…. Jim </a:t>
            </a:r>
            <a:r>
              <a:rPr lang="en-US" sz="2400" dirty="0" err="1" smtClean="0"/>
              <a:t>Hendler</a:t>
            </a:r>
            <a:r>
              <a:rPr lang="en-US" sz="2400" dirty="0" smtClean="0"/>
              <a:t> (AI expert)</a:t>
            </a:r>
          </a:p>
          <a:p>
            <a:pPr marL="342900" indent="-342900">
              <a:buFont typeface="Arial"/>
              <a:buChar char="•"/>
            </a:pPr>
            <a:r>
              <a:rPr lang="en-US" sz="2400" dirty="0" smtClean="0"/>
              <a:t>Once a cognitive process is </a:t>
            </a:r>
            <a:r>
              <a:rPr lang="en-US" sz="2400" b="1" dirty="0" smtClean="0"/>
              <a:t>demystified</a:t>
            </a:r>
            <a:r>
              <a:rPr lang="en-US" sz="2400" dirty="0" smtClean="0"/>
              <a:t> by an algorithm, it exits AI.</a:t>
            </a:r>
            <a:endParaRPr lang="en-US" sz="2400" dirty="0"/>
          </a:p>
        </p:txBody>
      </p:sp>
    </p:spTree>
    <p:extLst>
      <p:ext uri="{BB962C8B-B14F-4D97-AF65-F5344CB8AC3E}">
        <p14:creationId xmlns:p14="http://schemas.microsoft.com/office/powerpoint/2010/main" val="4634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806"/>
            <a:ext cx="8229600" cy="529695"/>
          </a:xfrm>
        </p:spPr>
        <p:txBody>
          <a:bodyPr>
            <a:normAutofit fontScale="90000"/>
          </a:bodyPr>
          <a:lstStyle/>
          <a:p>
            <a:r>
              <a:rPr lang="en-US" sz="3200" dirty="0" smtClean="0"/>
              <a:t>Two Very Different AI Approaches</a:t>
            </a:r>
            <a:endParaRPr lang="en-US" sz="3200" dirty="0"/>
          </a:p>
        </p:txBody>
      </p:sp>
      <p:pic>
        <p:nvPicPr>
          <p:cNvPr id="3" name="Picture 2" descr="ai-approach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70" y="1242249"/>
            <a:ext cx="7699022" cy="5276419"/>
          </a:xfrm>
          <a:prstGeom prst="rect">
            <a:avLst/>
          </a:prstGeom>
        </p:spPr>
      </p:pic>
    </p:spTree>
    <p:extLst>
      <p:ext uri="{BB962C8B-B14F-4D97-AF65-F5344CB8AC3E}">
        <p14:creationId xmlns:p14="http://schemas.microsoft.com/office/powerpoint/2010/main" val="1268684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3817</TotalTime>
  <Words>3103</Words>
  <Application>Microsoft Macintosh PowerPoint</Application>
  <PresentationFormat>On-screen Show (4:3)</PresentationFormat>
  <Paragraphs>406</Paragraphs>
  <Slides>55</Slides>
  <Notes>24</Notes>
  <HiddenSlides>5</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Artificial Intelligence:  Evolution of a Translucent Technology</vt:lpstr>
      <vt:lpstr>Artificial Intelligence for the Naturally Curious </vt:lpstr>
      <vt:lpstr>The Norwegian Open AI Lab</vt:lpstr>
      <vt:lpstr>Bold Beginnings (Dartmouth, 1956)</vt:lpstr>
      <vt:lpstr>Roller Coaster History of AI</vt:lpstr>
      <vt:lpstr>Landmark AI Achievements</vt:lpstr>
      <vt:lpstr>Perspectives on  AI Progress &amp; Potential</vt:lpstr>
      <vt:lpstr>The Ever-Changing Scope of AI</vt:lpstr>
      <vt:lpstr>Two Very Different AI Approaches</vt:lpstr>
      <vt:lpstr>AI Texas Hold’em (Top-Down)</vt:lpstr>
      <vt:lpstr>AI Texas Hold’em (Bottom-Up)</vt:lpstr>
      <vt:lpstr>AI in Medicine</vt:lpstr>
      <vt:lpstr>DENDRAL (1965-1979)</vt:lpstr>
      <vt:lpstr>MYCIN Rule # 578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Evolutionary Computation</vt:lpstr>
      <vt:lpstr>PowerPoint Presentation</vt:lpstr>
      <vt:lpstr>PowerPoint Presentation</vt:lpstr>
      <vt:lpstr>Hod Lipson’s  Creative Machines Lab  (Columbia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AI’s Immediate Threats</vt:lpstr>
      <vt:lpstr>PowerPoint Presentation</vt:lpstr>
      <vt:lpstr>PowerPoint Presentation</vt:lpstr>
      <vt:lpstr>PowerPoint Presentation</vt:lpstr>
      <vt:lpstr>Plight of the Infovore</vt:lpstr>
      <vt:lpstr>Human-AI Interaction Spectrum</vt:lpstr>
      <vt:lpstr>The Glass Cage (Nicholas Carr, 2014)</vt:lpstr>
      <vt:lpstr>Big Issues in AI</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Tools, Toys, Triumph and Terror</dc:title>
  <dc:creator>Keith Downing</dc:creator>
  <cp:lastModifiedBy>Keith Downing</cp:lastModifiedBy>
  <cp:revision>235</cp:revision>
  <dcterms:created xsi:type="dcterms:W3CDTF">2016-03-29T09:10:33Z</dcterms:created>
  <dcterms:modified xsi:type="dcterms:W3CDTF">2020-08-19T14:28:21Z</dcterms:modified>
</cp:coreProperties>
</file>