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536" r:id="rId3"/>
    <p:sldId id="537" r:id="rId4"/>
    <p:sldId id="538" r:id="rId5"/>
    <p:sldId id="528" r:id="rId6"/>
    <p:sldId id="277" r:id="rId7"/>
    <p:sldId id="279" r:id="rId8"/>
    <p:sldId id="275" r:id="rId9"/>
    <p:sldId id="293" r:id="rId10"/>
    <p:sldId id="363" r:id="rId11"/>
    <p:sldId id="299" r:id="rId12"/>
    <p:sldId id="365" r:id="rId13"/>
    <p:sldId id="523" r:id="rId14"/>
    <p:sldId id="524" r:id="rId15"/>
    <p:sldId id="525" r:id="rId16"/>
    <p:sldId id="526" r:id="rId17"/>
    <p:sldId id="530" r:id="rId18"/>
    <p:sldId id="527" r:id="rId19"/>
    <p:sldId id="366" r:id="rId20"/>
    <p:sldId id="323" r:id="rId21"/>
    <p:sldId id="300" r:id="rId22"/>
    <p:sldId id="503" r:id="rId23"/>
    <p:sldId id="514" r:id="rId24"/>
    <p:sldId id="529" r:id="rId25"/>
    <p:sldId id="532" r:id="rId26"/>
    <p:sldId id="521" r:id="rId27"/>
    <p:sldId id="534" r:id="rId28"/>
    <p:sldId id="533" r:id="rId29"/>
    <p:sldId id="522" r:id="rId30"/>
    <p:sldId id="519" r:id="rId31"/>
    <p:sldId id="518" r:id="rId32"/>
    <p:sldId id="520" r:id="rId33"/>
    <p:sldId id="280" r:id="rId34"/>
    <p:sldId id="386" r:id="rId35"/>
    <p:sldId id="383" r:id="rId36"/>
    <p:sldId id="347" r:id="rId37"/>
    <p:sldId id="381" r:id="rId38"/>
    <p:sldId id="339" r:id="rId39"/>
    <p:sldId id="341" r:id="rId40"/>
    <p:sldId id="355" r:id="rId41"/>
    <p:sldId id="535" r:id="rId42"/>
    <p:sldId id="335" r:id="rId43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30"/>
    <p:restoredTop sz="96327"/>
  </p:normalViewPr>
  <p:slideViewPr>
    <p:cSldViewPr snapToGrid="0">
      <p:cViewPr varScale="1">
        <p:scale>
          <a:sx n="128" d="100"/>
          <a:sy n="128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952EF-D76A-0444-BC14-F65FCE15F5B7}" type="datetimeFigureOut">
              <a:rPr lang="en-NO" smtClean="0"/>
              <a:t>16/10/2024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4D51B-6F03-3144-A8A7-7D6859080845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52007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Formalize Intelligence – they thought it would be easy.  Thought intelligence was TRANSPARENT.</a:t>
            </a:r>
          </a:p>
          <a:p>
            <a:pPr marL="228600" indent="-228600">
              <a:buAutoNum type="arabicPeriod"/>
            </a:pPr>
            <a:r>
              <a:rPr lang="en-US" baseline="0" dirty="0"/>
              <a:t>Simulate formal descriptions in a machine – By 1956, these simulations were possible….and many “hard” things (like geometry and chess) had been formalized.</a:t>
            </a:r>
          </a:p>
          <a:p>
            <a:pPr marL="228600" indent="-228600">
              <a:buAutoNum type="arabicPeriod"/>
            </a:pPr>
            <a:r>
              <a:rPr lang="en-US" baseline="0" dirty="0"/>
              <a:t>Since computer could do things that smart people do, they figured it would be easy for it to do what ALL people 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B5103-B162-C64D-A2BA-4E57710024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31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Thus</a:t>
            </a:r>
            <a:r>
              <a:rPr lang="en-US" baseline="0" dirty="0"/>
              <a:t> began the roller-coaster ride of AI.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B5103-B162-C64D-A2BA-4E57710024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13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Alpha GO combines human examples with self-play.</a:t>
            </a:r>
            <a:r>
              <a:rPr lang="en-US" baseline="0" dirty="0"/>
              <a:t>  Alpha Go Zero uses ONLY self-play (and defeats Alpha Go every time) !!</a:t>
            </a:r>
          </a:p>
          <a:p>
            <a:r>
              <a:rPr lang="en-US" baseline="0" dirty="0"/>
              <a:t>Alpha GO is popular among AI researchers for combining Deep Learning with (traditional) AI search methods….and for being so good!!</a:t>
            </a:r>
          </a:p>
          <a:p>
            <a:r>
              <a:rPr lang="en-US" baseline="0" dirty="0"/>
              <a:t>It is also fascinating, because it makes me SURPRISING moves THAT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B5103-B162-C64D-A2BA-4E57710024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36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 become more dependent on machines for decision-making, our</a:t>
            </a:r>
            <a:r>
              <a:rPr lang="en-US" baseline="0" dirty="0"/>
              <a:t> own intelligence becomes very artificial, and we may subtly begin to ADOPT the MACHINES GOALS!!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B5103-B162-C64D-A2BA-4E577100243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46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1-  Disappointed by fact that I’d never have time to learn all the interesting things in the library.  2- In grad school, when I finally did learn something interesting, I wanted to get an AI to understand it.  3 -  Now AI reads ALL books in the library, and I’m trying to understand what the AI knows.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3A21A-061B-9F48-B7EA-DFD2B2136B1A}" type="slidenum">
              <a:rPr lang="en-NO" smtClean="0"/>
              <a:t>40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02358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5F19C-D512-23FC-1004-AA1546706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C9309-3776-063F-4C65-D56855370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4641A-FFE9-D61E-17C3-B5842906E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B363-A804-7C43-8FA3-4090DA1D3CF4}" type="datetimeFigureOut">
              <a:rPr lang="en-NO" smtClean="0"/>
              <a:t>16/10/2024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5D6C-B082-B3D9-8130-6137C71E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2EE28-E060-E97B-67F7-4905D133A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BFBCA-088E-2A43-BF8B-E5025C141BF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4092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6343A-459B-154D-91A0-71FA71633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0CBBB7-CD51-DA48-62D5-E687D76F3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DD64E-D144-CD8E-CA13-5F747B62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B363-A804-7C43-8FA3-4090DA1D3CF4}" type="datetimeFigureOut">
              <a:rPr lang="en-NO" smtClean="0"/>
              <a:t>16/10/2024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02FD9-1D64-EB88-62DA-98910197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E4292-9F49-A543-2197-D7C79527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BFBCA-088E-2A43-BF8B-E5025C141BF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61410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6103B2-7F76-1889-2B95-4FB1941BE1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C25217-080B-98E9-1889-4DBFE2C7D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29C4D-5237-E17E-7549-FB7013078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B363-A804-7C43-8FA3-4090DA1D3CF4}" type="datetimeFigureOut">
              <a:rPr lang="en-NO" smtClean="0"/>
              <a:t>16/10/2024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E79A7-A760-2404-D6C9-A170A1488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FBA1-46E8-E4B2-FBE0-6D6366F3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BFBCA-088E-2A43-BF8B-E5025C141BF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49189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11B93-3080-BB96-04D4-F4E8E69CF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390D4-6804-8051-81E1-0E57F8ABD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E636C-52B6-0B86-34A0-37F644D83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B363-A804-7C43-8FA3-4090DA1D3CF4}" type="datetimeFigureOut">
              <a:rPr lang="en-NO" smtClean="0"/>
              <a:t>16/10/2024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883A2-61A1-C16C-5E07-1EB54625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3203B-4A6F-A14D-F647-352F576D5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BFBCA-088E-2A43-BF8B-E5025C141BF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65363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A90C-006E-886B-C52B-3D55F594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929C4-56DE-0A99-22F0-7DFBB29AE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D1784-AD5C-9C73-6031-7CED57506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B363-A804-7C43-8FA3-4090DA1D3CF4}" type="datetimeFigureOut">
              <a:rPr lang="en-NO" smtClean="0"/>
              <a:t>16/10/2024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3097E-B09D-9C11-0284-6C19E23C2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65D08-6ACC-4288-F7CD-4FF5BB718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BFBCA-088E-2A43-BF8B-E5025C141BF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3190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EB9A8-177B-34FC-1155-E05794027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B3D4D-1905-58F3-421E-A65F7184C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F5228-E1A7-E086-4C83-B03181BC4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F752C-FF8E-763C-4C9A-4B4DD12F9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B363-A804-7C43-8FA3-4090DA1D3CF4}" type="datetimeFigureOut">
              <a:rPr lang="en-NO" smtClean="0"/>
              <a:t>16/10/2024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A127E-4A51-6C9B-8782-1C1F5EC0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8F57E-2843-C288-A4FC-2B7BE343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BFBCA-088E-2A43-BF8B-E5025C141BF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1130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A456-DE44-12C3-6D4C-12C533F31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F7106-0189-5882-A8AC-FB94BCA69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438E7-C9B0-970A-2DBD-D0BCA96E8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3DBBA-90D2-AC88-8A12-28B0D5BD1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DB8FE3-19C9-7D9E-1F03-C08BF3AAD3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0B088D-2B7C-D68F-BAB4-A3EEB6430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B363-A804-7C43-8FA3-4090DA1D3CF4}" type="datetimeFigureOut">
              <a:rPr lang="en-NO" smtClean="0"/>
              <a:t>16/10/2024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0F6AD8-9E23-500A-DCE0-406C071C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4F395-44EF-45EE-6027-FB23AD470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BFBCA-088E-2A43-BF8B-E5025C141BF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39502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9FDB-87BA-8809-842F-9CA2E900F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E094E7-DEFC-4AD6-7892-F5E6FCFDE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B363-A804-7C43-8FA3-4090DA1D3CF4}" type="datetimeFigureOut">
              <a:rPr lang="en-NO" smtClean="0"/>
              <a:t>16/10/2024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BF9A4-C3EC-390C-2936-754A46887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489DE-F380-20EA-B073-2E0B0A742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BFBCA-088E-2A43-BF8B-E5025C141BF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3528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0C0EAA-7A03-5533-328F-BF460C98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B363-A804-7C43-8FA3-4090DA1D3CF4}" type="datetimeFigureOut">
              <a:rPr lang="en-NO" smtClean="0"/>
              <a:t>16/10/2024</a:t>
            </a:fld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BCCAB5-E1D5-F81E-4C20-7DD73DE8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31845-2278-F850-169D-1897754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BFBCA-088E-2A43-BF8B-E5025C141BF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81827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DDEF1-107E-C0A0-82AB-9DEDA92CB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00264-9540-F583-7C7B-236DE557D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CBA8A-C7DF-64D6-BED1-4B13B2653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7FADD-79F0-7BB7-AA13-506065F61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B363-A804-7C43-8FA3-4090DA1D3CF4}" type="datetimeFigureOut">
              <a:rPr lang="en-NO" smtClean="0"/>
              <a:t>16/10/2024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633F1-E223-5A9A-1A26-7C33EF31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142E1-4124-B162-D0C6-821ED31B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BFBCA-088E-2A43-BF8B-E5025C141BF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4494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C70C7-AF2C-6F4B-327A-050A3FF3A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462C51-606A-48D9-E57A-944FA19977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EB817-8D89-EE9A-5D5C-FDD795DCE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C47E8-FE02-A098-BBC3-3D894D19A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B363-A804-7C43-8FA3-4090DA1D3CF4}" type="datetimeFigureOut">
              <a:rPr lang="en-NO" smtClean="0"/>
              <a:t>16/10/2024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44EA5-E172-77EA-4267-AA8B47AEA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D44CB-70BC-1848-0E37-4C663A540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BFBCA-088E-2A43-BF8B-E5025C141BF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80092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447067-6EAA-D311-3A0D-663944A89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D7101-ED92-7F65-55D1-EE44F33A8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B8898-6A47-C16C-2EF1-BF25F8B64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AB363-A804-7C43-8FA3-4090DA1D3CF4}" type="datetimeFigureOut">
              <a:rPr lang="en-NO" smtClean="0"/>
              <a:t>16/10/2024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F4614-8FFC-4F6D-041F-38358B31C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863A1-14D2-C72A-2CCD-7D8ED4B68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BFBCA-088E-2A43-BF8B-E5025C141BF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6623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C2F0F-DD40-61C3-0D4F-A75467C99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74819"/>
            <a:ext cx="4375151" cy="2858363"/>
          </a:xfrm>
        </p:spPr>
        <p:txBody>
          <a:bodyPr>
            <a:normAutofit/>
          </a:bodyPr>
          <a:lstStyle/>
          <a:p>
            <a:pPr algn="l"/>
            <a:r>
              <a:rPr lang="en-NO" sz="5000" b="1">
                <a:solidFill>
                  <a:schemeClr val="bg1"/>
                </a:solidFill>
              </a:rPr>
              <a:t>Artificial Intelligence </a:t>
            </a:r>
            <a:br>
              <a:rPr lang="en-NO" sz="5000" b="1">
                <a:solidFill>
                  <a:schemeClr val="bg1"/>
                </a:solidFill>
              </a:rPr>
            </a:br>
            <a:r>
              <a:rPr lang="en-NO" sz="5000" b="1">
                <a:solidFill>
                  <a:schemeClr val="bg1"/>
                </a:solidFill>
              </a:rPr>
              <a:t>for</a:t>
            </a:r>
            <a:br>
              <a:rPr lang="en-NO" sz="5000" b="1">
                <a:solidFill>
                  <a:schemeClr val="bg1"/>
                </a:solidFill>
              </a:rPr>
            </a:br>
            <a:r>
              <a:rPr lang="en-NO" sz="5000" b="1">
                <a:solidFill>
                  <a:schemeClr val="bg1"/>
                </a:solidFill>
              </a:rPr>
              <a:t>Real People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94B64F-ADF4-9EE4-F5B3-169808491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14180"/>
            <a:ext cx="4377793" cy="1594508"/>
          </a:xfrm>
        </p:spPr>
        <p:txBody>
          <a:bodyPr>
            <a:normAutofit/>
          </a:bodyPr>
          <a:lstStyle/>
          <a:p>
            <a:pPr algn="l"/>
            <a:r>
              <a:rPr lang="en-NO">
                <a:solidFill>
                  <a:schemeClr val="bg1"/>
                </a:solidFill>
              </a:rPr>
              <a:t>Prof. Keith L. Downing</a:t>
            </a:r>
          </a:p>
          <a:p>
            <a:pPr algn="l"/>
            <a:r>
              <a:rPr lang="en-NO">
                <a:solidFill>
                  <a:schemeClr val="bg1"/>
                </a:solidFill>
              </a:rPr>
              <a:t>Department of Computer Science</a:t>
            </a:r>
          </a:p>
          <a:p>
            <a:pPr algn="l"/>
            <a:r>
              <a:rPr lang="en-NO">
                <a:solidFill>
                  <a:schemeClr val="bg1"/>
                </a:solidFill>
              </a:rPr>
              <a:t>NTNU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681A0-D45C-3F6D-1EBA-2060AE587D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79"/>
          <a:stretch/>
        </p:blipFill>
        <p:spPr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07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0DAE8C-1E9C-B90C-3AD2-A757AC64B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971" y="247406"/>
            <a:ext cx="9696785" cy="651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55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79" y="0"/>
            <a:ext cx="9810751" cy="731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3250" y="148168"/>
            <a:ext cx="385844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Deep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2176" y="3845489"/>
            <a:ext cx="4910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Large Neural Networks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LOTS of Data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LOTS of Computing Power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4944573" y="3313339"/>
            <a:ext cx="2383028" cy="853927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453055" y="2457271"/>
            <a:ext cx="28073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Beat Humans at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Complex Tasks of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Pattern-Recognition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31B87A-2945-66B8-3342-6C3BCA403F25}"/>
              </a:ext>
            </a:extLst>
          </p:cNvPr>
          <p:cNvCxnSpPr>
            <a:cxnSpLocks/>
          </p:cNvCxnSpPr>
          <p:nvPr/>
        </p:nvCxnSpPr>
        <p:spPr>
          <a:xfrm>
            <a:off x="4944573" y="4606411"/>
            <a:ext cx="2032876" cy="591665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8C88F1-88F4-D7EC-8EB5-073CE41E04FE}"/>
              </a:ext>
            </a:extLst>
          </p:cNvPr>
          <p:cNvSpPr txBox="1"/>
          <p:nvPr/>
        </p:nvSpPr>
        <p:spPr>
          <a:xfrm>
            <a:off x="7057639" y="4516904"/>
            <a:ext cx="3635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dirty="0">
                <a:solidFill>
                  <a:srgbClr val="FFFF00"/>
                </a:solidFill>
              </a:rPr>
              <a:t>Impress (and Fool) Humans with AI-generated </a:t>
            </a:r>
          </a:p>
          <a:p>
            <a:r>
              <a:rPr lang="en-NO" sz="2400" b="1" dirty="0">
                <a:solidFill>
                  <a:srgbClr val="FFFF00"/>
                </a:solidFill>
              </a:rPr>
              <a:t>Art, Music, Text, Images, Audio and Video </a:t>
            </a:r>
          </a:p>
        </p:txBody>
      </p:sp>
    </p:spTree>
    <p:extLst>
      <p:ext uri="{BB962C8B-B14F-4D97-AF65-F5344CB8AC3E}">
        <p14:creationId xmlns:p14="http://schemas.microsoft.com/office/powerpoint/2010/main" val="534592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8B7099-EC5F-2296-9B1D-D8106076A5B6}"/>
              </a:ext>
            </a:extLst>
          </p:cNvPr>
          <p:cNvSpPr txBox="1"/>
          <p:nvPr/>
        </p:nvSpPr>
        <p:spPr>
          <a:xfrm>
            <a:off x="457929" y="255561"/>
            <a:ext cx="335886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3200" b="1" dirty="0">
                <a:solidFill>
                  <a:srgbClr val="7030A0"/>
                </a:solidFill>
              </a:rPr>
              <a:t>Backpropagation:  </a:t>
            </a:r>
          </a:p>
          <a:p>
            <a:pPr algn="ctr"/>
            <a:r>
              <a:rPr lang="en-NO" sz="3200" b="1" dirty="0">
                <a:solidFill>
                  <a:srgbClr val="7030A0"/>
                </a:solidFill>
              </a:rPr>
              <a:t>The Core </a:t>
            </a:r>
          </a:p>
          <a:p>
            <a:pPr algn="ctr"/>
            <a:r>
              <a:rPr lang="en-NO" sz="3200" b="1" dirty="0">
                <a:solidFill>
                  <a:srgbClr val="7030A0"/>
                </a:solidFill>
              </a:rPr>
              <a:t>of </a:t>
            </a:r>
          </a:p>
          <a:p>
            <a:pPr algn="ctr"/>
            <a:r>
              <a:rPr lang="en-NO" sz="3200" b="1" dirty="0">
                <a:solidFill>
                  <a:srgbClr val="7030A0"/>
                </a:solidFill>
              </a:rPr>
              <a:t>Deep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335C0-E328-2C91-A8E7-822AA07A45F2}"/>
              </a:ext>
            </a:extLst>
          </p:cNvPr>
          <p:cNvSpPr txBox="1"/>
          <p:nvPr/>
        </p:nvSpPr>
        <p:spPr>
          <a:xfrm>
            <a:off x="83339" y="2735987"/>
            <a:ext cx="3453638" cy="147732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NO" dirty="0"/>
              <a:t>This is a powerful form of</a:t>
            </a:r>
          </a:p>
          <a:p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NO" b="1" dirty="0">
                <a:solidFill>
                  <a:srgbClr val="FF0000"/>
                </a:solidFill>
              </a:rPr>
              <a:t>upervised learning</a:t>
            </a:r>
            <a:r>
              <a:rPr lang="en-NO" dirty="0">
                <a:solidFill>
                  <a:srgbClr val="FF0000"/>
                </a:solidFill>
              </a:rPr>
              <a:t> </a:t>
            </a:r>
            <a:r>
              <a:rPr lang="en-NO" dirty="0"/>
              <a:t>that is</a:t>
            </a:r>
          </a:p>
          <a:p>
            <a:r>
              <a:rPr lang="en-GB" dirty="0"/>
              <a:t>a</a:t>
            </a:r>
            <a:r>
              <a:rPr lang="en-NO" dirty="0"/>
              <a:t>lso used in </a:t>
            </a:r>
            <a:r>
              <a:rPr lang="en-NO" b="1" dirty="0">
                <a:solidFill>
                  <a:srgbClr val="FF0000"/>
                </a:solidFill>
              </a:rPr>
              <a:t>unsupervised learning</a:t>
            </a:r>
          </a:p>
          <a:p>
            <a:r>
              <a:rPr lang="en-GB" dirty="0"/>
              <a:t>a</a:t>
            </a:r>
            <a:r>
              <a:rPr lang="en-NO" dirty="0"/>
              <a:t>nd </a:t>
            </a:r>
            <a:r>
              <a:rPr lang="en-NO" b="1" dirty="0">
                <a:solidFill>
                  <a:srgbClr val="FF0000"/>
                </a:solidFill>
              </a:rPr>
              <a:t>semi-supervised learning</a:t>
            </a:r>
            <a:r>
              <a:rPr lang="en-NO" dirty="0"/>
              <a:t>.</a:t>
            </a:r>
          </a:p>
          <a:p>
            <a:r>
              <a:rPr lang="en-NO" dirty="0"/>
              <a:t>(Terminology can be misleading)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445CBE-AC3F-F419-A846-8BDCB8A7E7FA}"/>
              </a:ext>
            </a:extLst>
          </p:cNvPr>
          <p:cNvSpPr txBox="1"/>
          <p:nvPr/>
        </p:nvSpPr>
        <p:spPr>
          <a:xfrm>
            <a:off x="355272" y="5668691"/>
            <a:ext cx="3564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Invented by 3 groups independently</a:t>
            </a:r>
          </a:p>
          <a:p>
            <a:r>
              <a:rPr lang="en-GB" dirty="0"/>
              <a:t>i</a:t>
            </a:r>
            <a:r>
              <a:rPr lang="en-NO" dirty="0"/>
              <a:t>n 1985, 1986 and 1988.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84E817-579F-20F8-188F-51A15BFB7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077" y="255561"/>
            <a:ext cx="6552673" cy="6059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21E38-E2A7-ADC4-FABB-3AE9B13C7016}"/>
              </a:ext>
            </a:extLst>
          </p:cNvPr>
          <p:cNvSpPr txBox="1"/>
          <p:nvPr/>
        </p:nvSpPr>
        <p:spPr>
          <a:xfrm>
            <a:off x="355272" y="4832350"/>
            <a:ext cx="2782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rgbClr val="0070C0"/>
                </a:solidFill>
              </a:rPr>
              <a:t>Global gradients are simply </a:t>
            </a:r>
          </a:p>
          <a:p>
            <a:r>
              <a:rPr lang="en-GB" dirty="0">
                <a:solidFill>
                  <a:srgbClr val="0070C0"/>
                </a:solidFill>
              </a:rPr>
              <a:t>p</a:t>
            </a:r>
            <a:r>
              <a:rPr lang="en-NO" dirty="0">
                <a:solidFill>
                  <a:srgbClr val="0070C0"/>
                </a:solidFill>
              </a:rPr>
              <a:t>roducts of local gradients.</a:t>
            </a:r>
          </a:p>
        </p:txBody>
      </p:sp>
    </p:spTree>
    <p:extLst>
      <p:ext uri="{BB962C8B-B14F-4D97-AF65-F5344CB8AC3E}">
        <p14:creationId xmlns:p14="http://schemas.microsoft.com/office/powerpoint/2010/main" val="1562570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DE6ECE-0367-38F5-8503-DAFF0D6FE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896" y="324089"/>
            <a:ext cx="9271257" cy="6483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88E7DA-6DD0-B637-79C4-08EB3664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31" y="50874"/>
            <a:ext cx="4584160" cy="201926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NO" sz="4800" b="1" dirty="0">
                <a:solidFill>
                  <a:srgbClr val="FF0000"/>
                </a:solidFill>
              </a:rPr>
              <a:t>Search: The Core </a:t>
            </a:r>
            <a:br>
              <a:rPr lang="en-NO" sz="4800" b="1" dirty="0">
                <a:solidFill>
                  <a:srgbClr val="FF0000"/>
                </a:solidFill>
              </a:rPr>
            </a:br>
            <a:r>
              <a:rPr lang="en-NO" sz="4800" b="1" dirty="0">
                <a:solidFill>
                  <a:srgbClr val="FF0000"/>
                </a:solidFill>
              </a:rPr>
              <a:t>of AI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E569F-A83F-257A-D84E-F0D32B8978C2}"/>
              </a:ext>
            </a:extLst>
          </p:cNvPr>
          <p:cNvSpPr txBox="1"/>
          <p:nvPr/>
        </p:nvSpPr>
        <p:spPr>
          <a:xfrm>
            <a:off x="633883" y="2182791"/>
            <a:ext cx="3049809" cy="830997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r>
              <a:rPr lang="en-NO" sz="2400" dirty="0"/>
              <a:t>AI even uses search for</a:t>
            </a:r>
          </a:p>
          <a:p>
            <a:r>
              <a:rPr lang="en-NO" sz="2400" dirty="0"/>
              <a:t>basic </a:t>
            </a:r>
            <a:r>
              <a:rPr lang="en-NO" sz="2400" b="1" dirty="0"/>
              <a:t>logical reasoning</a:t>
            </a:r>
          </a:p>
        </p:txBody>
      </p:sp>
    </p:spTree>
    <p:extLst>
      <p:ext uri="{BB962C8B-B14F-4D97-AF65-F5344CB8AC3E}">
        <p14:creationId xmlns:p14="http://schemas.microsoft.com/office/powerpoint/2010/main" val="3201707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67AAEA-4AC9-4478-B0A7-06BD9530C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135" y="216246"/>
            <a:ext cx="8068393" cy="64255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35ACDB5-842D-1B70-9E33-E681A128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16" y="214654"/>
            <a:ext cx="3465776" cy="201926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NO" sz="4800" b="1" dirty="0">
                <a:solidFill>
                  <a:srgbClr val="FF0000"/>
                </a:solidFill>
              </a:rPr>
              <a:t>Huge Search</a:t>
            </a:r>
            <a:br>
              <a:rPr lang="en-NO" sz="4800" b="1" dirty="0">
                <a:solidFill>
                  <a:srgbClr val="FF0000"/>
                </a:solidFill>
              </a:rPr>
            </a:br>
            <a:r>
              <a:rPr lang="en-NO" sz="4800" b="1" dirty="0">
                <a:solidFill>
                  <a:srgbClr val="FF0000"/>
                </a:solidFill>
              </a:rPr>
              <a:t>Spaces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51EA1E-695E-7F22-EC79-463EE578D6EC}"/>
              </a:ext>
            </a:extLst>
          </p:cNvPr>
          <p:cNvGrpSpPr/>
          <p:nvPr/>
        </p:nvGrpSpPr>
        <p:grpSpPr>
          <a:xfrm>
            <a:off x="266096" y="2598107"/>
            <a:ext cx="3528595" cy="2095331"/>
            <a:chOff x="266096" y="2598107"/>
            <a:chExt cx="3528595" cy="209533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D3F88-35A5-1CD6-DF74-68D998F91DBA}"/>
                </a:ext>
              </a:extLst>
            </p:cNvPr>
            <p:cNvSpPr/>
            <p:nvPr/>
          </p:nvSpPr>
          <p:spPr>
            <a:xfrm>
              <a:off x="266096" y="2598107"/>
              <a:ext cx="3402956" cy="2095331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A5DAC0-168C-CDCD-8120-B074E7034B05}"/>
                </a:ext>
              </a:extLst>
            </p:cNvPr>
            <p:cNvSpPr txBox="1"/>
            <p:nvPr/>
          </p:nvSpPr>
          <p:spPr>
            <a:xfrm>
              <a:off x="328916" y="2627453"/>
              <a:ext cx="3402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O" sz="3200" b="1" dirty="0"/>
                <a:t>Checkers:   5 x 10</a:t>
              </a:r>
              <a:r>
                <a:rPr lang="en-NO" sz="3200" b="1" baseline="30000" dirty="0">
                  <a:solidFill>
                    <a:srgbClr val="FF0000"/>
                  </a:solidFill>
                </a:rPr>
                <a:t>20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48890F-9BB6-6384-E87C-32E34EDD087A}"/>
                </a:ext>
              </a:extLst>
            </p:cNvPr>
            <p:cNvSpPr txBox="1"/>
            <p:nvPr/>
          </p:nvSpPr>
          <p:spPr>
            <a:xfrm>
              <a:off x="328915" y="3313379"/>
              <a:ext cx="3402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O" sz="3200" b="1" dirty="0"/>
                <a:t>Chess:   1 x 10</a:t>
              </a:r>
              <a:r>
                <a:rPr lang="en-NO" sz="3200" b="1" baseline="30000" dirty="0">
                  <a:solidFill>
                    <a:srgbClr val="FF0000"/>
                  </a:solidFill>
                </a:rPr>
                <a:t>50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30F3DC-EEEE-13AF-8815-27B927EEFF86}"/>
                </a:ext>
              </a:extLst>
            </p:cNvPr>
            <p:cNvSpPr txBox="1"/>
            <p:nvPr/>
          </p:nvSpPr>
          <p:spPr>
            <a:xfrm>
              <a:off x="391734" y="3990624"/>
              <a:ext cx="3402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O" sz="3200" b="1" dirty="0"/>
                <a:t>Go:   1 x 10</a:t>
              </a:r>
              <a:r>
                <a:rPr lang="en-NO" sz="3200" b="1" baseline="30000" dirty="0">
                  <a:solidFill>
                    <a:srgbClr val="FF0000"/>
                  </a:solidFill>
                </a:rPr>
                <a:t>170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0E088C7-6965-AA49-ABF2-52BC05FACAEA}"/>
              </a:ext>
            </a:extLst>
          </p:cNvPr>
          <p:cNvSpPr txBox="1"/>
          <p:nvPr/>
        </p:nvSpPr>
        <p:spPr>
          <a:xfrm>
            <a:off x="266096" y="5147032"/>
            <a:ext cx="3254292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O" sz="2800" b="1" dirty="0"/>
              <a:t># Sand Grains </a:t>
            </a:r>
            <a:r>
              <a:rPr lang="en-GB" sz="2800" b="1" dirty="0"/>
              <a:t>O</a:t>
            </a:r>
            <a:r>
              <a:rPr lang="en-NO" sz="2800" b="1" dirty="0"/>
              <a:t>n </a:t>
            </a:r>
          </a:p>
          <a:p>
            <a:r>
              <a:rPr lang="en-NO" sz="2800" b="1" dirty="0"/>
              <a:t>Earth:  </a:t>
            </a:r>
            <a:r>
              <a:rPr lang="en-NO" sz="3200" b="1" dirty="0"/>
              <a:t>7.5 x 10</a:t>
            </a:r>
            <a:r>
              <a:rPr lang="en-NO" sz="3200" b="1" baseline="30000" dirty="0">
                <a:solidFill>
                  <a:srgbClr val="FF0000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661991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A43326-721A-684B-0607-8850D979C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986" y="209005"/>
            <a:ext cx="7772400" cy="61667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0527C8F-5BF1-76BA-B795-3068C583B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5" y="133632"/>
            <a:ext cx="3465776" cy="201926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NO" sz="4800" b="1" dirty="0">
                <a:solidFill>
                  <a:srgbClr val="FF0000"/>
                </a:solidFill>
              </a:rPr>
              <a:t>Brute Force</a:t>
            </a:r>
            <a:br>
              <a:rPr lang="en-NO" sz="4800" b="1" dirty="0">
                <a:solidFill>
                  <a:srgbClr val="FF0000"/>
                </a:solidFill>
              </a:rPr>
            </a:br>
            <a:r>
              <a:rPr lang="en-NO" sz="4800" b="1" dirty="0">
                <a:solidFill>
                  <a:srgbClr val="FF0000"/>
                </a:solidFill>
              </a:rPr>
              <a:t>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91BEE-AF57-C043-5AFF-78058605409A}"/>
              </a:ext>
            </a:extLst>
          </p:cNvPr>
          <p:cNvSpPr txBox="1"/>
          <p:nvPr/>
        </p:nvSpPr>
        <p:spPr>
          <a:xfrm>
            <a:off x="282659" y="2828835"/>
            <a:ext cx="4235327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400" dirty="0"/>
              <a:t>Generate the complete tree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400" dirty="0"/>
              <a:t>Every leaf node is a final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400" b="1" dirty="0"/>
              <a:t>Infeasible</a:t>
            </a:r>
            <a:r>
              <a:rPr lang="en-NO" sz="2400" dirty="0"/>
              <a:t> for most root states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21B84D-F369-95F2-156A-E35629AE82F7}"/>
              </a:ext>
            </a:extLst>
          </p:cNvPr>
          <p:cNvSpPr txBox="1"/>
          <p:nvPr/>
        </p:nvSpPr>
        <p:spPr>
          <a:xfrm>
            <a:off x="6393996" y="482199"/>
            <a:ext cx="790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b="1" dirty="0"/>
              <a:t>Root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8C877D-8B8A-E9B0-6157-4F878886555A}"/>
              </a:ext>
            </a:extLst>
          </p:cNvPr>
          <p:cNvSpPr txBox="1"/>
          <p:nvPr/>
        </p:nvSpPr>
        <p:spPr>
          <a:xfrm>
            <a:off x="7674015" y="6375801"/>
            <a:ext cx="2791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b="1" dirty="0"/>
              <a:t>Leaves = Final States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48A83-41AD-58F1-9EDF-101B0F1E7376}"/>
              </a:ext>
            </a:extLst>
          </p:cNvPr>
          <p:cNvSpPr txBox="1"/>
          <p:nvPr/>
        </p:nvSpPr>
        <p:spPr>
          <a:xfrm>
            <a:off x="821803" y="4602318"/>
            <a:ext cx="2367699" cy="1200329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NO" sz="2400" dirty="0"/>
              <a:t>All this work for </a:t>
            </a:r>
          </a:p>
          <a:p>
            <a:r>
              <a:rPr lang="en-NO" sz="2400" dirty="0"/>
              <a:t>ONE move:</a:t>
            </a:r>
          </a:p>
          <a:p>
            <a:r>
              <a:rPr lang="en-NO" sz="2400" dirty="0"/>
              <a:t> Red’s </a:t>
            </a:r>
            <a:r>
              <a:rPr lang="en-GB" sz="2400" dirty="0"/>
              <a:t>n</a:t>
            </a:r>
            <a:r>
              <a:rPr lang="en-NO" sz="2400" dirty="0"/>
              <a:t>ext move.</a:t>
            </a:r>
          </a:p>
        </p:txBody>
      </p:sp>
    </p:spTree>
    <p:extLst>
      <p:ext uri="{BB962C8B-B14F-4D97-AF65-F5344CB8AC3E}">
        <p14:creationId xmlns:p14="http://schemas.microsoft.com/office/powerpoint/2010/main" val="1812677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1AE81-48EC-428C-825E-F6A6D0CE3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61BB555-9D57-5CE1-3367-2F5315658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5" y="133632"/>
            <a:ext cx="3872694" cy="164886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NO" sz="4800" b="1" dirty="0">
                <a:solidFill>
                  <a:srgbClr val="FF0000"/>
                </a:solidFill>
              </a:rPr>
              <a:t>Depth-Limited</a:t>
            </a:r>
            <a:br>
              <a:rPr lang="en-NO" sz="4800" b="1" dirty="0">
                <a:solidFill>
                  <a:srgbClr val="FF0000"/>
                </a:solidFill>
              </a:rPr>
            </a:br>
            <a:r>
              <a:rPr lang="en-NO" sz="4800" b="1" dirty="0">
                <a:solidFill>
                  <a:srgbClr val="FF0000"/>
                </a:solidFill>
              </a:rPr>
              <a:t>Search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7008BA-6668-98AF-31E7-36078CEA04F0}"/>
              </a:ext>
            </a:extLst>
          </p:cNvPr>
          <p:cNvSpPr txBox="1"/>
          <p:nvPr/>
        </p:nvSpPr>
        <p:spPr>
          <a:xfrm>
            <a:off x="7525819" y="6396335"/>
            <a:ext cx="1105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b="1" dirty="0"/>
              <a:t>Level 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C3A4AD-FAB5-4838-FBA8-728CD58E6EC5}"/>
              </a:ext>
            </a:extLst>
          </p:cNvPr>
          <p:cNvSpPr txBox="1"/>
          <p:nvPr/>
        </p:nvSpPr>
        <p:spPr>
          <a:xfrm>
            <a:off x="7683427" y="654585"/>
            <a:ext cx="790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b="1" dirty="0"/>
              <a:t>Root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24F59A-EA9E-F77F-17EF-E6512F3200F8}"/>
              </a:ext>
            </a:extLst>
          </p:cNvPr>
          <p:cNvSpPr txBox="1"/>
          <p:nvPr/>
        </p:nvSpPr>
        <p:spPr>
          <a:xfrm>
            <a:off x="70898" y="2424525"/>
            <a:ext cx="4315349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400" dirty="0"/>
              <a:t>Generate full tree to depth 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400" dirty="0"/>
              <a:t>Apply a </a:t>
            </a:r>
            <a:r>
              <a:rPr lang="en-NO" sz="2400" b="1" dirty="0"/>
              <a:t>heuristic</a:t>
            </a:r>
            <a:r>
              <a:rPr lang="en-NO" sz="2400" dirty="0"/>
              <a:t> to leaf nodes.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B737AE-5091-2EDF-AB79-BDC88F6291BD}"/>
              </a:ext>
            </a:extLst>
          </p:cNvPr>
          <p:cNvSpPr txBox="1"/>
          <p:nvPr/>
        </p:nvSpPr>
        <p:spPr>
          <a:xfrm>
            <a:off x="537995" y="3807145"/>
            <a:ext cx="2729786" cy="92333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n-NO" dirty="0"/>
              <a:t>This considers ALL possible</a:t>
            </a:r>
          </a:p>
          <a:p>
            <a:r>
              <a:rPr lang="en-GB" dirty="0"/>
              <a:t>m</a:t>
            </a:r>
            <a:r>
              <a:rPr lang="en-NO" dirty="0"/>
              <a:t>oves from a state =&gt;</a:t>
            </a:r>
          </a:p>
          <a:p>
            <a:r>
              <a:rPr lang="en-NO" dirty="0"/>
              <a:t>No player </a:t>
            </a:r>
            <a:r>
              <a:rPr lang="en-NO" b="1" dirty="0"/>
              <a:t>strategy</a:t>
            </a:r>
            <a:r>
              <a:rPr lang="en-NO" dirty="0"/>
              <a:t> needed.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D5ED12-F7A7-7F1F-2F00-FA0CABBB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198" y="1116250"/>
            <a:ext cx="8085330" cy="530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1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6184C-7380-B61D-44D5-FCBE3BC9F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65" y="111245"/>
            <a:ext cx="5036435" cy="606385"/>
          </a:xfrm>
        </p:spPr>
        <p:txBody>
          <a:bodyPr>
            <a:normAutofit/>
          </a:bodyPr>
          <a:lstStyle/>
          <a:p>
            <a:r>
              <a:rPr lang="en-NO" sz="3200" b="1" dirty="0">
                <a:solidFill>
                  <a:srgbClr val="00B050"/>
                </a:solidFill>
              </a:rPr>
              <a:t>Heuristics (Rules of Thumb)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BC86C-6FB2-A778-EFB0-C61AE4AA4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0228"/>
            <a:ext cx="10515600" cy="5936527"/>
          </a:xfrm>
        </p:spPr>
        <p:txBody>
          <a:bodyPr>
            <a:normAutofit fontScale="92500" lnSpcReduction="20000"/>
          </a:bodyPr>
          <a:lstStyle/>
          <a:p>
            <a:r>
              <a:rPr lang="en-NO" dirty="0"/>
              <a:t>Mapping: State =&gt; Evaluation</a:t>
            </a:r>
          </a:p>
          <a:p>
            <a:endParaRPr lang="en-NO" dirty="0"/>
          </a:p>
          <a:p>
            <a:r>
              <a:rPr lang="en-NO" dirty="0"/>
              <a:t>Estimates the </a:t>
            </a:r>
            <a:r>
              <a:rPr lang="en-NO" b="1" dirty="0">
                <a:solidFill>
                  <a:srgbClr val="FF0000"/>
                </a:solidFill>
              </a:rPr>
              <a:t>expected success </a:t>
            </a:r>
            <a:r>
              <a:rPr lang="en-NO" dirty="0"/>
              <a:t>on path from state to a final state.</a:t>
            </a:r>
          </a:p>
          <a:p>
            <a:endParaRPr lang="en-NO" dirty="0"/>
          </a:p>
          <a:p>
            <a:r>
              <a:rPr lang="en-NO" dirty="0"/>
              <a:t>Key entry point of </a:t>
            </a:r>
            <a:r>
              <a:rPr lang="en-NO" b="1" dirty="0">
                <a:solidFill>
                  <a:srgbClr val="7030A0"/>
                </a:solidFill>
              </a:rPr>
              <a:t>human domain expertise </a:t>
            </a:r>
            <a:r>
              <a:rPr lang="en-NO" dirty="0"/>
              <a:t>into AI search.  The rest is just computer programming.</a:t>
            </a:r>
          </a:p>
          <a:p>
            <a:pPr marL="0" indent="0">
              <a:buNone/>
            </a:pPr>
            <a:endParaRPr lang="en-NO" dirty="0"/>
          </a:p>
          <a:p>
            <a:r>
              <a:rPr lang="en-GB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Chess heuristic (H, c</a:t>
            </a:r>
            <a:r>
              <a:rPr lang="en-GB" sz="24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= weighting parameters):</a:t>
            </a:r>
          </a:p>
          <a:p>
            <a:pPr marL="457200" lvl="1" indent="0">
              <a:buNone/>
            </a:pPr>
            <a:r>
              <a:rPr lang="en-GB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H = c</a:t>
            </a:r>
            <a:r>
              <a:rPr lang="en-GB" b="0" i="0" baseline="-2500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GB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* material + c</a:t>
            </a:r>
            <a:r>
              <a:rPr lang="en-GB" b="0" i="0" baseline="-2500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GB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* mobility + c</a:t>
            </a:r>
            <a:r>
              <a:rPr lang="en-GB" b="0" i="0" baseline="-2500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GB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* king-safety + c</a:t>
            </a:r>
            <a:r>
              <a:rPr lang="en-GB" b="0" i="0" baseline="-2500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GB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* </a:t>
            </a:r>
            <a:r>
              <a:rPr lang="en-GB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center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</a:rPr>
              <a:t>-</a:t>
            </a:r>
            <a:r>
              <a:rPr lang="en-GB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control + </a:t>
            </a:r>
          </a:p>
          <a:p>
            <a:pPr marL="457200" lvl="1" indent="0">
              <a:buNone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</a:rPr>
              <a:t>	 </a:t>
            </a:r>
            <a:r>
              <a:rPr lang="en-GB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en-GB" b="0" i="0" baseline="-2500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GB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* pawn-structure + c</a:t>
            </a:r>
            <a:r>
              <a:rPr lang="en-GB" b="0" i="0" baseline="-2500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GB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*queen-position + ...+c</a:t>
            </a:r>
            <a:r>
              <a:rPr lang="en-GB" b="0" i="0" baseline="-2500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100   </a:t>
            </a:r>
            <a:r>
              <a:rPr lang="en-GB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(MANY factors)</a:t>
            </a:r>
          </a:p>
          <a:p>
            <a:pPr marL="457200" lvl="1" indent="0">
              <a:buNone/>
            </a:pPr>
            <a:endParaRPr lang="en-GB" sz="2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r>
              <a:rPr lang="en-NO" dirty="0"/>
              <a:t>Checkers heuristic may include: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	</a:t>
            </a:r>
            <a:r>
              <a:rPr lang="en-GB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piece count, king count, trapped kings, turn, square control,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</a:rPr>
              <a:t>	blocked pieces, </a:t>
            </a:r>
            <a:r>
              <a:rPr lang="en-GB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runaway checkers (unimpeded path to be kinged).. </a:t>
            </a:r>
          </a:p>
          <a:p>
            <a:pPr marL="0" indent="0">
              <a:buNone/>
            </a:pPr>
            <a:endParaRPr lang="en-GB" sz="24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</a:rPr>
              <a:t>Some games, such as GO, do not support good heuristics.</a:t>
            </a:r>
            <a:endParaRPr lang="en-NO" sz="2400" dirty="0"/>
          </a:p>
        </p:txBody>
      </p:sp>
    </p:spTree>
    <p:extLst>
      <p:ext uri="{BB962C8B-B14F-4D97-AF65-F5344CB8AC3E}">
        <p14:creationId xmlns:p14="http://schemas.microsoft.com/office/powerpoint/2010/main" val="901899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8FB16-2B46-6248-B734-2BF8A904D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A841C13-3C96-7157-22DA-E45303DC2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056" y="143642"/>
            <a:ext cx="6594777" cy="6358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FA6DC1-AF2D-E110-1EB3-495449DFB4E9}"/>
              </a:ext>
            </a:extLst>
          </p:cNvPr>
          <p:cNvSpPr txBox="1"/>
          <p:nvPr/>
        </p:nvSpPr>
        <p:spPr>
          <a:xfrm>
            <a:off x="9454435" y="6271242"/>
            <a:ext cx="1644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b="1" dirty="0"/>
              <a:t>Final States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8976FA-68ED-C971-89A0-F2F5711D3092}"/>
              </a:ext>
            </a:extLst>
          </p:cNvPr>
          <p:cNvSpPr txBox="1"/>
          <p:nvPr/>
        </p:nvSpPr>
        <p:spPr>
          <a:xfrm>
            <a:off x="296904" y="2228671"/>
            <a:ext cx="4448847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400" dirty="0"/>
              <a:t>Generate K </a:t>
            </a:r>
            <a:r>
              <a:rPr lang="en-NO" sz="2400" b="1" dirty="0"/>
              <a:t>paths</a:t>
            </a:r>
            <a:r>
              <a:rPr lang="en-NO" sz="2400" dirty="0"/>
              <a:t> to final states.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400" dirty="0"/>
              <a:t>No heuristics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400" dirty="0"/>
              <a:t>But now you need a </a:t>
            </a:r>
            <a:r>
              <a:rPr lang="en-NO" sz="2400" b="1" dirty="0"/>
              <a:t>strategy</a:t>
            </a:r>
            <a:r>
              <a:rPr lang="en-NO" sz="24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F48EC-C81E-CAEC-73F7-D70A7522D603}"/>
              </a:ext>
            </a:extLst>
          </p:cNvPr>
          <p:cNvSpPr txBox="1"/>
          <p:nvPr/>
        </p:nvSpPr>
        <p:spPr>
          <a:xfrm>
            <a:off x="360186" y="3962918"/>
            <a:ext cx="4322281" cy="2308324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This only considers SOME moves</a:t>
            </a:r>
          </a:p>
          <a:p>
            <a:r>
              <a:rPr lang="en-GB" dirty="0"/>
              <a:t>f</a:t>
            </a:r>
            <a:r>
              <a:rPr lang="en-NO" dirty="0"/>
              <a:t>rom any state, based on the </a:t>
            </a:r>
            <a:r>
              <a:rPr lang="en-GB" b="1" dirty="0"/>
              <a:t>s</a:t>
            </a:r>
            <a:r>
              <a:rPr lang="en-NO" b="1" dirty="0"/>
              <a:t>trategy.</a:t>
            </a:r>
          </a:p>
          <a:p>
            <a:endParaRPr lang="en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b="1" dirty="0"/>
              <a:t>Learning: </a:t>
            </a:r>
            <a:r>
              <a:rPr lang="en-NO" dirty="0"/>
              <a:t>The strategy gradually</a:t>
            </a:r>
          </a:p>
          <a:p>
            <a:r>
              <a:rPr lang="en-NO" dirty="0"/>
              <a:t> changes / improves (based on the</a:t>
            </a:r>
          </a:p>
          <a:p>
            <a:r>
              <a:rPr lang="en-GB" dirty="0"/>
              <a:t>r</a:t>
            </a:r>
            <a:r>
              <a:rPr lang="en-NO" dirty="0"/>
              <a:t>esults of many rounds of MCTS)</a:t>
            </a:r>
          </a:p>
          <a:p>
            <a:endParaRPr lang="e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Still, all this work for ONE move 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580EBC-2E47-09A2-9748-2F8E44FEE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007" y="143642"/>
            <a:ext cx="2796249" cy="164886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NO" sz="3600" b="1" dirty="0">
                <a:solidFill>
                  <a:srgbClr val="FF0000"/>
                </a:solidFill>
              </a:rPr>
              <a:t>Monte Carlo</a:t>
            </a:r>
            <a:br>
              <a:rPr lang="en-NO" sz="3600" b="1" dirty="0">
                <a:solidFill>
                  <a:srgbClr val="FF0000"/>
                </a:solidFill>
              </a:rPr>
            </a:br>
            <a:r>
              <a:rPr lang="en-NO" sz="3600" b="1" dirty="0">
                <a:solidFill>
                  <a:srgbClr val="FF0000"/>
                </a:solidFill>
              </a:rPr>
              <a:t>Tree Search (MCTS)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01D0DB-8018-860B-C400-D7086B40F3AA}"/>
              </a:ext>
            </a:extLst>
          </p:cNvPr>
          <p:cNvSpPr txBox="1"/>
          <p:nvPr/>
        </p:nvSpPr>
        <p:spPr>
          <a:xfrm>
            <a:off x="9611134" y="0"/>
            <a:ext cx="790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b="1" dirty="0"/>
              <a:t>Root</a:t>
            </a:r>
          </a:p>
        </p:txBody>
      </p:sp>
    </p:spTree>
    <p:extLst>
      <p:ext uri="{BB962C8B-B14F-4D97-AF65-F5344CB8AC3E}">
        <p14:creationId xmlns:p14="http://schemas.microsoft.com/office/powerpoint/2010/main" val="3299586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5547AC-63D5-42D9-B2F2-48FD985813E1}"/>
              </a:ext>
            </a:extLst>
          </p:cNvPr>
          <p:cNvSpPr txBox="1"/>
          <p:nvPr/>
        </p:nvSpPr>
        <p:spPr>
          <a:xfrm>
            <a:off x="4201804" y="71699"/>
            <a:ext cx="27895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200" b="1" dirty="0"/>
              <a:t>Reinforcement </a:t>
            </a:r>
          </a:p>
          <a:p>
            <a:r>
              <a:rPr lang="en-NO" sz="3200" b="1" dirty="0"/>
              <a:t>Learning (RL)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77214-C515-7EDA-2470-107705DD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14" y="1792070"/>
            <a:ext cx="5963881" cy="40957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B01943-5F38-0A08-8539-FAB87B7D5488}"/>
              </a:ext>
            </a:extLst>
          </p:cNvPr>
          <p:cNvSpPr/>
          <p:nvPr/>
        </p:nvSpPr>
        <p:spPr>
          <a:xfrm>
            <a:off x="6991350" y="3917950"/>
            <a:ext cx="4349750" cy="27368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9D04C5-E575-3FBA-CA0D-D8FEA6757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00" y="4044950"/>
            <a:ext cx="4117936" cy="248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B2C45-4FAD-297B-74FB-B83335D14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793119"/>
            <a:ext cx="3727450" cy="23660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4439DD-ED63-90AC-6211-C8E2197F9D7A}"/>
              </a:ext>
            </a:extLst>
          </p:cNvPr>
          <p:cNvSpPr txBox="1"/>
          <p:nvPr/>
        </p:nvSpPr>
        <p:spPr>
          <a:xfrm>
            <a:off x="949364" y="6139970"/>
            <a:ext cx="577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b="1" u="sng" dirty="0">
                <a:solidFill>
                  <a:srgbClr val="FF0000"/>
                </a:solidFill>
              </a:rPr>
              <a:t>Bootstrapping: </a:t>
            </a:r>
            <a:r>
              <a:rPr lang="en-NO" dirty="0"/>
              <a:t>The </a:t>
            </a:r>
            <a:r>
              <a:rPr lang="en-NO" b="1" dirty="0"/>
              <a:t>predicted</a:t>
            </a:r>
            <a:r>
              <a:rPr lang="en-NO" dirty="0"/>
              <a:t> value of a future state is used</a:t>
            </a:r>
          </a:p>
          <a:p>
            <a:r>
              <a:rPr lang="en-NO" dirty="0"/>
              <a:t>to update the </a:t>
            </a:r>
            <a:r>
              <a:rPr lang="en-NO" b="1" dirty="0"/>
              <a:t>predicted</a:t>
            </a:r>
            <a:r>
              <a:rPr lang="en-NO" dirty="0"/>
              <a:t> value of the current state.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DA21B-5764-3A80-BF93-CF8B43C9C738}"/>
              </a:ext>
            </a:extLst>
          </p:cNvPr>
          <p:cNvSpPr txBox="1"/>
          <p:nvPr/>
        </p:nvSpPr>
        <p:spPr>
          <a:xfrm>
            <a:off x="88900" y="0"/>
            <a:ext cx="3476786" cy="147732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NO" b="1" u="sng" dirty="0">
                <a:solidFill>
                  <a:srgbClr val="FF0000"/>
                </a:solidFill>
              </a:rPr>
              <a:t>Trial and Error Learning: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Take an action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Record result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Modify action rules (i.e., learn)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144913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A05FF-396B-0DB4-879D-BDD2FD63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395" y="100207"/>
            <a:ext cx="4716567" cy="506546"/>
          </a:xfrm>
        </p:spPr>
        <p:txBody>
          <a:bodyPr>
            <a:noAutofit/>
          </a:bodyPr>
          <a:lstStyle/>
          <a:p>
            <a:r>
              <a:rPr lang="en-NO" sz="3200" b="1" dirty="0"/>
              <a:t>Litt råd fra en ekspert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428C9-DCA0-4BFE-B839-444E5C417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9" y="745621"/>
            <a:ext cx="11605188" cy="58965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7030A0"/>
                </a:solidFill>
              </a:rPr>
              <a:t>Kan du </a:t>
            </a:r>
            <a:r>
              <a:rPr lang="en-GB" sz="2000" b="1" dirty="0" err="1">
                <a:solidFill>
                  <a:srgbClr val="7030A0"/>
                </a:solidFill>
              </a:rPr>
              <a:t>norsk</a:t>
            </a:r>
            <a:r>
              <a:rPr lang="en-GB" sz="2000" b="1" dirty="0">
                <a:solidFill>
                  <a:srgbClr val="7030A0"/>
                </a:solidFill>
              </a:rPr>
              <a:t>?</a:t>
            </a:r>
          </a:p>
          <a:p>
            <a:pPr marL="0" indent="0">
              <a:buNone/>
            </a:pPr>
            <a:r>
              <a:rPr lang="en-GB" sz="1800" i="1" dirty="0">
                <a:solidFill>
                  <a:srgbClr val="FF0000"/>
                </a:solidFill>
              </a:rPr>
              <a:t>Ja, </a:t>
            </a:r>
            <a:r>
              <a:rPr lang="en-GB" sz="1800" i="1" dirty="0" err="1">
                <a:solidFill>
                  <a:srgbClr val="FF0000"/>
                </a:solidFill>
              </a:rPr>
              <a:t>jeg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kan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norsk</a:t>
            </a:r>
            <a:r>
              <a:rPr lang="en-GB" sz="1800" i="1" dirty="0">
                <a:solidFill>
                  <a:srgbClr val="FF0000"/>
                </a:solidFill>
              </a:rPr>
              <a:t>! </a:t>
            </a:r>
            <a:r>
              <a:rPr lang="en-GB" sz="1800" i="1" dirty="0" err="1">
                <a:solidFill>
                  <a:srgbClr val="FF0000"/>
                </a:solidFill>
              </a:rPr>
              <a:t>Hva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kan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jeg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hjelpe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deg</a:t>
            </a:r>
            <a:r>
              <a:rPr lang="en-GB" sz="1800" i="1" dirty="0">
                <a:solidFill>
                  <a:srgbClr val="FF0000"/>
                </a:solidFill>
              </a:rPr>
              <a:t> med?</a:t>
            </a:r>
          </a:p>
          <a:p>
            <a:pPr marL="0" indent="0">
              <a:buNone/>
            </a:pPr>
            <a:r>
              <a:rPr lang="en-GB" sz="2000" b="1" dirty="0" err="1">
                <a:solidFill>
                  <a:srgbClr val="7030A0"/>
                </a:solidFill>
              </a:rPr>
              <a:t>Jeg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bor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i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Folldal</a:t>
            </a:r>
            <a:r>
              <a:rPr lang="en-GB" sz="2000" b="1" dirty="0">
                <a:solidFill>
                  <a:srgbClr val="7030A0"/>
                </a:solidFill>
              </a:rPr>
              <a:t>, Norge. Vi </a:t>
            </a:r>
            <a:r>
              <a:rPr lang="en-GB" sz="2000" b="1" dirty="0" err="1">
                <a:solidFill>
                  <a:srgbClr val="7030A0"/>
                </a:solidFill>
              </a:rPr>
              <a:t>har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en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gammel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gruve</a:t>
            </a:r>
            <a:r>
              <a:rPr lang="en-GB" sz="2000" b="1" dirty="0">
                <a:solidFill>
                  <a:srgbClr val="7030A0"/>
                </a:solidFill>
              </a:rPr>
              <a:t> her, </a:t>
            </a:r>
            <a:r>
              <a:rPr lang="en-GB" sz="2000" b="1" dirty="0" err="1">
                <a:solidFill>
                  <a:srgbClr val="7030A0"/>
                </a:solidFill>
              </a:rPr>
              <a:t>og</a:t>
            </a:r>
            <a:r>
              <a:rPr lang="en-GB" sz="2000" b="1" dirty="0">
                <a:solidFill>
                  <a:srgbClr val="7030A0"/>
                </a:solidFill>
              </a:rPr>
              <a:t> det </a:t>
            </a:r>
            <a:r>
              <a:rPr lang="en-GB" sz="2000" b="1" dirty="0" err="1">
                <a:solidFill>
                  <a:srgbClr val="7030A0"/>
                </a:solidFill>
              </a:rPr>
              <a:t>gjør</a:t>
            </a:r>
            <a:r>
              <a:rPr lang="en-GB" sz="2000" b="1" dirty="0">
                <a:solidFill>
                  <a:srgbClr val="7030A0"/>
                </a:solidFill>
              </a:rPr>
              <a:t> at </a:t>
            </a:r>
            <a:r>
              <a:rPr lang="en-GB" sz="2000" b="1" dirty="0" err="1">
                <a:solidFill>
                  <a:srgbClr val="7030A0"/>
                </a:solidFill>
              </a:rPr>
              <a:t>mye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av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bakken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rundt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gruven</a:t>
            </a:r>
            <a:r>
              <a:rPr lang="en-GB" sz="2000" b="1" dirty="0">
                <a:solidFill>
                  <a:srgbClr val="7030A0"/>
                </a:solidFill>
              </a:rPr>
              <a:t> er </a:t>
            </a:r>
            <a:r>
              <a:rPr lang="en-GB" sz="2000" b="1" dirty="0" err="1">
                <a:solidFill>
                  <a:srgbClr val="7030A0"/>
                </a:solidFill>
              </a:rPr>
              <a:t>forurenset</a:t>
            </a:r>
            <a:r>
              <a:rPr lang="en-GB" sz="2000" b="1" dirty="0">
                <a:solidFill>
                  <a:srgbClr val="7030A0"/>
                </a:solidFill>
              </a:rPr>
              <a:t>. Kan du </a:t>
            </a:r>
            <a:r>
              <a:rPr lang="en-GB" sz="2000" b="1" dirty="0" err="1">
                <a:solidFill>
                  <a:srgbClr val="7030A0"/>
                </a:solidFill>
              </a:rPr>
              <a:t>anbefale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hvordan</a:t>
            </a:r>
            <a:r>
              <a:rPr lang="en-GB" sz="2000" b="1" dirty="0">
                <a:solidFill>
                  <a:srgbClr val="7030A0"/>
                </a:solidFill>
              </a:rPr>
              <a:t> det </a:t>
            </a:r>
            <a:r>
              <a:rPr lang="en-GB" sz="2000" b="1" dirty="0" err="1">
                <a:solidFill>
                  <a:srgbClr val="7030A0"/>
                </a:solidFill>
              </a:rPr>
              <a:t>kan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forbedres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uten</a:t>
            </a:r>
            <a:r>
              <a:rPr lang="en-GB" sz="2000" b="1" dirty="0">
                <a:solidFill>
                  <a:srgbClr val="7030A0"/>
                </a:solidFill>
              </a:rPr>
              <a:t> at det </a:t>
            </a:r>
            <a:r>
              <a:rPr lang="en-GB" sz="2000" b="1" dirty="0" err="1">
                <a:solidFill>
                  <a:srgbClr val="7030A0"/>
                </a:solidFill>
              </a:rPr>
              <a:t>forstyrre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samfunnet</a:t>
            </a:r>
            <a:r>
              <a:rPr lang="en-GB" sz="2000" b="1" dirty="0">
                <a:solidFill>
                  <a:srgbClr val="7030A0"/>
                </a:solidFill>
              </a:rPr>
              <a:t> alt for </a:t>
            </a:r>
            <a:r>
              <a:rPr lang="en-GB" sz="2000" b="1" dirty="0" err="1">
                <a:solidFill>
                  <a:srgbClr val="7030A0"/>
                </a:solidFill>
              </a:rPr>
              <a:t>mye</a:t>
            </a:r>
            <a:r>
              <a:rPr lang="en-GB" sz="2000" b="1" dirty="0">
                <a:solidFill>
                  <a:srgbClr val="7030A0"/>
                </a:solidFill>
              </a:rPr>
              <a:t>?</a:t>
            </a:r>
          </a:p>
          <a:p>
            <a:pPr marL="0" indent="0">
              <a:buNone/>
            </a:pPr>
            <a:r>
              <a:rPr lang="en-GB" sz="1800" i="1" dirty="0">
                <a:solidFill>
                  <a:srgbClr val="FF0000"/>
                </a:solidFill>
              </a:rPr>
              <a:t>Det </a:t>
            </a:r>
            <a:r>
              <a:rPr lang="en-GB" sz="1800" i="1" dirty="0" err="1">
                <a:solidFill>
                  <a:srgbClr val="FF0000"/>
                </a:solidFill>
              </a:rPr>
              <a:t>høres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ut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som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en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utfordrende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situasjon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i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Folldal</a:t>
            </a:r>
            <a:r>
              <a:rPr lang="en-GB" sz="1800" i="1" dirty="0">
                <a:solidFill>
                  <a:srgbClr val="FF0000"/>
                </a:solidFill>
              </a:rPr>
              <a:t>. Her er </a:t>
            </a:r>
            <a:r>
              <a:rPr lang="en-GB" sz="1800" i="1" dirty="0" err="1">
                <a:solidFill>
                  <a:srgbClr val="FF0000"/>
                </a:solidFill>
              </a:rPr>
              <a:t>noen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mulige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tiltak</a:t>
            </a:r>
            <a:r>
              <a:rPr lang="en-GB" sz="1800" i="1" dirty="0">
                <a:solidFill>
                  <a:srgbClr val="FF0000"/>
                </a:solidFill>
              </a:rPr>
              <a:t> for </a:t>
            </a:r>
            <a:r>
              <a:rPr lang="en-GB" sz="1800" i="1" dirty="0" err="1">
                <a:solidFill>
                  <a:srgbClr val="FF0000"/>
                </a:solidFill>
              </a:rPr>
              <a:t>å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håndtere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forurensningen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fra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gruven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uten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å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forstyrre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samfunnet</a:t>
            </a:r>
            <a:r>
              <a:rPr lang="en-GB" sz="1800" i="1" dirty="0">
                <a:solidFill>
                  <a:srgbClr val="FF0000"/>
                </a:solidFill>
              </a:rPr>
              <a:t> for </a:t>
            </a:r>
            <a:r>
              <a:rPr lang="en-GB" sz="1800" i="1" dirty="0" err="1">
                <a:solidFill>
                  <a:srgbClr val="FF0000"/>
                </a:solidFill>
              </a:rPr>
              <a:t>mye</a:t>
            </a:r>
            <a:r>
              <a:rPr lang="en-GB" sz="1800" i="1" dirty="0">
                <a:solidFill>
                  <a:srgbClr val="FF0000"/>
                </a:solidFill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i="1" dirty="0" err="1">
                <a:solidFill>
                  <a:srgbClr val="FF0000"/>
                </a:solidFill>
              </a:rPr>
              <a:t>Overvåking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av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forurensning</a:t>
            </a:r>
            <a:r>
              <a:rPr lang="en-GB" sz="1800" i="1" dirty="0">
                <a:solidFill>
                  <a:srgbClr val="FF0000"/>
                </a:solidFill>
              </a:rPr>
              <a:t>: </a:t>
            </a:r>
            <a:r>
              <a:rPr lang="en-GB" sz="1800" i="1" dirty="0" err="1">
                <a:solidFill>
                  <a:srgbClr val="FF0000"/>
                </a:solidFill>
              </a:rPr>
              <a:t>Etabler</a:t>
            </a:r>
            <a:r>
              <a:rPr lang="en-GB" sz="1800" i="1" dirty="0">
                <a:solidFill>
                  <a:srgbClr val="FF0000"/>
                </a:solidFill>
              </a:rPr>
              <a:t> et </a:t>
            </a:r>
            <a:r>
              <a:rPr lang="en-GB" sz="1800" i="1" dirty="0" err="1">
                <a:solidFill>
                  <a:srgbClr val="FF0000"/>
                </a:solidFill>
              </a:rPr>
              <a:t>overvåkingssystem</a:t>
            </a:r>
            <a:r>
              <a:rPr lang="en-GB" sz="1800" i="1" dirty="0">
                <a:solidFill>
                  <a:srgbClr val="FF0000"/>
                </a:solidFill>
              </a:rPr>
              <a:t> for </a:t>
            </a:r>
            <a:r>
              <a:rPr lang="en-GB" sz="1800" i="1" dirty="0" err="1">
                <a:solidFill>
                  <a:srgbClr val="FF0000"/>
                </a:solidFill>
              </a:rPr>
              <a:t>å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kontinuerlig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følge</a:t>
            </a:r>
            <a:r>
              <a:rPr lang="en-GB" sz="1800" i="1" dirty="0">
                <a:solidFill>
                  <a:srgbClr val="FF0000"/>
                </a:solidFill>
              </a:rPr>
              <a:t> med </a:t>
            </a:r>
            <a:r>
              <a:rPr lang="en-GB" sz="1800" i="1" dirty="0" err="1">
                <a:solidFill>
                  <a:srgbClr val="FF0000"/>
                </a:solidFill>
              </a:rPr>
              <a:t>på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forurensningsnivåene</a:t>
            </a:r>
            <a:r>
              <a:rPr lang="en-GB" sz="1800" i="1" dirty="0">
                <a:solidFill>
                  <a:srgbClr val="FF0000"/>
                </a:solidFill>
              </a:rPr>
              <a:t>. Dette </a:t>
            </a:r>
            <a:r>
              <a:rPr lang="en-GB" sz="1800" i="1" dirty="0" err="1">
                <a:solidFill>
                  <a:srgbClr val="FF0000"/>
                </a:solidFill>
              </a:rPr>
              <a:t>kan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hjelpe</a:t>
            </a:r>
            <a:r>
              <a:rPr lang="en-GB" sz="1800" i="1" dirty="0">
                <a:solidFill>
                  <a:srgbClr val="FF0000"/>
                </a:solidFill>
              </a:rPr>
              <a:t> med </a:t>
            </a:r>
            <a:r>
              <a:rPr lang="en-GB" sz="1800" i="1" dirty="0" err="1">
                <a:solidFill>
                  <a:srgbClr val="FF0000"/>
                </a:solidFill>
              </a:rPr>
              <a:t>å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identifisere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problemområder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og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prioritere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tiltak</a:t>
            </a:r>
            <a:r>
              <a:rPr lang="en-GB" sz="1800" i="1" dirty="0">
                <a:solidFill>
                  <a:srgbClr val="FF0000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i="1" dirty="0" err="1">
                <a:solidFill>
                  <a:srgbClr val="FF0000"/>
                </a:solidFill>
              </a:rPr>
              <a:t>Rengjøring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av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overflaten</a:t>
            </a:r>
            <a:r>
              <a:rPr lang="en-GB" sz="1800" i="1" dirty="0">
                <a:solidFill>
                  <a:srgbClr val="FF0000"/>
                </a:solidFill>
              </a:rPr>
              <a:t>: </a:t>
            </a:r>
            <a:r>
              <a:rPr lang="en-GB" sz="1800" i="1" dirty="0" err="1">
                <a:solidFill>
                  <a:srgbClr val="FF0000"/>
                </a:solidFill>
              </a:rPr>
              <a:t>Vurder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å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dekke</a:t>
            </a:r>
            <a:r>
              <a:rPr lang="en-GB" sz="1800" i="1" dirty="0">
                <a:solidFill>
                  <a:srgbClr val="FF0000"/>
                </a:solidFill>
              </a:rPr>
              <a:t> over </a:t>
            </a:r>
            <a:r>
              <a:rPr lang="en-GB" sz="1800" i="1" dirty="0" err="1">
                <a:solidFill>
                  <a:srgbClr val="FF0000"/>
                </a:solidFill>
              </a:rPr>
              <a:t>forurensede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områder</a:t>
            </a:r>
            <a:r>
              <a:rPr lang="en-GB" sz="1800" i="1" dirty="0">
                <a:solidFill>
                  <a:srgbClr val="FF0000"/>
                </a:solidFill>
              </a:rPr>
              <a:t> med </a:t>
            </a:r>
            <a:r>
              <a:rPr lang="en-GB" sz="1800" i="1" dirty="0" err="1">
                <a:solidFill>
                  <a:srgbClr val="FF0000"/>
                </a:solidFill>
              </a:rPr>
              <a:t>uskadelig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jord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eller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vegetasjon</a:t>
            </a:r>
            <a:r>
              <a:rPr lang="en-GB" sz="1800" i="1" dirty="0">
                <a:solidFill>
                  <a:srgbClr val="FF0000"/>
                </a:solidFill>
              </a:rPr>
              <a:t>. Dette </a:t>
            </a:r>
            <a:r>
              <a:rPr lang="en-GB" sz="1800" i="1" dirty="0" err="1">
                <a:solidFill>
                  <a:srgbClr val="FF0000"/>
                </a:solidFill>
              </a:rPr>
              <a:t>kan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redusere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spredning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av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forurensede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materialer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og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forbedre</a:t>
            </a:r>
            <a:r>
              <a:rPr lang="en-GB" sz="1800" i="1" dirty="0">
                <a:solidFill>
                  <a:srgbClr val="FF0000"/>
                </a:solidFill>
              </a:rPr>
              <a:t> det </a:t>
            </a:r>
            <a:r>
              <a:rPr lang="en-GB" sz="1800" i="1" dirty="0" err="1">
                <a:solidFill>
                  <a:srgbClr val="FF0000"/>
                </a:solidFill>
              </a:rPr>
              <a:t>visuelle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inntrykket</a:t>
            </a:r>
            <a:r>
              <a:rPr lang="en-GB" sz="1800" i="1" dirty="0">
                <a:solidFill>
                  <a:srgbClr val="FF0000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i="1" dirty="0" err="1">
                <a:solidFill>
                  <a:srgbClr val="FF0000"/>
                </a:solidFill>
              </a:rPr>
              <a:t>Grønn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infrastruktur</a:t>
            </a:r>
            <a:r>
              <a:rPr lang="en-GB" sz="1800" i="1" dirty="0">
                <a:solidFill>
                  <a:srgbClr val="FF0000"/>
                </a:solidFill>
              </a:rPr>
              <a:t>: Plant </a:t>
            </a:r>
            <a:r>
              <a:rPr lang="en-GB" sz="1800" i="1" dirty="0" err="1">
                <a:solidFill>
                  <a:srgbClr val="FF0000"/>
                </a:solidFill>
              </a:rPr>
              <a:t>trær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og</a:t>
            </a:r>
            <a:r>
              <a:rPr lang="en-GB" sz="1800" i="1" dirty="0">
                <a:solidFill>
                  <a:srgbClr val="FF0000"/>
                </a:solidFill>
              </a:rPr>
              <a:t> busker </a:t>
            </a:r>
            <a:r>
              <a:rPr lang="en-GB" sz="1800" i="1" dirty="0" err="1">
                <a:solidFill>
                  <a:srgbClr val="FF0000"/>
                </a:solidFill>
              </a:rPr>
              <a:t>i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områdene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rundt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gruven</a:t>
            </a:r>
            <a:r>
              <a:rPr lang="en-GB" sz="1800" i="1" dirty="0">
                <a:solidFill>
                  <a:srgbClr val="FF0000"/>
                </a:solidFill>
              </a:rPr>
              <a:t>. </a:t>
            </a:r>
            <a:r>
              <a:rPr lang="en-GB" sz="1800" i="1" dirty="0" err="1">
                <a:solidFill>
                  <a:srgbClr val="FF0000"/>
                </a:solidFill>
              </a:rPr>
              <a:t>Vegetasjon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kan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bidra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til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å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binde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jorden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og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absorbere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noen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forurensende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stoffer</a:t>
            </a:r>
            <a:r>
              <a:rPr lang="en-GB" sz="1800" i="1" dirty="0">
                <a:solidFill>
                  <a:srgbClr val="FF0000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i="1" dirty="0" err="1">
                <a:solidFill>
                  <a:srgbClr val="FF0000"/>
                </a:solidFill>
              </a:rPr>
              <a:t>Utdanning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og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involvering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av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lokalsamfunnet</a:t>
            </a:r>
            <a:r>
              <a:rPr lang="en-GB" sz="1800" i="1" dirty="0">
                <a:solidFill>
                  <a:srgbClr val="FF0000"/>
                </a:solidFill>
              </a:rPr>
              <a:t>: Informer </a:t>
            </a:r>
            <a:r>
              <a:rPr lang="en-GB" sz="1800" i="1" dirty="0" err="1">
                <a:solidFill>
                  <a:srgbClr val="FF0000"/>
                </a:solidFill>
              </a:rPr>
              <a:t>innbyggerne</a:t>
            </a:r>
            <a:r>
              <a:rPr lang="en-GB" sz="1800" i="1" dirty="0">
                <a:solidFill>
                  <a:srgbClr val="FF0000"/>
                </a:solidFill>
              </a:rPr>
              <a:t> om </a:t>
            </a:r>
            <a:r>
              <a:rPr lang="en-GB" sz="1800" i="1" dirty="0" err="1">
                <a:solidFill>
                  <a:srgbClr val="FF0000"/>
                </a:solidFill>
              </a:rPr>
              <a:t>forurensningen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og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hvordan</a:t>
            </a:r>
            <a:r>
              <a:rPr lang="en-GB" sz="1800" i="1" dirty="0">
                <a:solidFill>
                  <a:srgbClr val="FF0000"/>
                </a:solidFill>
              </a:rPr>
              <a:t> de </a:t>
            </a:r>
            <a:r>
              <a:rPr lang="en-GB" sz="1800" i="1" dirty="0" err="1">
                <a:solidFill>
                  <a:srgbClr val="FF0000"/>
                </a:solidFill>
              </a:rPr>
              <a:t>kan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bidra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til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å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redusere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eksponeringen</a:t>
            </a:r>
            <a:r>
              <a:rPr lang="en-GB" sz="1800" i="1" dirty="0">
                <a:solidFill>
                  <a:srgbClr val="FF0000"/>
                </a:solidFill>
              </a:rPr>
              <a:t>. Dette </a:t>
            </a:r>
            <a:r>
              <a:rPr lang="en-GB" sz="1800" i="1" dirty="0" err="1">
                <a:solidFill>
                  <a:srgbClr val="FF0000"/>
                </a:solidFill>
              </a:rPr>
              <a:t>kan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inkludere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tiltak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som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å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unngå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bestemte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områder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eller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å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bruke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beskyttelsesutstyr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ved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behov</a:t>
            </a:r>
            <a:r>
              <a:rPr lang="en-GB" sz="1800" i="1" dirty="0">
                <a:solidFill>
                  <a:srgbClr val="FF0000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i="1" dirty="0" err="1">
                <a:solidFill>
                  <a:srgbClr val="FF0000"/>
                </a:solidFill>
              </a:rPr>
              <a:t>Samarbeid</a:t>
            </a:r>
            <a:r>
              <a:rPr lang="en-GB" sz="1800" i="1" dirty="0">
                <a:solidFill>
                  <a:srgbClr val="FF0000"/>
                </a:solidFill>
              </a:rPr>
              <a:t> med </a:t>
            </a:r>
            <a:r>
              <a:rPr lang="en-GB" sz="1800" i="1" dirty="0" err="1">
                <a:solidFill>
                  <a:srgbClr val="FF0000"/>
                </a:solidFill>
              </a:rPr>
              <a:t>forskningsinstitusjoner</a:t>
            </a:r>
            <a:r>
              <a:rPr lang="en-GB" sz="1800" i="1" dirty="0">
                <a:solidFill>
                  <a:srgbClr val="FF0000"/>
                </a:solidFill>
              </a:rPr>
              <a:t>: Involver </a:t>
            </a:r>
            <a:r>
              <a:rPr lang="en-GB" sz="1800" i="1" dirty="0" err="1">
                <a:solidFill>
                  <a:srgbClr val="FF0000"/>
                </a:solidFill>
              </a:rPr>
              <a:t>universiteter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eller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forskningsgrupper</a:t>
            </a:r>
            <a:r>
              <a:rPr lang="en-GB" sz="1800" i="1" dirty="0">
                <a:solidFill>
                  <a:srgbClr val="FF0000"/>
                </a:solidFill>
              </a:rPr>
              <a:t> for </a:t>
            </a:r>
            <a:r>
              <a:rPr lang="en-GB" sz="1800" i="1" dirty="0" err="1">
                <a:solidFill>
                  <a:srgbClr val="FF0000"/>
                </a:solidFill>
              </a:rPr>
              <a:t>å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utvikle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langsiktige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saneringsstrategier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og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bærekraftige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løsninger</a:t>
            </a:r>
            <a:r>
              <a:rPr lang="en-GB" sz="1800" i="1" dirty="0">
                <a:solidFill>
                  <a:srgbClr val="FF0000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i="1" dirty="0" err="1">
                <a:solidFill>
                  <a:srgbClr val="FF0000"/>
                </a:solidFill>
              </a:rPr>
              <a:t>Gradvis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sanering</a:t>
            </a:r>
            <a:r>
              <a:rPr lang="en-GB" sz="1800" i="1" dirty="0">
                <a:solidFill>
                  <a:srgbClr val="FF0000"/>
                </a:solidFill>
              </a:rPr>
              <a:t>: </a:t>
            </a:r>
            <a:r>
              <a:rPr lang="en-GB" sz="1800" i="1" dirty="0" err="1">
                <a:solidFill>
                  <a:srgbClr val="FF0000"/>
                </a:solidFill>
              </a:rPr>
              <a:t>Hvis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økonomi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og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ressurser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tillater</a:t>
            </a:r>
            <a:r>
              <a:rPr lang="en-GB" sz="1800" i="1" dirty="0">
                <a:solidFill>
                  <a:srgbClr val="FF0000"/>
                </a:solidFill>
              </a:rPr>
              <a:t> det, </a:t>
            </a:r>
            <a:r>
              <a:rPr lang="en-GB" sz="1800" i="1" dirty="0" err="1">
                <a:solidFill>
                  <a:srgbClr val="FF0000"/>
                </a:solidFill>
              </a:rPr>
              <a:t>vurder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en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gradvis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sanering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av</a:t>
            </a:r>
            <a:r>
              <a:rPr lang="en-GB" sz="1800" i="1" dirty="0">
                <a:solidFill>
                  <a:srgbClr val="FF0000"/>
                </a:solidFill>
              </a:rPr>
              <a:t> de </a:t>
            </a:r>
            <a:r>
              <a:rPr lang="en-GB" sz="1800" i="1" dirty="0" err="1">
                <a:solidFill>
                  <a:srgbClr val="FF0000"/>
                </a:solidFill>
              </a:rPr>
              <a:t>mest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forurensede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områdene</a:t>
            </a:r>
            <a:r>
              <a:rPr lang="en-GB" sz="1800" i="1" dirty="0">
                <a:solidFill>
                  <a:srgbClr val="FF0000"/>
                </a:solidFill>
              </a:rPr>
              <a:t>, </a:t>
            </a:r>
            <a:r>
              <a:rPr lang="en-GB" sz="1800" i="1" dirty="0" err="1">
                <a:solidFill>
                  <a:srgbClr val="FF0000"/>
                </a:solidFill>
              </a:rPr>
              <a:t>prioritert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ut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fra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risiko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og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samfunnets</a:t>
            </a:r>
            <a:r>
              <a:rPr lang="en-GB" sz="1800" i="1" dirty="0">
                <a:solidFill>
                  <a:srgbClr val="FF0000"/>
                </a:solidFill>
              </a:rPr>
              <a:t> </a:t>
            </a:r>
            <a:r>
              <a:rPr lang="en-GB" sz="1800" i="1" dirty="0" err="1">
                <a:solidFill>
                  <a:srgbClr val="FF0000"/>
                </a:solidFill>
              </a:rPr>
              <a:t>behov</a:t>
            </a:r>
            <a:r>
              <a:rPr lang="en-GB" sz="1800" i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n-NO" sz="1800" dirty="0"/>
          </a:p>
        </p:txBody>
      </p:sp>
    </p:spTree>
    <p:extLst>
      <p:ext uri="{BB962C8B-B14F-4D97-AF65-F5344CB8AC3E}">
        <p14:creationId xmlns:p14="http://schemas.microsoft.com/office/powerpoint/2010/main" val="3485673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900" y="1018116"/>
            <a:ext cx="11226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660066"/>
                </a:solidFill>
              </a:rPr>
              <a:t>Goal of RL: Learn many complex rules (</a:t>
            </a:r>
            <a:r>
              <a:rPr lang="en-US" sz="2400" b="1" dirty="0">
                <a:solidFill>
                  <a:srgbClr val="0000FF"/>
                </a:solidFill>
              </a:rPr>
              <a:t>state =&gt; action</a:t>
            </a:r>
            <a:r>
              <a:rPr lang="en-US" sz="2400" dirty="0">
                <a:solidFill>
                  <a:srgbClr val="660066"/>
                </a:solidFill>
              </a:rPr>
              <a:t>) at the </a:t>
            </a:r>
            <a:r>
              <a:rPr lang="en-US" sz="2400" b="1" dirty="0">
                <a:solidFill>
                  <a:srgbClr val="FF0000"/>
                </a:solidFill>
              </a:rPr>
              <a:t>microscopic</a:t>
            </a:r>
            <a:r>
              <a:rPr lang="en-US" sz="2400" dirty="0">
                <a:solidFill>
                  <a:srgbClr val="660066"/>
                </a:solidFill>
              </a:rPr>
              <a:t> level that are </a:t>
            </a:r>
            <a:r>
              <a:rPr lang="en-US" sz="2400" b="1" dirty="0">
                <a:solidFill>
                  <a:srgbClr val="FF0000"/>
                </a:solidFill>
              </a:rPr>
              <a:t>general</a:t>
            </a:r>
            <a:r>
              <a:rPr lang="en-US" sz="2400" dirty="0">
                <a:solidFill>
                  <a:srgbClr val="660066"/>
                </a:solidFill>
              </a:rPr>
              <a:t>.</a:t>
            </a:r>
          </a:p>
          <a:p>
            <a:endParaRPr lang="en-US" sz="2400" dirty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660066"/>
                </a:solidFill>
              </a:rPr>
              <a:t>General: maps </a:t>
            </a:r>
            <a:r>
              <a:rPr lang="en-US" sz="2400" b="1" dirty="0">
                <a:solidFill>
                  <a:srgbClr val="0000FF"/>
                </a:solidFill>
              </a:rPr>
              <a:t>similar</a:t>
            </a:r>
            <a:r>
              <a:rPr lang="en-US" sz="2400" dirty="0">
                <a:solidFill>
                  <a:srgbClr val="660066"/>
                </a:solidFill>
              </a:rPr>
              <a:t> states to similar actions.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660066"/>
                </a:solidFill>
              </a:rPr>
              <a:t>But </a:t>
            </a:r>
            <a:r>
              <a:rPr lang="en-US" sz="2400" b="1" dirty="0">
                <a:solidFill>
                  <a:srgbClr val="660066"/>
                </a:solidFill>
              </a:rPr>
              <a:t>similarity</a:t>
            </a:r>
            <a:r>
              <a:rPr lang="en-US" sz="2400" dirty="0">
                <a:solidFill>
                  <a:srgbClr val="660066"/>
                </a:solidFill>
              </a:rPr>
              <a:t> can be hard to define.</a:t>
            </a:r>
          </a:p>
          <a:p>
            <a:endParaRPr lang="en-US" sz="2400" dirty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660066"/>
                </a:solidFill>
              </a:rPr>
              <a:t>Deep Nets learn </a:t>
            </a:r>
            <a:r>
              <a:rPr lang="en-US" sz="2400" b="1" dirty="0">
                <a:solidFill>
                  <a:srgbClr val="0000FF"/>
                </a:solidFill>
              </a:rPr>
              <a:t>salient similarities </a:t>
            </a:r>
            <a:r>
              <a:rPr lang="en-US" sz="2400" dirty="0">
                <a:solidFill>
                  <a:srgbClr val="660066"/>
                </a:solidFill>
              </a:rPr>
              <a:t>(that humans often miss) due to the net’s superior pattern-recognition abilities.</a:t>
            </a:r>
          </a:p>
          <a:p>
            <a:endParaRPr lang="en-US" sz="2400" dirty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660066"/>
                </a:solidFill>
              </a:rPr>
              <a:t>Deep Nets can process billions of microscopic cases in producing these rules. 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660066"/>
                </a:solidFill>
              </a:rPr>
              <a:t>These cases are </a:t>
            </a:r>
            <a:r>
              <a:rPr lang="en-US" sz="2400" b="1" dirty="0">
                <a:solidFill>
                  <a:srgbClr val="FF0000"/>
                </a:solidFill>
              </a:rPr>
              <a:t>generated internally</a:t>
            </a:r>
            <a:r>
              <a:rPr lang="en-US" sz="2400" dirty="0">
                <a:solidFill>
                  <a:srgbClr val="660066"/>
                </a:solidFill>
              </a:rPr>
              <a:t>, by the trial-and-error search inherent in RL.  </a:t>
            </a:r>
            <a:r>
              <a:rPr lang="en-US" sz="2400" b="1" dirty="0"/>
              <a:t>No human labeling needed!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0351" y="206003"/>
            <a:ext cx="6901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Deep Reinforcement Learning (DRL)</a:t>
            </a:r>
          </a:p>
        </p:txBody>
      </p:sp>
    </p:spTree>
    <p:extLst>
      <p:ext uri="{BB962C8B-B14F-4D97-AF65-F5344CB8AC3E}">
        <p14:creationId xmlns:p14="http://schemas.microsoft.com/office/powerpoint/2010/main" val="647604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8420" y="10073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AlphaGo</a:t>
            </a:r>
            <a:r>
              <a:rPr lang="en-US" dirty="0"/>
              <a:t> </a:t>
            </a:r>
          </a:p>
        </p:txBody>
      </p:sp>
      <p:pic>
        <p:nvPicPr>
          <p:cNvPr id="3" name="Picture 2" descr="alphago-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58" y="1375835"/>
            <a:ext cx="4139291" cy="4212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1000" y="858000"/>
            <a:ext cx="5557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Silver et. al., </a:t>
            </a:r>
            <a:r>
              <a:rPr lang="en-US" i="1" dirty="0"/>
              <a:t>Mastering the game of Go with </a:t>
            </a:r>
            <a:r>
              <a:rPr lang="en-US" b="1" i="1" dirty="0"/>
              <a:t>deep neural</a:t>
            </a:r>
          </a:p>
          <a:p>
            <a:r>
              <a:rPr lang="en-US" b="1" i="1" dirty="0"/>
              <a:t>networks</a:t>
            </a:r>
            <a:r>
              <a:rPr lang="en-US" i="1" dirty="0"/>
              <a:t> and </a:t>
            </a:r>
            <a:r>
              <a:rPr lang="en-US" b="1" i="1" dirty="0"/>
              <a:t>tree search</a:t>
            </a:r>
            <a:r>
              <a:rPr lang="en-US" dirty="0"/>
              <a:t>, Nature, 2016.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77417" y="6053670"/>
            <a:ext cx="5038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660066"/>
                </a:solidFill>
              </a:rPr>
              <a:t>I guess I lost the game because I wasn’t able to find</a:t>
            </a:r>
          </a:p>
          <a:p>
            <a:r>
              <a:rPr lang="en-US" i="1" dirty="0">
                <a:solidFill>
                  <a:srgbClr val="660066"/>
                </a:solidFill>
              </a:rPr>
              <a:t>any weaknesses</a:t>
            </a:r>
            <a:r>
              <a:rPr lang="en-US" dirty="0">
                <a:solidFill>
                  <a:srgbClr val="660066"/>
                </a:solidFill>
              </a:rPr>
              <a:t>…</a:t>
            </a:r>
            <a:r>
              <a:rPr lang="en-US" b="1" dirty="0">
                <a:solidFill>
                  <a:srgbClr val="FF0000"/>
                </a:solidFill>
              </a:rPr>
              <a:t>Lee </a:t>
            </a:r>
            <a:r>
              <a:rPr lang="en-US" b="1" dirty="0" err="1">
                <a:solidFill>
                  <a:srgbClr val="FF0000"/>
                </a:solidFill>
              </a:rPr>
              <a:t>Sedol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(World # 2)</a:t>
            </a:r>
          </a:p>
        </p:txBody>
      </p:sp>
      <p:pic>
        <p:nvPicPr>
          <p:cNvPr id="6" name="Picture 5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2" y="1923658"/>
            <a:ext cx="3318933" cy="435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68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1D849-09E5-2191-43F2-68370F7A2D87}"/>
              </a:ext>
            </a:extLst>
          </p:cNvPr>
          <p:cNvSpPr txBox="1"/>
          <p:nvPr/>
        </p:nvSpPr>
        <p:spPr>
          <a:xfrm>
            <a:off x="3671829" y="128014"/>
            <a:ext cx="5073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200" b="1" dirty="0"/>
              <a:t>AlphaFold (DeepMind, 2020)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6669D8-89DD-43EE-357C-6A89742750E6}"/>
              </a:ext>
            </a:extLst>
          </p:cNvPr>
          <p:cNvSpPr txBox="1"/>
          <p:nvPr/>
        </p:nvSpPr>
        <p:spPr>
          <a:xfrm>
            <a:off x="1108290" y="815267"/>
            <a:ext cx="9467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b="1" u="sng" dirty="0">
                <a:solidFill>
                  <a:srgbClr val="0070C0"/>
                </a:solidFill>
              </a:rPr>
              <a:t>Given: </a:t>
            </a:r>
            <a:r>
              <a:rPr lang="en-NO" dirty="0"/>
              <a:t>a nucleotide sequence (which directly codes for amino acids)</a:t>
            </a:r>
          </a:p>
          <a:p>
            <a:r>
              <a:rPr lang="en-NO" b="1" u="sng" dirty="0">
                <a:solidFill>
                  <a:srgbClr val="0070C0"/>
                </a:solidFill>
              </a:rPr>
              <a:t>AlphaFold Computes: </a:t>
            </a:r>
            <a:r>
              <a:rPr lang="en-NO" dirty="0"/>
              <a:t>3d structure of the resulting protein = How the amino-acid sequence  </a:t>
            </a:r>
            <a:r>
              <a:rPr lang="en-NO" b="1" dirty="0">
                <a:solidFill>
                  <a:srgbClr val="FF0000"/>
                </a:solidFill>
              </a:rPr>
              <a:t>“folds”.</a:t>
            </a:r>
          </a:p>
          <a:p>
            <a:r>
              <a:rPr lang="en-NO" b="1" u="sng" dirty="0">
                <a:solidFill>
                  <a:srgbClr val="0070C0"/>
                </a:solidFill>
              </a:rPr>
              <a:t>Implications:  </a:t>
            </a:r>
            <a:r>
              <a:rPr lang="en-NO" dirty="0"/>
              <a:t>A protein’s 3d structure determines its physicochemical behavior.</a:t>
            </a:r>
          </a:p>
        </p:txBody>
      </p:sp>
      <p:pic>
        <p:nvPicPr>
          <p:cNvPr id="2056" name="Picture 8" descr="Physics - Machine-Learning Model Reveals Protein-Folding Physics">
            <a:extLst>
              <a:ext uri="{FF2B5EF4-FFF2-40B4-BE49-F238E27FC236}">
                <a16:creationId xmlns:a16="http://schemas.microsoft.com/office/drawing/2014/main" id="{1F53700E-5385-E7F1-3F05-72DCF306B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902" y="1890695"/>
            <a:ext cx="7319926" cy="36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643D43-38F7-F981-3826-3D839EDF8822}"/>
              </a:ext>
            </a:extLst>
          </p:cNvPr>
          <p:cNvSpPr txBox="1"/>
          <p:nvPr/>
        </p:nvSpPr>
        <p:spPr>
          <a:xfrm>
            <a:off x="583751" y="5657671"/>
            <a:ext cx="9661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A process that once took </a:t>
            </a:r>
            <a:r>
              <a:rPr lang="en-NO" b="1" dirty="0">
                <a:solidFill>
                  <a:srgbClr val="FF0000"/>
                </a:solidFill>
              </a:rPr>
              <a:t>years</a:t>
            </a:r>
            <a:r>
              <a:rPr lang="en-NO" dirty="0"/>
              <a:t> (e.g. one PhD per protein) now takes </a:t>
            </a:r>
            <a:r>
              <a:rPr lang="en-NO" b="1" dirty="0">
                <a:solidFill>
                  <a:srgbClr val="FF0000"/>
                </a:solidFill>
              </a:rPr>
              <a:t>minutes</a:t>
            </a:r>
            <a:r>
              <a:rPr lang="en-NO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200 million proteins on earth, with many discovered each year, but few have known 3d structures.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AlphaFold =&gt; Huge knowledge gain + </a:t>
            </a:r>
            <a:r>
              <a:rPr lang="en-NO" b="1" dirty="0">
                <a:solidFill>
                  <a:srgbClr val="FF0000"/>
                </a:solidFill>
              </a:rPr>
              <a:t>massive labor savings  </a:t>
            </a:r>
            <a:r>
              <a:rPr lang="en-NO" dirty="0"/>
              <a:t>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>
                <a:solidFill>
                  <a:srgbClr val="002060"/>
                </a:solidFill>
              </a:rPr>
              <a:t>Shared 2024 Nobel Prize in Chemistry for this work !!</a:t>
            </a:r>
          </a:p>
        </p:txBody>
      </p:sp>
    </p:spTree>
    <p:extLst>
      <p:ext uri="{BB962C8B-B14F-4D97-AF65-F5344CB8AC3E}">
        <p14:creationId xmlns:p14="http://schemas.microsoft.com/office/powerpoint/2010/main" val="2967630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.I.'s Latest Challenge: the Math Olympics - The New York Times">
            <a:extLst>
              <a:ext uri="{FF2B5EF4-FFF2-40B4-BE49-F238E27FC236}">
                <a16:creationId xmlns:a16="http://schemas.microsoft.com/office/drawing/2014/main" id="{5A9E849B-DECD-640E-F774-BF7B054C1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82" y="737173"/>
            <a:ext cx="6152246" cy="410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EC529F-93E8-E474-4BE7-755B44450F61}"/>
              </a:ext>
            </a:extLst>
          </p:cNvPr>
          <p:cNvSpPr txBox="1"/>
          <p:nvPr/>
        </p:nvSpPr>
        <p:spPr>
          <a:xfrm>
            <a:off x="2885710" y="152398"/>
            <a:ext cx="6058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200" b="1" dirty="0"/>
              <a:t>AlphaGeometry (DeepMind, 2024)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E32840-2F50-5EE1-B641-765EF7CC0547}"/>
              </a:ext>
            </a:extLst>
          </p:cNvPr>
          <p:cNvSpPr txBox="1"/>
          <p:nvPr/>
        </p:nvSpPr>
        <p:spPr>
          <a:xfrm>
            <a:off x="1728713" y="4895808"/>
            <a:ext cx="8215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Traditional Symbolic AI Theorem Prover + Large Language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90803-AA84-FC7D-1976-7757CFA2DEE7}"/>
              </a:ext>
            </a:extLst>
          </p:cNvPr>
          <p:cNvSpPr txBox="1"/>
          <p:nvPr/>
        </p:nvSpPr>
        <p:spPr>
          <a:xfrm>
            <a:off x="3196006" y="6028217"/>
            <a:ext cx="4600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Silver Medal Level on Math Olypiad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049038F4-63DA-2F8A-1FEC-CF67BAC074A2}"/>
              </a:ext>
            </a:extLst>
          </p:cNvPr>
          <p:cNvSpPr/>
          <p:nvPr/>
        </p:nvSpPr>
        <p:spPr>
          <a:xfrm flipH="1">
            <a:off x="5400913" y="5444728"/>
            <a:ext cx="379583" cy="5325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92D93C-2279-6232-C5D1-9C816D97237F}"/>
              </a:ext>
            </a:extLst>
          </p:cNvPr>
          <p:cNvSpPr txBox="1"/>
          <p:nvPr/>
        </p:nvSpPr>
        <p:spPr>
          <a:xfrm>
            <a:off x="8944356" y="1846994"/>
            <a:ext cx="243400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NO" sz="2400" dirty="0"/>
              <a:t>Creativity =</a:t>
            </a:r>
          </a:p>
          <a:p>
            <a:r>
              <a:rPr lang="en-NO" sz="2400" dirty="0"/>
              <a:t>Introduction of</a:t>
            </a:r>
          </a:p>
          <a:p>
            <a:r>
              <a:rPr lang="en-NO" sz="2400" dirty="0"/>
              <a:t>extra objects: </a:t>
            </a:r>
          </a:p>
          <a:p>
            <a:r>
              <a:rPr lang="en-GB" sz="2400" dirty="0"/>
              <a:t>points, l</a:t>
            </a:r>
            <a:r>
              <a:rPr lang="en-NO" sz="2400" dirty="0"/>
              <a:t>ines,</a:t>
            </a:r>
          </a:p>
          <a:p>
            <a:r>
              <a:rPr lang="en-NO" sz="2400" dirty="0"/>
              <a:t>triangles, circles..</a:t>
            </a:r>
          </a:p>
        </p:txBody>
      </p:sp>
    </p:spTree>
    <p:extLst>
      <p:ext uri="{BB962C8B-B14F-4D97-AF65-F5344CB8AC3E}">
        <p14:creationId xmlns:p14="http://schemas.microsoft.com/office/powerpoint/2010/main" val="533940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3501-D856-02F6-F576-F9B765D6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48"/>
            <a:ext cx="10515600" cy="555060"/>
          </a:xfrm>
        </p:spPr>
        <p:txBody>
          <a:bodyPr>
            <a:normAutofit fontScale="90000"/>
          </a:bodyPr>
          <a:lstStyle/>
          <a:p>
            <a:pPr algn="ctr"/>
            <a:r>
              <a:rPr lang="en-NO" sz="3600" b="1" dirty="0"/>
              <a:t>Human Expertise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FF6BB-F657-067D-2C1E-06501875A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6320"/>
            <a:ext cx="10515600" cy="6000132"/>
          </a:xfrm>
        </p:spPr>
        <p:txBody>
          <a:bodyPr>
            <a:normAutofit lnSpcReduction="10000"/>
          </a:bodyPr>
          <a:lstStyle/>
          <a:p>
            <a:r>
              <a:rPr lang="en-NO" u="sng" dirty="0"/>
              <a:t>Acquired by Extensive Experience  </a:t>
            </a:r>
          </a:p>
          <a:p>
            <a:endParaRPr lang="en-NO" dirty="0"/>
          </a:p>
          <a:p>
            <a:pPr lvl="1"/>
            <a:r>
              <a:rPr lang="en-NO" dirty="0"/>
              <a:t>10,000+ hours</a:t>
            </a:r>
          </a:p>
          <a:p>
            <a:pPr lvl="1"/>
            <a:r>
              <a:rPr lang="en-NO" dirty="0"/>
              <a:t>Solving lots of problems</a:t>
            </a:r>
          </a:p>
          <a:p>
            <a:pPr lvl="1"/>
            <a:r>
              <a:rPr lang="en-NO" dirty="0"/>
              <a:t>Playing lots of games (from start to finish)</a:t>
            </a:r>
          </a:p>
          <a:p>
            <a:pPr lvl="1"/>
            <a:endParaRPr lang="en-NO" dirty="0"/>
          </a:p>
          <a:p>
            <a:r>
              <a:rPr lang="en-NO" u="sng" dirty="0"/>
              <a:t>Exemplified by:</a:t>
            </a:r>
          </a:p>
          <a:p>
            <a:pPr marL="0" indent="0">
              <a:buNone/>
            </a:pPr>
            <a:endParaRPr lang="en-NO" dirty="0"/>
          </a:p>
          <a:p>
            <a:pPr lvl="1"/>
            <a:r>
              <a:rPr lang="en-NO" dirty="0"/>
              <a:t>Good heuristics</a:t>
            </a:r>
          </a:p>
          <a:p>
            <a:pPr lvl="1"/>
            <a:r>
              <a:rPr lang="en-NO" dirty="0"/>
              <a:t>Good strategies</a:t>
            </a:r>
          </a:p>
          <a:p>
            <a:pPr lvl="1"/>
            <a:r>
              <a:rPr lang="en-NO" dirty="0"/>
              <a:t>Superior pattern-recognition abilities </a:t>
            </a:r>
          </a:p>
          <a:p>
            <a:pPr lvl="1"/>
            <a:r>
              <a:rPr lang="en-NO" dirty="0"/>
              <a:t>NOT necessarily any better at deep and/or broad search than a novice</a:t>
            </a:r>
          </a:p>
          <a:p>
            <a:pPr lvl="1"/>
            <a:r>
              <a:rPr lang="en-NO" dirty="0"/>
              <a:t>Explainability:</a:t>
            </a:r>
          </a:p>
          <a:p>
            <a:pPr lvl="2"/>
            <a:r>
              <a:rPr lang="en-NO" dirty="0"/>
              <a:t>Experts can explain </a:t>
            </a:r>
            <a:r>
              <a:rPr lang="en-NO" b="1" dirty="0"/>
              <a:t>some</a:t>
            </a:r>
            <a:r>
              <a:rPr lang="en-NO" dirty="0"/>
              <a:t> of their reasoning</a:t>
            </a:r>
          </a:p>
          <a:p>
            <a:pPr lvl="2"/>
            <a:r>
              <a:rPr lang="en-NO" dirty="0"/>
              <a:t>But some things have become so automatic / unconscious that they can’t</a:t>
            </a:r>
          </a:p>
        </p:txBody>
      </p:sp>
    </p:spTree>
    <p:extLst>
      <p:ext uri="{BB962C8B-B14F-4D97-AF65-F5344CB8AC3E}">
        <p14:creationId xmlns:p14="http://schemas.microsoft.com/office/powerpoint/2010/main" val="2425148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5FAE6-4E3D-14BA-A470-78CF4018E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127F-E765-75C3-F57E-ACE67CC7F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48"/>
            <a:ext cx="10515600" cy="803918"/>
          </a:xfrm>
        </p:spPr>
        <p:txBody>
          <a:bodyPr/>
          <a:lstStyle/>
          <a:p>
            <a:pPr algn="ctr"/>
            <a:r>
              <a:rPr lang="en-NO" b="1" dirty="0"/>
              <a:t>Current AI Expertise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F1405-18E9-CA73-E5DB-B0B47F571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47" y="1130164"/>
            <a:ext cx="11713578" cy="5536853"/>
          </a:xfrm>
        </p:spPr>
        <p:txBody>
          <a:bodyPr>
            <a:normAutofit/>
          </a:bodyPr>
          <a:lstStyle/>
          <a:p>
            <a:r>
              <a:rPr lang="en-NO" u="sng" dirty="0"/>
              <a:t>Acquired by Extensive Computation </a:t>
            </a:r>
            <a:endParaRPr lang="en-NO" dirty="0"/>
          </a:p>
          <a:p>
            <a:pPr lvl="1"/>
            <a:r>
              <a:rPr lang="en-NO" b="1" dirty="0">
                <a:solidFill>
                  <a:srgbClr val="002060"/>
                </a:solidFill>
              </a:rPr>
              <a:t>Trial-and-error Learning: </a:t>
            </a:r>
            <a:r>
              <a:rPr lang="en-NO" dirty="0"/>
              <a:t>Millions of games played, problems solved, etc. </a:t>
            </a:r>
            <a:r>
              <a:rPr lang="en-NO" b="1" dirty="0">
                <a:solidFill>
                  <a:srgbClr val="FF0000"/>
                </a:solidFill>
              </a:rPr>
              <a:t>on its own </a:t>
            </a:r>
          </a:p>
          <a:p>
            <a:pPr lvl="1"/>
            <a:r>
              <a:rPr lang="en-NO" b="1" dirty="0">
                <a:solidFill>
                  <a:srgbClr val="002060"/>
                </a:solidFill>
              </a:rPr>
              <a:t>Supervised Learning: </a:t>
            </a:r>
            <a:r>
              <a:rPr lang="en-NO" dirty="0"/>
              <a:t>Millions of human cases processed, abstracted, “memorized”</a:t>
            </a:r>
          </a:p>
          <a:p>
            <a:pPr marL="457200" lvl="1" indent="0">
              <a:buNone/>
            </a:pPr>
            <a:endParaRPr lang="en-NO" dirty="0"/>
          </a:p>
          <a:p>
            <a:r>
              <a:rPr lang="en-NO" u="sng" dirty="0"/>
              <a:t>Exemplified by:</a:t>
            </a:r>
          </a:p>
          <a:p>
            <a:pPr lvl="1"/>
            <a:r>
              <a:rPr lang="en-NO" dirty="0"/>
              <a:t>Excellent (often </a:t>
            </a:r>
            <a:r>
              <a:rPr lang="en-NO" b="1" dirty="0">
                <a:solidFill>
                  <a:srgbClr val="FF0000"/>
                </a:solidFill>
              </a:rPr>
              <a:t>creative</a:t>
            </a:r>
            <a:r>
              <a:rPr lang="en-NO" dirty="0"/>
              <a:t>) strategies</a:t>
            </a:r>
          </a:p>
          <a:p>
            <a:pPr lvl="1"/>
            <a:r>
              <a:rPr lang="en-NO" dirty="0"/>
              <a:t>Superior (to human) pattern-recognition abilities </a:t>
            </a:r>
          </a:p>
          <a:p>
            <a:pPr lvl="1"/>
            <a:r>
              <a:rPr lang="en-NO" dirty="0"/>
              <a:t>Explainability:</a:t>
            </a:r>
          </a:p>
          <a:p>
            <a:pPr lvl="2"/>
            <a:r>
              <a:rPr lang="en-NO" sz="2400" dirty="0"/>
              <a:t>Very poor for modern ML systems.  Can’t say </a:t>
            </a:r>
            <a:r>
              <a:rPr lang="en-NO" sz="2400" b="1" dirty="0">
                <a:solidFill>
                  <a:srgbClr val="FF0000"/>
                </a:solidFill>
              </a:rPr>
              <a:t>why</a:t>
            </a:r>
            <a:r>
              <a:rPr lang="en-NO" sz="2400" dirty="0"/>
              <a:t> they make particular decisions.</a:t>
            </a:r>
          </a:p>
          <a:p>
            <a:pPr lvl="2"/>
            <a:r>
              <a:rPr lang="en-NO" sz="2400" dirty="0"/>
              <a:t>Much better for the old classic logic-based systems.</a:t>
            </a:r>
          </a:p>
        </p:txBody>
      </p:sp>
    </p:spTree>
    <p:extLst>
      <p:ext uri="{BB962C8B-B14F-4D97-AF65-F5344CB8AC3E}">
        <p14:creationId xmlns:p14="http://schemas.microsoft.com/office/powerpoint/2010/main" val="4128013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0589D-D1CE-9B2B-C298-96F379D0D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02" y="638189"/>
            <a:ext cx="7914806" cy="61663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O" sz="2400" b="1" u="sng" dirty="0">
                <a:solidFill>
                  <a:srgbClr val="FF0000"/>
                </a:solidFill>
              </a:rPr>
              <a:t>System #1</a:t>
            </a:r>
            <a:r>
              <a:rPr lang="en-NO" sz="2400" u="sng" dirty="0">
                <a:solidFill>
                  <a:srgbClr val="FF0000"/>
                </a:solidFill>
              </a:rPr>
              <a:t>: </a:t>
            </a:r>
          </a:p>
          <a:p>
            <a:pPr marL="0" indent="0">
              <a:buNone/>
            </a:pPr>
            <a:r>
              <a:rPr lang="en-NO" sz="2400" dirty="0"/>
              <a:t>	</a:t>
            </a:r>
            <a:r>
              <a:rPr lang="en-NO" sz="2400" dirty="0">
                <a:solidFill>
                  <a:srgbClr val="00B050"/>
                </a:solidFill>
              </a:rPr>
              <a:t>Fast, Frequent, Automatic, Emotional, Reactive 	Unconscious</a:t>
            </a:r>
          </a:p>
          <a:p>
            <a:pPr marL="0" indent="0">
              <a:buNone/>
            </a:pPr>
            <a:r>
              <a:rPr lang="en-NO" sz="2400" dirty="0"/>
              <a:t>     </a:t>
            </a:r>
            <a:r>
              <a:rPr lang="en-NO" sz="2400" b="1" dirty="0">
                <a:solidFill>
                  <a:srgbClr val="002060"/>
                </a:solidFill>
              </a:rPr>
              <a:t>Examples:</a:t>
            </a:r>
          </a:p>
          <a:p>
            <a:pPr marL="0" indent="0">
              <a:buNone/>
            </a:pPr>
            <a:r>
              <a:rPr lang="en-NO" sz="2400" dirty="0"/>
              <a:t>	</a:t>
            </a:r>
            <a:r>
              <a:rPr lang="en-NO" sz="2000" dirty="0"/>
              <a:t>Multiply 7 x 8		      Read a STOP sign</a:t>
            </a:r>
          </a:p>
          <a:p>
            <a:pPr marL="0" indent="0">
              <a:buNone/>
            </a:pPr>
            <a:r>
              <a:rPr lang="en-NO" sz="2000" dirty="0"/>
              <a:t>	Recognize Mother’s picture    React to a flying stone</a:t>
            </a:r>
          </a:p>
          <a:p>
            <a:pPr marL="0" indent="0">
              <a:buNone/>
            </a:pPr>
            <a:r>
              <a:rPr lang="en-NO" sz="2000" dirty="0"/>
              <a:t>	Write a common word	     Sing a familiar song</a:t>
            </a:r>
          </a:p>
          <a:p>
            <a:pPr marL="0" indent="0">
              <a:buNone/>
            </a:pPr>
            <a:endParaRPr lang="en-NO" sz="2000" dirty="0"/>
          </a:p>
          <a:p>
            <a:pPr marL="0" indent="0">
              <a:buNone/>
            </a:pPr>
            <a:r>
              <a:rPr lang="en-NO" sz="2400" b="1" u="sng" dirty="0">
                <a:solidFill>
                  <a:srgbClr val="FF0000"/>
                </a:solidFill>
              </a:rPr>
              <a:t>System #2:</a:t>
            </a:r>
          </a:p>
          <a:p>
            <a:pPr marL="0" indent="0">
              <a:buNone/>
            </a:pPr>
            <a:r>
              <a:rPr lang="en-NO" sz="2400" dirty="0"/>
              <a:t>	</a:t>
            </a:r>
            <a:r>
              <a:rPr lang="en-NO" sz="2400" dirty="0">
                <a:solidFill>
                  <a:srgbClr val="00B050"/>
                </a:solidFill>
              </a:rPr>
              <a:t>Slow, Infrequent, Effortful, Deliberate, Logical, 	Conscious</a:t>
            </a:r>
          </a:p>
          <a:p>
            <a:pPr marL="0" indent="0">
              <a:buNone/>
            </a:pPr>
            <a:r>
              <a:rPr lang="en-NO" sz="2400" dirty="0"/>
              <a:t>     </a:t>
            </a:r>
            <a:r>
              <a:rPr lang="en-NO" sz="2400" b="1" dirty="0">
                <a:solidFill>
                  <a:srgbClr val="002060"/>
                </a:solidFill>
              </a:rPr>
              <a:t>Examples:</a:t>
            </a:r>
          </a:p>
          <a:p>
            <a:pPr marL="0" indent="0">
              <a:buNone/>
            </a:pPr>
            <a:r>
              <a:rPr lang="en-NO" sz="2400" b="1" dirty="0">
                <a:solidFill>
                  <a:srgbClr val="002060"/>
                </a:solidFill>
              </a:rPr>
              <a:t>	</a:t>
            </a:r>
            <a:r>
              <a:rPr lang="en-NO" sz="2000" dirty="0"/>
              <a:t>Multiply 23 x 36</a:t>
            </a:r>
            <a:r>
              <a:rPr lang="en-NO" sz="2400" b="1" dirty="0">
                <a:solidFill>
                  <a:srgbClr val="002060"/>
                </a:solidFill>
              </a:rPr>
              <a:t>		</a:t>
            </a:r>
            <a:r>
              <a:rPr lang="en-NO" sz="2000" dirty="0"/>
              <a:t>Read a poem</a:t>
            </a:r>
          </a:p>
          <a:p>
            <a:pPr marL="0" indent="0">
              <a:buNone/>
            </a:pPr>
            <a:r>
              <a:rPr lang="en-NO" sz="2000" dirty="0"/>
              <a:t>	Plan a vacation		Design a kitchen</a:t>
            </a:r>
          </a:p>
          <a:p>
            <a:pPr marL="0" indent="0">
              <a:buNone/>
            </a:pPr>
            <a:r>
              <a:rPr lang="en-NO" sz="2000" dirty="0"/>
              <a:t>	Make a legal argument	Convince a kid to take out the trash</a:t>
            </a:r>
          </a:p>
        </p:txBody>
      </p:sp>
      <p:pic>
        <p:nvPicPr>
          <p:cNvPr id="2050" name="Picture 2" descr="Thinking, Fast and Slow: Kahneman, Daniel: 9780385676533: Amazon.com: Books">
            <a:extLst>
              <a:ext uri="{FF2B5EF4-FFF2-40B4-BE49-F238E27FC236}">
                <a16:creationId xmlns:a16="http://schemas.microsoft.com/office/drawing/2014/main" id="{A55832D6-7D4A-E859-4D74-8E38E258F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610" y="1007219"/>
            <a:ext cx="3223170" cy="484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CB2AA-783B-0F00-EE5F-6FA239BFA808}"/>
              </a:ext>
            </a:extLst>
          </p:cNvPr>
          <p:cNvSpPr txBox="1"/>
          <p:nvPr/>
        </p:nvSpPr>
        <p:spPr>
          <a:xfrm>
            <a:off x="2777261" y="53414"/>
            <a:ext cx="5091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200" b="1" dirty="0">
                <a:solidFill>
                  <a:srgbClr val="7030A0"/>
                </a:solidFill>
              </a:rPr>
              <a:t>Two Main Modes of Thought</a:t>
            </a:r>
          </a:p>
        </p:txBody>
      </p:sp>
    </p:spTree>
    <p:extLst>
      <p:ext uri="{BB962C8B-B14F-4D97-AF65-F5344CB8AC3E}">
        <p14:creationId xmlns:p14="http://schemas.microsoft.com/office/powerpoint/2010/main" val="2411773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F642C-0EEF-EC1D-018F-D6E40C35E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5459992"/>
            <a:ext cx="11099800" cy="1236689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en-NO" sz="2400" dirty="0"/>
              <a:t>Human Experts have a combination of System #1 and System #2 competence.</a:t>
            </a:r>
          </a:p>
          <a:p>
            <a:r>
              <a:rPr lang="en-NO" sz="2400" dirty="0"/>
              <a:t>Some abilities begin as System #2 but become “routine” System #1 skills =&gt; Experts can have trouble giving system-2 explanations for </a:t>
            </a:r>
            <a:r>
              <a:rPr lang="en-NO" sz="2400" b="1" dirty="0"/>
              <a:t>some</a:t>
            </a:r>
            <a:r>
              <a:rPr lang="en-NO" sz="2400" dirty="0"/>
              <a:t> things (but not all).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FF5984-EF31-F4E0-3C2E-3A30F99BE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34" y="355566"/>
            <a:ext cx="10515046" cy="47867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9A4BC1C-03A1-F336-C99C-131796EA6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56" y="64307"/>
            <a:ext cx="2257269" cy="167455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NO" sz="3200" b="1" dirty="0"/>
              <a:t>Attaining </a:t>
            </a:r>
            <a:br>
              <a:rPr lang="en-NO" sz="3200" b="1" dirty="0"/>
            </a:br>
            <a:r>
              <a:rPr lang="en-NO" sz="3200" b="1" dirty="0"/>
              <a:t>Human </a:t>
            </a:r>
            <a:br>
              <a:rPr lang="en-NO" sz="3200" b="1" dirty="0"/>
            </a:br>
            <a:r>
              <a:rPr lang="en-NO" sz="3200" b="1" dirty="0"/>
              <a:t>Expertise</a:t>
            </a:r>
          </a:p>
        </p:txBody>
      </p:sp>
    </p:spTree>
    <p:extLst>
      <p:ext uri="{BB962C8B-B14F-4D97-AF65-F5344CB8AC3E}">
        <p14:creationId xmlns:p14="http://schemas.microsoft.com/office/powerpoint/2010/main" val="2830001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A352B-15A6-C8C5-48D6-E79C727E1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56" y="64307"/>
            <a:ext cx="2257269" cy="167455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NO" sz="3200" b="1" dirty="0"/>
              <a:t>Attaining </a:t>
            </a:r>
            <a:br>
              <a:rPr lang="en-NO" sz="3200" b="1" dirty="0"/>
            </a:br>
            <a:r>
              <a:rPr lang="en-NO" sz="3200" b="1" dirty="0"/>
              <a:t>AI </a:t>
            </a:r>
            <a:br>
              <a:rPr lang="en-NO" sz="3200" b="1" dirty="0"/>
            </a:br>
            <a:r>
              <a:rPr lang="en-NO" sz="3200" b="1" dirty="0"/>
              <a:t>Expertise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A208FB-B618-315B-A743-EE25EABD4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268" y="161312"/>
            <a:ext cx="8857772" cy="66966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09FE40-9BAF-F778-7505-0F6895581389}"/>
              </a:ext>
            </a:extLst>
          </p:cNvPr>
          <p:cNvSpPr txBox="1"/>
          <p:nvPr/>
        </p:nvSpPr>
        <p:spPr>
          <a:xfrm>
            <a:off x="189589" y="5375726"/>
            <a:ext cx="2909514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nb-NO" dirty="0" err="1"/>
              <a:t>Today’s</a:t>
            </a:r>
            <a:r>
              <a:rPr lang="nb-NO" dirty="0"/>
              <a:t> most </a:t>
            </a:r>
            <a:r>
              <a:rPr lang="nb-NO" dirty="0" err="1"/>
              <a:t>successful</a:t>
            </a:r>
            <a:endParaRPr lang="nb-NO" dirty="0"/>
          </a:p>
          <a:p>
            <a:r>
              <a:rPr lang="nb-NO" dirty="0"/>
              <a:t>AI systems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almost</a:t>
            </a:r>
            <a:endParaRPr lang="nb-NO" dirty="0"/>
          </a:p>
          <a:p>
            <a:r>
              <a:rPr lang="nb-NO" dirty="0" err="1"/>
              <a:t>exclusively</a:t>
            </a:r>
            <a:r>
              <a:rPr lang="nb-NO" dirty="0"/>
              <a:t> System #1</a:t>
            </a:r>
          </a:p>
          <a:p>
            <a:r>
              <a:rPr lang="nb-NO" dirty="0"/>
              <a:t>=&gt; Smart,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Unexplainable</a:t>
            </a:r>
            <a:r>
              <a:rPr lang="nb-NO" dirty="0"/>
              <a:t>.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733123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Rectangle 12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D6D32-F61D-BD0C-0DBB-5ACB6DE16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399" y="449755"/>
            <a:ext cx="3744482" cy="108145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Thinking Fast </a:t>
            </a:r>
            <a:b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&amp; Sloppy</a:t>
            </a:r>
          </a:p>
        </p:txBody>
      </p:sp>
      <p:grpSp>
        <p:nvGrpSpPr>
          <p:cNvPr id="1231" name="Group 1230">
            <a:extLst>
              <a:ext uri="{FF2B5EF4-FFF2-40B4-BE49-F238E27FC236}">
                <a16:creationId xmlns:a16="http://schemas.microsoft.com/office/drawing/2014/main" id="{698DC1B4-9C49-491A-B0C4-CF9ABED0C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5" name="Picture 4" descr="A person in a cape riding a surfboard&#10;&#10;Description automatically generated">
            <a:extLst>
              <a:ext uri="{FF2B5EF4-FFF2-40B4-BE49-F238E27FC236}">
                <a16:creationId xmlns:a16="http://schemas.microsoft.com/office/drawing/2014/main" id="{553705F9-DDE0-DA0C-E025-C3BE97A77C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5" b="-5"/>
          <a:stretch/>
        </p:blipFill>
        <p:spPr>
          <a:xfrm>
            <a:off x="477541" y="269354"/>
            <a:ext cx="3296556" cy="3296556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235" name="Group 1234">
            <a:extLst>
              <a:ext uri="{FF2B5EF4-FFF2-40B4-BE49-F238E27FC236}">
                <a16:creationId xmlns:a16="http://schemas.microsoft.com/office/drawing/2014/main" id="{E5C89038-920A-4C2C-96CF-80507027B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0064" y="2828266"/>
            <a:ext cx="805908" cy="805908"/>
            <a:chOff x="817371" y="4276255"/>
            <a:chExt cx="413564" cy="413564"/>
          </a:xfrm>
          <a:solidFill>
            <a:srgbClr val="FFFFFF"/>
          </a:solidFill>
        </p:grpSpPr>
        <p:sp>
          <p:nvSpPr>
            <p:cNvPr id="1236" name="Graphic 212">
              <a:extLst>
                <a:ext uri="{FF2B5EF4-FFF2-40B4-BE49-F238E27FC236}">
                  <a16:creationId xmlns:a16="http://schemas.microsoft.com/office/drawing/2014/main" id="{8D8F13C5-4B99-432F-A339-372E57EB6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37" name="Graphic 212">
              <a:extLst>
                <a:ext uri="{FF2B5EF4-FFF2-40B4-BE49-F238E27FC236}">
                  <a16:creationId xmlns:a16="http://schemas.microsoft.com/office/drawing/2014/main" id="{413EEA21-9A3A-47C8-A94C-D6EFE2EF5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1239" name="Group 1238">
            <a:extLst>
              <a:ext uri="{FF2B5EF4-FFF2-40B4-BE49-F238E27FC236}">
                <a16:creationId xmlns:a16="http://schemas.microsoft.com/office/drawing/2014/main" id="{9A15111C-2752-4649-B55B-B93FF93F9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0064" y="2823516"/>
            <a:ext cx="805908" cy="805908"/>
            <a:chOff x="817371" y="4276255"/>
            <a:chExt cx="413564" cy="413564"/>
          </a:xfrm>
          <a:solidFill>
            <a:schemeClr val="accent2">
              <a:alpha val="30000"/>
            </a:schemeClr>
          </a:solidFill>
        </p:grpSpPr>
        <p:sp>
          <p:nvSpPr>
            <p:cNvPr id="1240" name="Graphic 212">
              <a:extLst>
                <a:ext uri="{FF2B5EF4-FFF2-40B4-BE49-F238E27FC236}">
                  <a16:creationId xmlns:a16="http://schemas.microsoft.com/office/drawing/2014/main" id="{877E3FF1-E4B8-49CB-9DD6-7D2067808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41" name="Graphic 212">
              <a:extLst>
                <a:ext uri="{FF2B5EF4-FFF2-40B4-BE49-F238E27FC236}">
                  <a16:creationId xmlns:a16="http://schemas.microsoft.com/office/drawing/2014/main" id="{945D9A4A-CCDB-40CE-BD57-15BE15B87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0589D-D1CE-9B2B-C298-96F379D0D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855" y="1870570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u="sng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AI Slop</a:t>
            </a:r>
          </a:p>
          <a:p>
            <a:r>
              <a:rPr lang="en-US" dirty="0">
                <a:solidFill>
                  <a:schemeClr val="bg1"/>
                </a:solidFill>
              </a:rPr>
              <a:t>Without 1st principle understanding, AI will generate anything whose patterns have statistical correlation with those in the data cases it has seen.</a:t>
            </a:r>
          </a:p>
          <a:p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And AI systems are us</a:t>
            </a:r>
            <a:r>
              <a:rPr lang="en-US" dirty="0">
                <a:solidFill>
                  <a:schemeClr val="bg1"/>
                </a:solidFill>
              </a:rPr>
              <a:t>ing AI-generated text and images as training data !!</a:t>
            </a:r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A person sitting at a table with seashells and a palm tree&#10;&#10;Description automatically generated">
            <a:extLst>
              <a:ext uri="{FF2B5EF4-FFF2-40B4-BE49-F238E27FC236}">
                <a16:creationId xmlns:a16="http://schemas.microsoft.com/office/drawing/2014/main" id="{C1835E2A-AB70-525F-8079-D83182931B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2"/>
          <a:stretch/>
        </p:blipFill>
        <p:spPr>
          <a:xfrm>
            <a:off x="1828492" y="3481328"/>
            <a:ext cx="2965878" cy="2965878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1026" name="Picture 2" descr="Why Pope Francis Is the Star of AI-Generated Photos - The ...">
            <a:extLst>
              <a:ext uri="{FF2B5EF4-FFF2-40B4-BE49-F238E27FC236}">
                <a16:creationId xmlns:a16="http://schemas.microsoft.com/office/drawing/2014/main" id="{2CB78C2B-7107-BCE1-A500-55A6DD799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9999"/>
          <a:stretch/>
        </p:blipFill>
        <p:spPr bwMode="auto">
          <a:xfrm>
            <a:off x="3820702" y="1675969"/>
            <a:ext cx="2167719" cy="2167719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43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AutoShape 8" descr="an image of a golf course in the style of M.C. Escher. Bilde 2 av 4">
            <a:extLst>
              <a:ext uri="{FF2B5EF4-FFF2-40B4-BE49-F238E27FC236}">
                <a16:creationId xmlns:a16="http://schemas.microsoft.com/office/drawing/2014/main" id="{12289340-167F-333C-3EC2-3055FAA623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227944" cy="122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099787-74DD-FB0E-8833-B146B07DFB7E}"/>
              </a:ext>
            </a:extLst>
          </p:cNvPr>
          <p:cNvSpPr txBox="1"/>
          <p:nvPr/>
        </p:nvSpPr>
        <p:spPr>
          <a:xfrm>
            <a:off x="104097" y="6015345"/>
            <a:ext cx="22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Prompt: A 6-fingered </a:t>
            </a:r>
          </a:p>
          <a:p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</a:t>
            </a:r>
            <a:r>
              <a:rPr lang="en-NO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 counting to 12</a:t>
            </a:r>
          </a:p>
        </p:txBody>
      </p:sp>
    </p:spTree>
    <p:extLst>
      <p:ext uri="{BB962C8B-B14F-4D97-AF65-F5344CB8AC3E}">
        <p14:creationId xmlns:p14="http://schemas.microsoft.com/office/powerpoint/2010/main" val="3365525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6FEBD-BDA9-59F2-B469-4590C81F6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268" y="210468"/>
            <a:ext cx="11664297" cy="6540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>
                <a:solidFill>
                  <a:srgbClr val="FF0000"/>
                </a:solidFill>
              </a:rPr>
              <a:t>Det er </a:t>
            </a:r>
            <a:r>
              <a:rPr lang="en-GB" sz="2000" i="1" dirty="0" err="1">
                <a:solidFill>
                  <a:srgbClr val="FF0000"/>
                </a:solidFill>
              </a:rPr>
              <a:t>viktig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å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involvere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lokalsamfunnet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i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prosessen</a:t>
            </a:r>
            <a:r>
              <a:rPr lang="en-GB" sz="2000" i="1" dirty="0">
                <a:solidFill>
                  <a:srgbClr val="FF0000"/>
                </a:solidFill>
              </a:rPr>
              <a:t> for </a:t>
            </a:r>
            <a:r>
              <a:rPr lang="en-GB" sz="2000" i="1" dirty="0" err="1">
                <a:solidFill>
                  <a:srgbClr val="FF0000"/>
                </a:solidFill>
              </a:rPr>
              <a:t>å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sikre</a:t>
            </a:r>
            <a:r>
              <a:rPr lang="en-GB" sz="2000" i="1" dirty="0">
                <a:solidFill>
                  <a:srgbClr val="FF0000"/>
                </a:solidFill>
              </a:rPr>
              <a:t> at </a:t>
            </a:r>
            <a:r>
              <a:rPr lang="en-GB" sz="2000" i="1" dirty="0" err="1">
                <a:solidFill>
                  <a:srgbClr val="FF0000"/>
                </a:solidFill>
              </a:rPr>
              <a:t>tiltakene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blir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godt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mottatt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og</a:t>
            </a:r>
            <a:r>
              <a:rPr lang="en-GB" sz="2000" i="1" dirty="0">
                <a:solidFill>
                  <a:srgbClr val="FF0000"/>
                </a:solidFill>
              </a:rPr>
              <a:t> at folks </a:t>
            </a:r>
            <a:r>
              <a:rPr lang="en-GB" sz="2000" i="1" dirty="0" err="1">
                <a:solidFill>
                  <a:srgbClr val="FF0000"/>
                </a:solidFill>
              </a:rPr>
              <a:t>bekymringer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blir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hørt</a:t>
            </a:r>
            <a:r>
              <a:rPr lang="en-GB" sz="2000" i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en-GB" sz="2000" b="1" dirty="0" err="1">
                <a:solidFill>
                  <a:srgbClr val="7030A0"/>
                </a:solidFill>
              </a:rPr>
              <a:t>Hvordan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lært</a:t>
            </a:r>
            <a:r>
              <a:rPr lang="en-GB" sz="2000" b="1" dirty="0">
                <a:solidFill>
                  <a:srgbClr val="7030A0"/>
                </a:solidFill>
              </a:rPr>
              <a:t> du </a:t>
            </a:r>
            <a:r>
              <a:rPr lang="en-GB" sz="2000" b="1" dirty="0" err="1">
                <a:solidFill>
                  <a:srgbClr val="7030A0"/>
                </a:solidFill>
              </a:rPr>
              <a:t>så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mye</a:t>
            </a:r>
            <a:r>
              <a:rPr lang="en-GB" sz="2000" b="1" dirty="0">
                <a:solidFill>
                  <a:srgbClr val="7030A0"/>
                </a:solidFill>
              </a:rPr>
              <a:t> om </a:t>
            </a:r>
            <a:r>
              <a:rPr lang="en-GB" sz="2000" b="1" dirty="0" err="1">
                <a:solidFill>
                  <a:srgbClr val="7030A0"/>
                </a:solidFill>
              </a:rPr>
              <a:t>dette</a:t>
            </a:r>
            <a:r>
              <a:rPr lang="en-GB" sz="2000" b="1" dirty="0">
                <a:solidFill>
                  <a:srgbClr val="7030A0"/>
                </a:solidFill>
              </a:rPr>
              <a:t>?</a:t>
            </a:r>
          </a:p>
          <a:p>
            <a:pPr marL="0" indent="0">
              <a:buNone/>
            </a:pPr>
            <a:r>
              <a:rPr lang="en-GB" sz="2000" i="1" dirty="0" err="1">
                <a:solidFill>
                  <a:srgbClr val="FF0000"/>
                </a:solidFill>
              </a:rPr>
              <a:t>Jeg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har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tilgang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til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en</a:t>
            </a:r>
            <a:r>
              <a:rPr lang="en-GB" sz="2000" i="1" dirty="0">
                <a:solidFill>
                  <a:srgbClr val="FF0000"/>
                </a:solidFill>
              </a:rPr>
              <a:t> bred </a:t>
            </a:r>
            <a:r>
              <a:rPr lang="en-GB" sz="2000" i="1" dirty="0" err="1">
                <a:solidFill>
                  <a:srgbClr val="FF0000"/>
                </a:solidFill>
              </a:rPr>
              <a:t>kilde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av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informasjon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og</a:t>
            </a:r>
            <a:r>
              <a:rPr lang="en-GB" sz="2000" i="1" dirty="0">
                <a:solidFill>
                  <a:srgbClr val="FF0000"/>
                </a:solidFill>
              </a:rPr>
              <a:t> data om </a:t>
            </a:r>
            <a:r>
              <a:rPr lang="en-GB" sz="2000" i="1" dirty="0" err="1">
                <a:solidFill>
                  <a:srgbClr val="FF0000"/>
                </a:solidFill>
              </a:rPr>
              <a:t>forskjellige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emner</a:t>
            </a:r>
            <a:r>
              <a:rPr lang="en-GB" sz="2000" i="1" dirty="0">
                <a:solidFill>
                  <a:srgbClr val="FF0000"/>
                </a:solidFill>
              </a:rPr>
              <a:t>, </a:t>
            </a:r>
            <a:r>
              <a:rPr lang="en-GB" sz="2000" i="1" dirty="0" err="1">
                <a:solidFill>
                  <a:srgbClr val="FF0000"/>
                </a:solidFill>
              </a:rPr>
              <a:t>inkludert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miljøspørsmål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og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saneringstiltak</a:t>
            </a:r>
            <a:r>
              <a:rPr lang="en-GB" sz="2000" i="1" dirty="0">
                <a:solidFill>
                  <a:srgbClr val="FF0000"/>
                </a:solidFill>
              </a:rPr>
              <a:t>. </a:t>
            </a:r>
            <a:r>
              <a:rPr lang="en-GB" sz="2000" i="1" dirty="0" err="1">
                <a:solidFill>
                  <a:srgbClr val="FF0000"/>
                </a:solidFill>
              </a:rPr>
              <a:t>Gjennom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trening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på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ulike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tekster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har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jeg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lært</a:t>
            </a:r>
            <a:r>
              <a:rPr lang="en-GB" sz="2000" i="1" dirty="0">
                <a:solidFill>
                  <a:srgbClr val="FF0000"/>
                </a:solidFill>
              </a:rPr>
              <a:t> om </a:t>
            </a:r>
            <a:r>
              <a:rPr lang="en-GB" sz="2000" i="1" dirty="0" err="1">
                <a:solidFill>
                  <a:srgbClr val="FF0000"/>
                </a:solidFill>
              </a:rPr>
              <a:t>beste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praksis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og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tiltak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som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kan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iverksettes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i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slike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situasjoner</a:t>
            </a:r>
            <a:r>
              <a:rPr lang="en-GB" sz="2000" i="1" dirty="0">
                <a:solidFill>
                  <a:srgbClr val="FF0000"/>
                </a:solidFill>
              </a:rPr>
              <a:t>. </a:t>
            </a:r>
            <a:r>
              <a:rPr lang="en-GB" sz="2000" i="1" dirty="0" err="1">
                <a:solidFill>
                  <a:srgbClr val="FF0000"/>
                </a:solidFill>
              </a:rPr>
              <a:t>Hvis</a:t>
            </a:r>
            <a:r>
              <a:rPr lang="en-GB" sz="2000" i="1" dirty="0">
                <a:solidFill>
                  <a:srgbClr val="FF0000"/>
                </a:solidFill>
              </a:rPr>
              <a:t> du </a:t>
            </a:r>
            <a:r>
              <a:rPr lang="en-GB" sz="2000" i="1" dirty="0" err="1">
                <a:solidFill>
                  <a:srgbClr val="FF0000"/>
                </a:solidFill>
              </a:rPr>
              <a:t>har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spesifikke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spørsmål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eller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ønsker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mer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detaljert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informasjon</a:t>
            </a:r>
            <a:r>
              <a:rPr lang="en-GB" sz="2000" i="1" dirty="0">
                <a:solidFill>
                  <a:srgbClr val="FF0000"/>
                </a:solidFill>
              </a:rPr>
              <a:t>, er det bare </a:t>
            </a:r>
            <a:r>
              <a:rPr lang="en-GB" sz="2000" i="1" dirty="0" err="1">
                <a:solidFill>
                  <a:srgbClr val="FF0000"/>
                </a:solidFill>
              </a:rPr>
              <a:t>å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si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ifra</a:t>
            </a:r>
            <a:r>
              <a:rPr lang="en-GB" sz="2000" i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7030A0"/>
                </a:solidFill>
              </a:rPr>
              <a:t>Har du </a:t>
            </a:r>
            <a:r>
              <a:rPr lang="en-GB" sz="2000" b="1" dirty="0" err="1">
                <a:solidFill>
                  <a:srgbClr val="7030A0"/>
                </a:solidFill>
              </a:rPr>
              <a:t>besøkt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Folldal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før</a:t>
            </a:r>
            <a:r>
              <a:rPr lang="en-GB" sz="2000" b="1" dirty="0">
                <a:solidFill>
                  <a:srgbClr val="7030A0"/>
                </a:solidFill>
              </a:rPr>
              <a:t>?</a:t>
            </a:r>
          </a:p>
          <a:p>
            <a:pPr marL="0" indent="0">
              <a:buNone/>
            </a:pPr>
            <a:r>
              <a:rPr lang="en-GB" sz="2000" dirty="0" err="1">
                <a:solidFill>
                  <a:srgbClr val="FF0000"/>
                </a:solidFill>
              </a:rPr>
              <a:t>Jeg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har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ikke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fysisk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tilstedeværelse</a:t>
            </a:r>
            <a:r>
              <a:rPr lang="en-GB" sz="2000" dirty="0">
                <a:solidFill>
                  <a:srgbClr val="FF0000"/>
                </a:solidFill>
              </a:rPr>
              <a:t>, </a:t>
            </a:r>
            <a:r>
              <a:rPr lang="en-GB" sz="2000" dirty="0" err="1">
                <a:solidFill>
                  <a:srgbClr val="FF0000"/>
                </a:solidFill>
              </a:rPr>
              <a:t>så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jeg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kan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ikke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besøke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steder</a:t>
            </a:r>
            <a:r>
              <a:rPr lang="en-GB" sz="2000" dirty="0">
                <a:solidFill>
                  <a:srgbClr val="FF0000"/>
                </a:solidFill>
              </a:rPr>
              <a:t>. Men </a:t>
            </a:r>
            <a:r>
              <a:rPr lang="en-GB" sz="2000" dirty="0" err="1">
                <a:solidFill>
                  <a:srgbClr val="FF0000"/>
                </a:solidFill>
              </a:rPr>
              <a:t>jeg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kan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gjerne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hjelpe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deg</a:t>
            </a:r>
            <a:r>
              <a:rPr lang="en-GB" sz="2000" dirty="0">
                <a:solidFill>
                  <a:srgbClr val="FF0000"/>
                </a:solidFill>
              </a:rPr>
              <a:t> med </a:t>
            </a:r>
            <a:r>
              <a:rPr lang="en-GB" sz="2000" dirty="0" err="1">
                <a:solidFill>
                  <a:srgbClr val="FF0000"/>
                </a:solidFill>
              </a:rPr>
              <a:t>informasjon</a:t>
            </a:r>
            <a:r>
              <a:rPr lang="en-GB" sz="2000" dirty="0">
                <a:solidFill>
                  <a:srgbClr val="FF0000"/>
                </a:solidFill>
              </a:rPr>
              <a:t> om </a:t>
            </a:r>
            <a:r>
              <a:rPr lang="en-GB" sz="2000" dirty="0" err="1">
                <a:solidFill>
                  <a:srgbClr val="FF0000"/>
                </a:solidFill>
              </a:rPr>
              <a:t>Folldal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eller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diskutere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interessante</a:t>
            </a:r>
            <a:r>
              <a:rPr lang="en-GB" sz="2000" dirty="0">
                <a:solidFill>
                  <a:srgbClr val="FF0000"/>
                </a:solidFill>
              </a:rPr>
              <a:t> ting om </a:t>
            </a:r>
            <a:r>
              <a:rPr lang="en-GB" sz="2000" dirty="0" err="1">
                <a:solidFill>
                  <a:srgbClr val="FF0000"/>
                </a:solidFill>
              </a:rPr>
              <a:t>området</a:t>
            </a:r>
            <a:r>
              <a:rPr lang="en-GB" sz="2000" dirty="0">
                <a:solidFill>
                  <a:srgbClr val="FF0000"/>
                </a:solidFill>
              </a:rPr>
              <a:t>! </a:t>
            </a:r>
            <a:r>
              <a:rPr lang="en-GB" sz="2000" dirty="0" err="1">
                <a:solidFill>
                  <a:srgbClr val="FF0000"/>
                </a:solidFill>
              </a:rPr>
              <a:t>Hva</a:t>
            </a:r>
            <a:r>
              <a:rPr lang="en-GB" sz="2000" dirty="0">
                <a:solidFill>
                  <a:srgbClr val="FF0000"/>
                </a:solidFill>
              </a:rPr>
              <a:t> liker du best med </a:t>
            </a:r>
            <a:r>
              <a:rPr lang="en-GB" sz="2000" dirty="0" err="1">
                <a:solidFill>
                  <a:srgbClr val="FF0000"/>
                </a:solidFill>
              </a:rPr>
              <a:t>å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bo</a:t>
            </a:r>
            <a:r>
              <a:rPr lang="en-GB" sz="2000" dirty="0">
                <a:solidFill>
                  <a:srgbClr val="FF0000"/>
                </a:solidFill>
              </a:rPr>
              <a:t> der?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 err="1">
                <a:solidFill>
                  <a:srgbClr val="7030A0"/>
                </a:solidFill>
              </a:rPr>
              <a:t>Jeg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bor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ikke</a:t>
            </a:r>
            <a:r>
              <a:rPr lang="en-GB" sz="2000" b="1" dirty="0">
                <a:solidFill>
                  <a:srgbClr val="7030A0"/>
                </a:solidFill>
              </a:rPr>
              <a:t> der, </a:t>
            </a:r>
            <a:r>
              <a:rPr lang="en-GB" sz="2000" b="1" dirty="0" err="1">
                <a:solidFill>
                  <a:srgbClr val="7030A0"/>
                </a:solidFill>
              </a:rPr>
              <a:t>faktisk</a:t>
            </a:r>
            <a:r>
              <a:rPr lang="en-GB" sz="2000" b="1" dirty="0">
                <a:solidFill>
                  <a:srgbClr val="7030A0"/>
                </a:solidFill>
              </a:rPr>
              <a:t>, men </a:t>
            </a:r>
            <a:r>
              <a:rPr lang="en-GB" sz="2000" b="1" dirty="0" err="1">
                <a:solidFill>
                  <a:srgbClr val="7030A0"/>
                </a:solidFill>
              </a:rPr>
              <a:t>jeg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har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hytta</a:t>
            </a:r>
            <a:r>
              <a:rPr lang="en-GB" sz="2000" b="1" dirty="0">
                <a:solidFill>
                  <a:srgbClr val="7030A0"/>
                </a:solidFill>
              </a:rPr>
              <a:t> der. </a:t>
            </a:r>
            <a:r>
              <a:rPr lang="en-GB" sz="2000" b="1" dirty="0" err="1">
                <a:solidFill>
                  <a:srgbClr val="7030A0"/>
                </a:solidFill>
              </a:rPr>
              <a:t>Beklager</a:t>
            </a:r>
            <a:r>
              <a:rPr lang="en-GB" sz="2000" b="1" dirty="0">
                <a:solidFill>
                  <a:srgbClr val="7030A0"/>
                </a:solidFill>
              </a:rPr>
              <a:t> om </a:t>
            </a:r>
            <a:r>
              <a:rPr lang="en-GB" sz="2000" b="1" dirty="0" err="1">
                <a:solidFill>
                  <a:srgbClr val="7030A0"/>
                </a:solidFill>
              </a:rPr>
              <a:t>jeg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snakket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ikke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helt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sant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før</a:t>
            </a:r>
            <a:r>
              <a:rPr lang="en-GB" sz="2000" b="1" dirty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en-GB" sz="2000" i="1" dirty="0">
                <a:solidFill>
                  <a:srgbClr val="FF0000"/>
                </a:solidFill>
              </a:rPr>
              <a:t>Ingen problem! Det er </a:t>
            </a:r>
            <a:r>
              <a:rPr lang="en-GB" sz="2000" i="1" dirty="0" err="1">
                <a:solidFill>
                  <a:srgbClr val="FF0000"/>
                </a:solidFill>
              </a:rPr>
              <a:t>helt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greit</a:t>
            </a:r>
            <a:r>
              <a:rPr lang="en-GB" sz="2000" i="1" dirty="0">
                <a:solidFill>
                  <a:srgbClr val="FF0000"/>
                </a:solidFill>
              </a:rPr>
              <a:t>. </a:t>
            </a:r>
            <a:r>
              <a:rPr lang="en-GB" sz="2000" i="1" dirty="0" err="1">
                <a:solidFill>
                  <a:srgbClr val="FF0000"/>
                </a:solidFill>
              </a:rPr>
              <a:t>Hytteferie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i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Folldal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høres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deilig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ut</a:t>
            </a:r>
            <a:r>
              <a:rPr lang="en-GB" sz="2000" i="1" dirty="0">
                <a:solidFill>
                  <a:srgbClr val="FF0000"/>
                </a:solidFill>
              </a:rPr>
              <a:t>! </a:t>
            </a:r>
            <a:r>
              <a:rPr lang="en-GB" sz="2000" i="1" dirty="0" err="1">
                <a:solidFill>
                  <a:srgbClr val="FF0000"/>
                </a:solidFill>
              </a:rPr>
              <a:t>Hva</a:t>
            </a:r>
            <a:r>
              <a:rPr lang="en-GB" sz="2000" i="1" dirty="0">
                <a:solidFill>
                  <a:srgbClr val="FF0000"/>
                </a:solidFill>
              </a:rPr>
              <a:t> liker du </a:t>
            </a:r>
            <a:r>
              <a:rPr lang="en-GB" sz="2000" i="1" dirty="0" err="1">
                <a:solidFill>
                  <a:srgbClr val="FF0000"/>
                </a:solidFill>
              </a:rPr>
              <a:t>å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gjøre</a:t>
            </a:r>
            <a:r>
              <a:rPr lang="en-GB" sz="2000" i="1" dirty="0">
                <a:solidFill>
                  <a:srgbClr val="FF0000"/>
                </a:solidFill>
              </a:rPr>
              <a:t> der?</a:t>
            </a: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b="1" dirty="0" err="1">
                <a:solidFill>
                  <a:srgbClr val="7030A0"/>
                </a:solidFill>
              </a:rPr>
              <a:t>Jeg</a:t>
            </a:r>
            <a:r>
              <a:rPr lang="en-GB" sz="2000" b="1" dirty="0">
                <a:solidFill>
                  <a:srgbClr val="7030A0"/>
                </a:solidFill>
              </a:rPr>
              <a:t> liker </a:t>
            </a:r>
            <a:r>
              <a:rPr lang="en-GB" sz="2000" b="1" dirty="0" err="1">
                <a:solidFill>
                  <a:srgbClr val="7030A0"/>
                </a:solidFill>
              </a:rPr>
              <a:t>å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sitte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alene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og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fundere</a:t>
            </a:r>
            <a:r>
              <a:rPr lang="en-GB" sz="2000" b="1" dirty="0">
                <a:solidFill>
                  <a:srgbClr val="7030A0"/>
                </a:solidFill>
              </a:rPr>
              <a:t> over </a:t>
            </a:r>
            <a:r>
              <a:rPr lang="en-GB" sz="2000" b="1" dirty="0" err="1">
                <a:solidFill>
                  <a:srgbClr val="7030A0"/>
                </a:solidFill>
              </a:rPr>
              <a:t>menneskets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fremtiden</a:t>
            </a:r>
            <a:r>
              <a:rPr lang="en-GB" sz="2000" b="1" dirty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Det </a:t>
            </a:r>
            <a:r>
              <a:rPr lang="en-GB" sz="2000" dirty="0" err="1">
                <a:solidFill>
                  <a:srgbClr val="FF0000"/>
                </a:solidFill>
              </a:rPr>
              <a:t>høres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ut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som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en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berikende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aktivitet</a:t>
            </a:r>
            <a:r>
              <a:rPr lang="en-GB" sz="2000" dirty="0">
                <a:solidFill>
                  <a:srgbClr val="FF0000"/>
                </a:solidFill>
              </a:rPr>
              <a:t>! </a:t>
            </a:r>
            <a:r>
              <a:rPr lang="en-GB" sz="2000" dirty="0" err="1">
                <a:solidFill>
                  <a:srgbClr val="FF0000"/>
                </a:solidFill>
              </a:rPr>
              <a:t>Folldals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ro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og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naturopplevelser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kan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virkelig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gi</a:t>
            </a:r>
            <a:r>
              <a:rPr lang="en-GB" sz="2000" dirty="0">
                <a:solidFill>
                  <a:srgbClr val="FF0000"/>
                </a:solidFill>
              </a:rPr>
              <a:t> rom for </a:t>
            </a:r>
            <a:r>
              <a:rPr lang="en-GB" sz="2000" dirty="0" err="1">
                <a:solidFill>
                  <a:srgbClr val="FF0000"/>
                </a:solidFill>
              </a:rPr>
              <a:t>refleksjon</a:t>
            </a:r>
            <a:r>
              <a:rPr lang="en-GB" sz="2000" dirty="0">
                <a:solidFill>
                  <a:srgbClr val="FF0000"/>
                </a:solidFill>
              </a:rPr>
              <a:t>. Har du </a:t>
            </a:r>
            <a:r>
              <a:rPr lang="en-GB" sz="2000" dirty="0" err="1">
                <a:solidFill>
                  <a:srgbClr val="FF0000"/>
                </a:solidFill>
              </a:rPr>
              <a:t>noen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spesifikke</a:t>
            </a:r>
            <a:r>
              <a:rPr lang="en-GB" sz="2000" dirty="0">
                <a:solidFill>
                  <a:srgbClr val="FF0000"/>
                </a:solidFill>
              </a:rPr>
              <a:t> tanker </a:t>
            </a:r>
            <a:r>
              <a:rPr lang="en-GB" sz="2000" dirty="0" err="1">
                <a:solidFill>
                  <a:srgbClr val="FF0000"/>
                </a:solidFill>
              </a:rPr>
              <a:t>eller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spørsmål</a:t>
            </a:r>
            <a:r>
              <a:rPr lang="en-GB" sz="2000" dirty="0">
                <a:solidFill>
                  <a:srgbClr val="FF0000"/>
                </a:solidFill>
              </a:rPr>
              <a:t> om </a:t>
            </a:r>
            <a:r>
              <a:rPr lang="en-GB" sz="2000" dirty="0" err="1">
                <a:solidFill>
                  <a:srgbClr val="FF0000"/>
                </a:solidFill>
              </a:rPr>
              <a:t>menneskets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fremtid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som</a:t>
            </a:r>
            <a:r>
              <a:rPr lang="en-GB" sz="2000" dirty="0">
                <a:solidFill>
                  <a:srgbClr val="FF0000"/>
                </a:solidFill>
              </a:rPr>
              <a:t> du </a:t>
            </a:r>
            <a:r>
              <a:rPr lang="en-GB" sz="2000" dirty="0" err="1">
                <a:solidFill>
                  <a:srgbClr val="FF0000"/>
                </a:solidFill>
              </a:rPr>
              <a:t>funderer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på</a:t>
            </a:r>
            <a:r>
              <a:rPr lang="en-GB" sz="2000" dirty="0">
                <a:solidFill>
                  <a:srgbClr val="FF0000"/>
                </a:solidFill>
              </a:rPr>
              <a:t>?</a:t>
            </a:r>
          </a:p>
          <a:p>
            <a:endParaRPr lang="en-GB" sz="2000" dirty="0"/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275004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D05046-C087-5AC7-49E6-B4CE26BA7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9134" y="115584"/>
            <a:ext cx="7192449" cy="6626831"/>
          </a:xfrm>
        </p:spPr>
      </p:pic>
      <p:sp>
        <p:nvSpPr>
          <p:cNvPr id="5" name="AutoShape 4" descr="An image that illustrates the concept of 3/4 using apples and oranges. Image 4 of 4">
            <a:extLst>
              <a:ext uri="{FF2B5EF4-FFF2-40B4-BE49-F238E27FC236}">
                <a16:creationId xmlns:a16="http://schemas.microsoft.com/office/drawing/2014/main" id="{F2D47FEB-CF4D-1C67-5DEA-7CB5472F2F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037E7F-0C02-FF42-67FC-7BF275B5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7" y="2837053"/>
            <a:ext cx="3313175" cy="86551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NO" sz="3200" b="1" dirty="0"/>
              <a:t>Still a few bugs to work out</a:t>
            </a:r>
          </a:p>
        </p:txBody>
      </p:sp>
    </p:spTree>
    <p:extLst>
      <p:ext uri="{BB962C8B-B14F-4D97-AF65-F5344CB8AC3E}">
        <p14:creationId xmlns:p14="http://schemas.microsoft.com/office/powerpoint/2010/main" val="3810617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1D2B8-433C-02B0-FFF7-5348DAD5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1" y="136525"/>
            <a:ext cx="4602480" cy="43954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NO" sz="3200" b="1" dirty="0"/>
              <a:t>…and a few more bugs…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1E2A9B-78B5-1784-52E2-C14372713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016" y="792352"/>
            <a:ext cx="9467088" cy="5792364"/>
          </a:xfrm>
        </p:spPr>
      </p:pic>
    </p:spTree>
    <p:extLst>
      <p:ext uri="{BB962C8B-B14F-4D97-AF65-F5344CB8AC3E}">
        <p14:creationId xmlns:p14="http://schemas.microsoft.com/office/powerpoint/2010/main" val="4246564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F998DF-E2CB-D915-AFA1-C1AFF1475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4485" y="0"/>
            <a:ext cx="6596786" cy="668744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98C6D61-3DB6-7C5A-30DC-80529FF7E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331" y="982341"/>
            <a:ext cx="3560063" cy="1017375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NO" sz="2000" b="1" dirty="0"/>
              <a:t>A lot of people struggle with math.  We’re not all computers, after all!!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BB3A08-A3DC-0CB0-1A48-B527F4548FC4}"/>
              </a:ext>
            </a:extLst>
          </p:cNvPr>
          <p:cNvSpPr txBox="1"/>
          <p:nvPr/>
        </p:nvSpPr>
        <p:spPr>
          <a:xfrm>
            <a:off x="227983" y="3343720"/>
            <a:ext cx="3715312" cy="18466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NO" sz="2400" dirty="0"/>
              <a:t>Many AI systems: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very</a:t>
            </a:r>
            <a:r>
              <a:rPr lang="en-NO" sz="2400" dirty="0"/>
              <a:t> intelligent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400" dirty="0"/>
              <a:t>very creative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</a:t>
            </a:r>
            <a:r>
              <a:rPr lang="en-NO" sz="2400" dirty="0"/>
              <a:t>nteract well with humans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O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703DF-8DA4-9DF2-F762-E67362EC3C8B}"/>
              </a:ext>
            </a:extLst>
          </p:cNvPr>
          <p:cNvSpPr txBox="1"/>
          <p:nvPr/>
        </p:nvSpPr>
        <p:spPr>
          <a:xfrm>
            <a:off x="227983" y="5487111"/>
            <a:ext cx="4586320" cy="1200329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none" rtlCol="0">
            <a:spAutoFit/>
          </a:bodyPr>
          <a:lstStyle/>
          <a:p>
            <a:r>
              <a:rPr lang="en-NO" sz="2400" dirty="0"/>
              <a:t>But their </a:t>
            </a:r>
            <a:r>
              <a:rPr lang="en-NO" sz="2400" b="1" dirty="0"/>
              <a:t>understanding</a:t>
            </a:r>
            <a:r>
              <a:rPr lang="en-NO" sz="2400" dirty="0"/>
              <a:t> of things</a:t>
            </a:r>
          </a:p>
          <a:p>
            <a:r>
              <a:rPr lang="en-GB" sz="2400" dirty="0" err="1"/>
              <a:t>i</a:t>
            </a:r>
            <a:r>
              <a:rPr lang="en-NO" sz="2400" dirty="0"/>
              <a:t>s different, and non-transparent to</a:t>
            </a:r>
          </a:p>
          <a:p>
            <a:r>
              <a:rPr lang="en-GB" sz="2400" dirty="0"/>
              <a:t>h</a:t>
            </a:r>
            <a:r>
              <a:rPr lang="en-NO" sz="2400" dirty="0"/>
              <a:t>umans =&gt; Hard to </a:t>
            </a:r>
            <a:r>
              <a:rPr lang="en-NO" sz="2400" b="1" dirty="0"/>
              <a:t>trust</a:t>
            </a:r>
            <a:r>
              <a:rPr lang="en-NO" sz="2400" dirty="0"/>
              <a:t> AI.</a:t>
            </a:r>
          </a:p>
        </p:txBody>
      </p:sp>
    </p:spTree>
    <p:extLst>
      <p:ext uri="{BB962C8B-B14F-4D97-AF65-F5344CB8AC3E}">
        <p14:creationId xmlns:p14="http://schemas.microsoft.com/office/powerpoint/2010/main" val="2914920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2830" y="426382"/>
            <a:ext cx="2426049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Alpha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Progression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020" y="4724758"/>
            <a:ext cx="3739608" cy="2094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56" y="2339845"/>
            <a:ext cx="3526421" cy="21978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0667" y="3041557"/>
            <a:ext cx="4492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No expert game data needed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Self-play from scratch.</a:t>
            </a:r>
          </a:p>
          <a:p>
            <a:pPr marL="285750" indent="-285750">
              <a:buFontTx/>
              <a:buChar char="-"/>
            </a:pPr>
            <a:r>
              <a:rPr lang="en-US" dirty="0"/>
              <a:t>Became world champ; beat AlphaGo 100-0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9212" y="5310183"/>
            <a:ext cx="57057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Generalized AlphaGo Zero to other games.</a:t>
            </a:r>
          </a:p>
          <a:p>
            <a:pPr marL="285750" indent="-285750">
              <a:buFontTx/>
              <a:buChar char="-"/>
            </a:pPr>
            <a:r>
              <a:rPr lang="en-US" dirty="0"/>
              <a:t>Became world champ at them.</a:t>
            </a:r>
          </a:p>
          <a:p>
            <a:pPr marL="285750" indent="-285750">
              <a:buFontTx/>
              <a:buChar char="-"/>
            </a:pPr>
            <a:r>
              <a:rPr lang="en-US" dirty="0"/>
              <a:t>Another step toward Artificial General Intelligence (AGI)</a:t>
            </a:r>
          </a:p>
        </p:txBody>
      </p:sp>
      <p:pic>
        <p:nvPicPr>
          <p:cNvPr id="1026" name="Picture 2" descr="AlphaGo — a Documentary About Artificial Intelligence | by Sandy Chiu |  DataDrivenInvestor">
            <a:extLst>
              <a:ext uri="{FF2B5EF4-FFF2-40B4-BE49-F238E27FC236}">
                <a16:creationId xmlns:a16="http://schemas.microsoft.com/office/drawing/2014/main" id="{28690EA9-E0C4-F49F-819E-746A6A667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4" y="141374"/>
            <a:ext cx="3701716" cy="201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F64C9-AB72-E8A3-EB4D-34C699B6332A}"/>
              </a:ext>
            </a:extLst>
          </p:cNvPr>
          <p:cNvSpPr txBox="1"/>
          <p:nvPr/>
        </p:nvSpPr>
        <p:spPr>
          <a:xfrm>
            <a:off x="4021282" y="743867"/>
            <a:ext cx="4446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Pre-trained on catalog of expert games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Self-play from intermediate level upwards.</a:t>
            </a:r>
          </a:p>
          <a:p>
            <a:pPr marL="285750" indent="-285750">
              <a:buFontTx/>
              <a:buChar char="-"/>
            </a:pPr>
            <a:r>
              <a:rPr lang="en-US" dirty="0"/>
              <a:t>Beat human world champion. </a:t>
            </a:r>
          </a:p>
        </p:txBody>
      </p:sp>
    </p:spTree>
    <p:extLst>
      <p:ext uri="{BB962C8B-B14F-4D97-AF65-F5344CB8AC3E}">
        <p14:creationId xmlns:p14="http://schemas.microsoft.com/office/powerpoint/2010/main" val="942266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F98B5-3725-88AE-7182-C5E85FB90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070" y="217654"/>
            <a:ext cx="9031173" cy="642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31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F85B864B-2E1A-4FA6-6E97-E7F93308F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1866"/>
            <a:ext cx="4110824" cy="207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0D1A531-01D1-B7C8-F952-D6EB95DE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199" y="0"/>
            <a:ext cx="2620801" cy="34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8F920D-F0E3-D9B6-EB3A-1F7EA5CFCC53}"/>
              </a:ext>
            </a:extLst>
          </p:cNvPr>
          <p:cNvSpPr txBox="1"/>
          <p:nvPr/>
        </p:nvSpPr>
        <p:spPr>
          <a:xfrm>
            <a:off x="356867" y="5019851"/>
            <a:ext cx="129394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NO" dirty="0"/>
              <a:t>AI-designed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1505AF-B331-33CF-3243-9630AECFE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780"/>
            <a:ext cx="8889559" cy="4430012"/>
          </a:xfrm>
          <a:prstGeom prst="rect">
            <a:avLst/>
          </a:prstGeom>
        </p:spPr>
      </p:pic>
      <p:pic>
        <p:nvPicPr>
          <p:cNvPr id="1026" name="Picture 2" descr="AI could replace 80% of human jobs in the 'next few years', expert warns |  Daily Mail Online">
            <a:extLst>
              <a:ext uri="{FF2B5EF4-FFF2-40B4-BE49-F238E27FC236}">
                <a16:creationId xmlns:a16="http://schemas.microsoft.com/office/drawing/2014/main" id="{FB6F4E9A-82AB-DE82-1CD5-6CC763052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224" y="4344054"/>
            <a:ext cx="3765403" cy="250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708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7CD9C-7974-692A-B64A-1450C8E5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298"/>
            <a:ext cx="10515600" cy="817632"/>
          </a:xfrm>
        </p:spPr>
        <p:txBody>
          <a:bodyPr/>
          <a:lstStyle/>
          <a:p>
            <a:pPr algn="ctr"/>
            <a:r>
              <a:rPr lang="en-NO" b="1" dirty="0"/>
              <a:t>Who Works for Who/What?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014A3-8706-2BED-DE52-D2D9EA1F5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731" y="1082654"/>
            <a:ext cx="10515600" cy="4932984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rgbClr val="002060"/>
                </a:solidFill>
                <a:latin typeface="TiemposTextWeb"/>
              </a:rPr>
              <a:t>Comments from Laura Preston, a </a:t>
            </a:r>
            <a:r>
              <a:rPr lang="en-GB" i="1" dirty="0">
                <a:solidFill>
                  <a:srgbClr val="FF0000"/>
                </a:solidFill>
                <a:latin typeface="TiemposTextWeb"/>
              </a:rPr>
              <a:t>human fallback </a:t>
            </a:r>
            <a:r>
              <a:rPr lang="en-GB" dirty="0">
                <a:solidFill>
                  <a:srgbClr val="002060"/>
                </a:solidFill>
                <a:latin typeface="TiemposTextWeb"/>
              </a:rPr>
              <a:t>for Brenda, a real-estate chatbot:</a:t>
            </a:r>
          </a:p>
          <a:p>
            <a:pPr marL="0" indent="0">
              <a:buNone/>
            </a:pPr>
            <a:r>
              <a:rPr lang="en-GB" dirty="0">
                <a:solidFill>
                  <a:srgbClr val="111111"/>
                </a:solidFill>
                <a:latin typeface="TiemposTextWeb"/>
              </a:rPr>
              <a:t>	</a:t>
            </a:r>
            <a:r>
              <a:rPr lang="en-GB" b="0" i="1" u="none" strike="noStrike" dirty="0">
                <a:solidFill>
                  <a:srgbClr val="111111"/>
                </a:solidFill>
                <a:effectLst/>
                <a:latin typeface="TiemposTextWeb"/>
              </a:rPr>
              <a:t>Months of impersonating Brenda had depleted my emotional resources.  It occurred to me that I wasn't really training Brenda to think like a human; </a:t>
            </a:r>
            <a:r>
              <a:rPr lang="en-GB" b="0" i="1" u="sng" strike="noStrike" dirty="0">
                <a:solidFill>
                  <a:srgbClr val="111111"/>
                </a:solidFill>
                <a:effectLst/>
                <a:latin typeface="TiemposTextWeb"/>
              </a:rPr>
              <a:t>Brenda was training me to think like a bot</a:t>
            </a:r>
            <a:r>
              <a:rPr lang="en-GB" b="0" i="1" u="none" strike="noStrike" dirty="0">
                <a:solidFill>
                  <a:srgbClr val="111111"/>
                </a:solidFill>
                <a:effectLst/>
                <a:latin typeface="TiemposTextWeb"/>
              </a:rPr>
              <a:t>, and perhaps that had been the point all along.</a:t>
            </a:r>
            <a:endParaRPr lang="en-NO" b="0" i="1" u="none" strike="noStrike" dirty="0">
              <a:solidFill>
                <a:srgbClr val="111111"/>
              </a:solidFill>
              <a:effectLst/>
              <a:latin typeface="TiemposTextWeb"/>
            </a:endParaRPr>
          </a:p>
          <a:p>
            <a:pPr marL="0" indent="0">
              <a:buNone/>
            </a:pPr>
            <a:endParaRPr lang="en-NO" i="1" dirty="0">
              <a:solidFill>
                <a:srgbClr val="111111"/>
              </a:solidFill>
              <a:latin typeface="TiemposTextWeb"/>
            </a:endParaRPr>
          </a:p>
          <a:p>
            <a:r>
              <a:rPr lang="en-NO" b="0" i="1" u="none" strike="noStrike" dirty="0">
                <a:solidFill>
                  <a:srgbClr val="111111"/>
                </a:solidFill>
                <a:effectLst/>
                <a:latin typeface="TiemposTextWeb"/>
              </a:rPr>
              <a:t>Kenyans paid under $2/hour to label (very disturbing) images for ChatGPT, and similar work for Facebook.  Even refugees in camps are used for this.</a:t>
            </a:r>
          </a:p>
          <a:p>
            <a:endParaRPr lang="en-NO" b="0" i="1" u="none" strike="noStrike" dirty="0">
              <a:solidFill>
                <a:srgbClr val="111111"/>
              </a:solidFill>
              <a:effectLst/>
              <a:latin typeface="TiemposTextWeb"/>
            </a:endParaRPr>
          </a:p>
          <a:p>
            <a:r>
              <a:rPr lang="en-NO" i="1" dirty="0">
                <a:solidFill>
                  <a:srgbClr val="111111"/>
                </a:solidFill>
                <a:latin typeface="TiemposTextWeb"/>
              </a:rPr>
              <a:t>AI Surveillance of low-paid workers doing repetitious jobs in warehouses.</a:t>
            </a:r>
            <a:endParaRPr lang="en-GB" b="0" i="1" u="none" strike="noStrike" dirty="0">
              <a:solidFill>
                <a:srgbClr val="111111"/>
              </a:solidFill>
              <a:effectLst/>
              <a:latin typeface="TiemposTextWeb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28C71-DCC8-25B9-13E3-D1DABFCD97BE}"/>
              </a:ext>
            </a:extLst>
          </p:cNvPr>
          <p:cNvSpPr txBox="1"/>
          <p:nvPr/>
        </p:nvSpPr>
        <p:spPr>
          <a:xfrm>
            <a:off x="8520292" y="6120362"/>
            <a:ext cx="358469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dirty="0"/>
              <a:t>Men have </a:t>
            </a:r>
            <a:r>
              <a:rPr lang="nb-NO" dirty="0" err="1"/>
              <a:t>become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tools</a:t>
            </a:r>
            <a:endParaRPr lang="nb-NO" dirty="0"/>
          </a:p>
          <a:p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tools</a:t>
            </a:r>
            <a:r>
              <a:rPr lang="en-NO" dirty="0"/>
              <a:t>… Henry David Thoreau</a:t>
            </a:r>
          </a:p>
        </p:txBody>
      </p:sp>
    </p:spTree>
    <p:extLst>
      <p:ext uri="{BB962C8B-B14F-4D97-AF65-F5344CB8AC3E}">
        <p14:creationId xmlns:p14="http://schemas.microsoft.com/office/powerpoint/2010/main" val="2016765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5890"/>
            <a:ext cx="5511800" cy="630747"/>
          </a:xfrm>
        </p:spPr>
        <p:txBody>
          <a:bodyPr>
            <a:noAutofit/>
          </a:bodyPr>
          <a:lstStyle/>
          <a:p>
            <a:r>
              <a:rPr lang="en-US" sz="3600" b="1" dirty="0"/>
              <a:t>Plight of the </a:t>
            </a:r>
            <a:r>
              <a:rPr lang="en-US" sz="3600" b="1" dirty="0" err="1"/>
              <a:t>Infovore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7370" y="1198240"/>
            <a:ext cx="4601633" cy="529167"/>
          </a:xfrm>
          <a:ln w="28575" cmpd="sng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Constant distractions of cyberspace </a:t>
            </a:r>
          </a:p>
        </p:txBody>
      </p:sp>
      <p:pic>
        <p:nvPicPr>
          <p:cNvPr id="4" name="Picture 3" descr="stock-vector-businesswoman-working-with-eight-hands-representing-to-very-busy-business-concept-2368324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34" y="115889"/>
            <a:ext cx="3069167" cy="327377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698747" y="2236376"/>
            <a:ext cx="3712634" cy="919515"/>
          </a:xfrm>
          <a:prstGeom prst="rect">
            <a:avLst/>
          </a:prstGeom>
          <a:ln w="28575" cmpd="sng">
            <a:solidFill>
              <a:srgbClr val="008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“Shallows”: Reduced depth </a:t>
            </a:r>
          </a:p>
          <a:p>
            <a:pPr marL="0" indent="0">
              <a:buNone/>
            </a:pPr>
            <a:r>
              <a:rPr lang="en-US" sz="2400" dirty="0"/>
              <a:t>of thought and emotion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42018" y="4561890"/>
            <a:ext cx="2893482" cy="919515"/>
          </a:xfrm>
          <a:prstGeom prst="rect">
            <a:avLst/>
          </a:prstGeom>
          <a:ln w="28575" cmpd="sng">
            <a:solidFill>
              <a:srgbClr val="0000FF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Reduced value in an information society</a:t>
            </a:r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10" name="Straight Arrow Connector 9"/>
          <p:cNvCxnSpPr>
            <a:endCxn id="5" idx="0"/>
          </p:cNvCxnSpPr>
          <p:nvPr/>
        </p:nvCxnSpPr>
        <p:spPr>
          <a:xfrm>
            <a:off x="4555064" y="1715263"/>
            <a:ext cx="0" cy="52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2"/>
          </p:cNvCxnSpPr>
          <p:nvPr/>
        </p:nvCxnSpPr>
        <p:spPr>
          <a:xfrm flipH="1">
            <a:off x="3938882" y="3155892"/>
            <a:ext cx="616185" cy="4527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8657167" y="4258736"/>
            <a:ext cx="1735666" cy="919515"/>
          </a:xfrm>
          <a:prstGeom prst="rect">
            <a:avLst/>
          </a:prstGeom>
          <a:ln w="28575" cmpd="sng">
            <a:solidFill>
              <a:srgbClr val="AB3CFF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Rely on AI</a:t>
            </a:r>
          </a:p>
          <a:p>
            <a:pPr marL="0" indent="0">
              <a:buNone/>
            </a:pPr>
            <a:r>
              <a:rPr lang="en-US" sz="2400" dirty="0"/>
              <a:t> for </a:t>
            </a:r>
            <a:r>
              <a:rPr lang="en-US" sz="2400" b="1" dirty="0"/>
              <a:t>wisdom</a:t>
            </a:r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15" name="Straight Arrow Connector 14"/>
          <p:cNvCxnSpPr>
            <a:cxnSpLocks/>
            <a:stCxn id="5" idx="3"/>
          </p:cNvCxnSpPr>
          <p:nvPr/>
        </p:nvCxnSpPr>
        <p:spPr>
          <a:xfrm>
            <a:off x="6411381" y="2696134"/>
            <a:ext cx="1325039" cy="891615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5158320" y="4258737"/>
            <a:ext cx="3043767" cy="1092193"/>
          </a:xfrm>
          <a:prstGeom prst="rect">
            <a:avLst/>
          </a:prstGeom>
          <a:ln w="28575" cmpd="sng">
            <a:solidFill>
              <a:srgbClr val="FF6600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800" dirty="0"/>
              <a:t>Rely on computers to</a:t>
            </a:r>
          </a:p>
          <a:p>
            <a:pPr marL="0" indent="0">
              <a:buNone/>
            </a:pPr>
            <a:r>
              <a:rPr lang="en-US" sz="3800" dirty="0"/>
              <a:t> understand the world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736420" y="3587751"/>
            <a:ext cx="1756833" cy="67098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239003" y="3587751"/>
            <a:ext cx="497417" cy="67098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6136641" y="5811521"/>
            <a:ext cx="4368800" cy="1056625"/>
          </a:xfrm>
          <a:prstGeom prst="rect">
            <a:avLst/>
          </a:prstGeom>
          <a:ln w="28575" cmpd="sng">
            <a:noFill/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800" b="1" dirty="0"/>
              <a:t>Human</a:t>
            </a:r>
            <a:r>
              <a:rPr lang="en-US" sz="3800" dirty="0"/>
              <a:t> intelligence becomes </a:t>
            </a:r>
            <a:r>
              <a:rPr lang="en-US" sz="3800" b="1" dirty="0"/>
              <a:t>artificial</a:t>
            </a:r>
          </a:p>
          <a:p>
            <a:pPr marL="0" indent="0">
              <a:buNone/>
            </a:pPr>
            <a:r>
              <a:rPr lang="mr-IN" sz="3800" b="1" dirty="0"/>
              <a:t>…</a:t>
            </a:r>
            <a:r>
              <a:rPr lang="nb-NO" sz="3800" b="1" dirty="0"/>
              <a:t> </a:t>
            </a:r>
            <a:r>
              <a:rPr lang="nb-NO" sz="3800" dirty="0"/>
              <a:t>and </a:t>
            </a:r>
            <a:r>
              <a:rPr lang="nb-NO" sz="3800" dirty="0" err="1"/>
              <a:t>thus</a:t>
            </a:r>
            <a:r>
              <a:rPr lang="nb-NO" sz="3800" dirty="0"/>
              <a:t> more </a:t>
            </a:r>
            <a:r>
              <a:rPr lang="nb-NO" sz="3800" dirty="0" err="1"/>
              <a:t>easily</a:t>
            </a:r>
            <a:r>
              <a:rPr lang="nb-NO" sz="3800" dirty="0"/>
              <a:t> </a:t>
            </a:r>
            <a:r>
              <a:rPr lang="nb-NO" sz="3800" b="1" dirty="0" err="1"/>
              <a:t>predicted</a:t>
            </a:r>
            <a:r>
              <a:rPr lang="nb-NO" sz="3800" dirty="0"/>
              <a:t> </a:t>
            </a:r>
          </a:p>
          <a:p>
            <a:pPr marL="0" indent="0">
              <a:buNone/>
            </a:pPr>
            <a:r>
              <a:rPr lang="nb-NO" sz="3800" dirty="0"/>
              <a:t>and </a:t>
            </a:r>
            <a:r>
              <a:rPr lang="nb-NO" sz="3800" b="1" dirty="0" err="1"/>
              <a:t>controlled</a:t>
            </a:r>
            <a:r>
              <a:rPr lang="nb-NO" sz="3800" b="1" dirty="0"/>
              <a:t> </a:t>
            </a:r>
            <a:r>
              <a:rPr lang="nb-NO" sz="3800" dirty="0"/>
              <a:t>by AI</a:t>
            </a:r>
            <a:endParaRPr lang="en-US" sz="3800" dirty="0"/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707721" y="5317958"/>
            <a:ext cx="0" cy="49356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9537704" y="5178251"/>
            <a:ext cx="2" cy="55200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1657352" y="5730256"/>
            <a:ext cx="3310889" cy="919515"/>
          </a:xfrm>
          <a:prstGeom prst="rect">
            <a:avLst/>
          </a:prstGeom>
          <a:ln w="28575" cmpd="sng"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Automation Bias: Trust machines over ourselves.</a:t>
            </a:r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19" name="Straight Arrow Connector 18"/>
          <p:cNvCxnSpPr>
            <a:stCxn id="17" idx="3"/>
          </p:cNvCxnSpPr>
          <p:nvPr/>
        </p:nvCxnSpPr>
        <p:spPr>
          <a:xfrm>
            <a:off x="4968240" y="6190013"/>
            <a:ext cx="67056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 txBox="1">
            <a:spLocks/>
          </p:cNvSpPr>
          <p:nvPr/>
        </p:nvSpPr>
        <p:spPr>
          <a:xfrm>
            <a:off x="2687933" y="3607861"/>
            <a:ext cx="1943101" cy="543043"/>
          </a:xfrm>
          <a:prstGeom prst="rect">
            <a:avLst/>
          </a:prstGeom>
          <a:ln w="28575" cmpd="sng">
            <a:solidFill>
              <a:srgbClr val="AB3CFF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Less Creative</a:t>
            </a:r>
            <a:endParaRPr lang="en-US" sz="2400" b="1" dirty="0"/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2831278" y="4150904"/>
            <a:ext cx="470722" cy="41098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575D763-F423-1A13-4D16-18FA03005087}"/>
              </a:ext>
            </a:extLst>
          </p:cNvPr>
          <p:cNvSpPr txBox="1"/>
          <p:nvPr/>
        </p:nvSpPr>
        <p:spPr>
          <a:xfrm>
            <a:off x="95302" y="1460386"/>
            <a:ext cx="2501326" cy="2585323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NO" dirty="0"/>
              <a:t>... </a:t>
            </a:r>
            <a:r>
              <a:rPr lang="en-GB" i="1" dirty="0"/>
              <a:t>a</a:t>
            </a:r>
            <a:r>
              <a:rPr lang="en-NO" i="1" dirty="0"/>
              <a:t>s we come to</a:t>
            </a:r>
          </a:p>
          <a:p>
            <a:r>
              <a:rPr lang="en-GB" i="1" dirty="0"/>
              <a:t>rely on computers to</a:t>
            </a:r>
          </a:p>
          <a:p>
            <a:r>
              <a:rPr lang="en-GB" i="1" dirty="0"/>
              <a:t>mediate our </a:t>
            </a:r>
          </a:p>
          <a:p>
            <a:r>
              <a:rPr lang="en-GB" i="1" dirty="0"/>
              <a:t>understanding of the</a:t>
            </a:r>
          </a:p>
          <a:p>
            <a:r>
              <a:rPr lang="en-GB" i="1" dirty="0"/>
              <a:t> world, it is our own</a:t>
            </a:r>
          </a:p>
          <a:p>
            <a:r>
              <a:rPr lang="en-GB" i="1" dirty="0"/>
              <a:t>intelligence that flattens</a:t>
            </a:r>
          </a:p>
          <a:p>
            <a:r>
              <a:rPr lang="en-GB" i="1" dirty="0"/>
              <a:t>into artificial intelligence</a:t>
            </a:r>
          </a:p>
          <a:p>
            <a:r>
              <a:rPr lang="en-GB" dirty="0"/>
              <a:t> (Nicholas </a:t>
            </a:r>
            <a:r>
              <a:rPr lang="en-GB" dirty="0" err="1"/>
              <a:t>Carr</a:t>
            </a:r>
            <a:r>
              <a:rPr lang="en-GB" dirty="0"/>
              <a:t>, </a:t>
            </a:r>
          </a:p>
          <a:p>
            <a:r>
              <a:rPr lang="en-GB" b="1" i="1" dirty="0"/>
              <a:t>The Shallows</a:t>
            </a:r>
            <a:r>
              <a:rPr lang="en-GB" dirty="0"/>
              <a:t>)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782404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5782A4-AF9D-4C45-A06E-481CD978E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048" y="153423"/>
            <a:ext cx="8715810" cy="65511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428D64-CFE7-5542-9C78-933310EFD404}"/>
              </a:ext>
            </a:extLst>
          </p:cNvPr>
          <p:cNvSpPr txBox="1"/>
          <p:nvPr/>
        </p:nvSpPr>
        <p:spPr>
          <a:xfrm>
            <a:off x="6750656" y="1971923"/>
            <a:ext cx="3823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b="1" i="1" dirty="0">
                <a:solidFill>
                  <a:srgbClr val="FF0000"/>
                </a:solidFill>
              </a:rPr>
              <a:t>Race to the bottom of the brainstem</a:t>
            </a:r>
            <a:r>
              <a:rPr lang="en-NO" dirty="0"/>
              <a:t>…</a:t>
            </a:r>
          </a:p>
          <a:p>
            <a:r>
              <a:rPr lang="en-NO" b="1" i="1" dirty="0">
                <a:solidFill>
                  <a:schemeClr val="accent1"/>
                </a:solidFill>
              </a:rPr>
              <a:t>Get people’s </a:t>
            </a:r>
            <a:r>
              <a:rPr lang="en-GB" b="1" i="1" dirty="0">
                <a:solidFill>
                  <a:schemeClr val="accent1"/>
                </a:solidFill>
              </a:rPr>
              <a:t>a</a:t>
            </a:r>
            <a:r>
              <a:rPr lang="en-NO" b="1" i="1" dirty="0">
                <a:solidFill>
                  <a:schemeClr val="accent1"/>
                </a:solidFill>
              </a:rPr>
              <a:t>ttention at all cost</a:t>
            </a:r>
            <a:r>
              <a:rPr lang="en-NO" i="1" dirty="0">
                <a:solidFill>
                  <a:schemeClr val="accent1"/>
                </a:solidFill>
              </a:rPr>
              <a:t>.</a:t>
            </a:r>
          </a:p>
          <a:p>
            <a:r>
              <a:rPr lang="en-NO" dirty="0"/>
              <a:t>Tristan Harris (formerly with Google)</a:t>
            </a:r>
          </a:p>
        </p:txBody>
      </p:sp>
    </p:spTree>
    <p:extLst>
      <p:ext uri="{BB962C8B-B14F-4D97-AF65-F5344CB8AC3E}">
        <p14:creationId xmlns:p14="http://schemas.microsoft.com/office/powerpoint/2010/main" val="3491694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7E248-0F44-854C-BB3D-07D845E96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119" y="609888"/>
            <a:ext cx="10515600" cy="59987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O" sz="3200" i="1" dirty="0"/>
              <a:t>Our individual and social patterns are already built to </a:t>
            </a:r>
            <a:r>
              <a:rPr lang="en-NO" sz="3200" i="1" dirty="0">
                <a:solidFill>
                  <a:srgbClr val="FF0000"/>
                </a:solidFill>
              </a:rPr>
              <a:t>give away our agency to mechanisms outside our consciousness </a:t>
            </a:r>
            <a:r>
              <a:rPr lang="en-NO" sz="3200" i="1" dirty="0"/>
              <a:t>– to our assumptions, to cues in our surroundings, to our peers …</a:t>
            </a:r>
            <a:r>
              <a:rPr lang="en-NO" sz="3200" i="1" dirty="0">
                <a:solidFill>
                  <a:srgbClr val="FF0000"/>
                </a:solidFill>
              </a:rPr>
              <a:t>we’re on the precipice of giving our entire way of life over to an invisible, imperceptible, irresistible instinct to hand difficult choices – even and especially the vitally important ones – to automated systems</a:t>
            </a:r>
            <a:r>
              <a:rPr lang="en-NO" sz="3200" i="1" dirty="0"/>
              <a:t>…Now we have to learn, in this moment, how to </a:t>
            </a:r>
            <a:r>
              <a:rPr lang="en-NO" sz="3200" i="1" dirty="0">
                <a:solidFill>
                  <a:srgbClr val="FF0000"/>
                </a:solidFill>
              </a:rPr>
              <a:t>resist the pull of convenience and profit </a:t>
            </a:r>
            <a:r>
              <a:rPr lang="en-NO" sz="3200" i="1" dirty="0"/>
              <a:t>and protect the best aspects of who we are. (</a:t>
            </a:r>
            <a:r>
              <a:rPr lang="en-NO" sz="3200" dirty="0"/>
              <a:t>Jacob Ward</a:t>
            </a:r>
            <a:r>
              <a:rPr lang="en-NO" sz="3200" i="1" dirty="0"/>
              <a:t>, </a:t>
            </a:r>
            <a:r>
              <a:rPr lang="en-NO" sz="3200" i="1" dirty="0">
                <a:solidFill>
                  <a:srgbClr val="0070C0"/>
                </a:solidFill>
              </a:rPr>
              <a:t>The Loop</a:t>
            </a:r>
            <a:r>
              <a:rPr lang="en-NO" sz="3200" i="1" dirty="0"/>
              <a:t>, </a:t>
            </a:r>
            <a:r>
              <a:rPr lang="en-NO" sz="3200" dirty="0"/>
              <a:t>2022</a:t>
            </a:r>
            <a:r>
              <a:rPr lang="en-NO" sz="3200" i="1" dirty="0"/>
              <a:t>)</a:t>
            </a:r>
          </a:p>
          <a:p>
            <a:pPr marL="0" indent="0">
              <a:buNone/>
            </a:pPr>
            <a:endParaRPr lang="en-NO" sz="3200" i="1" dirty="0"/>
          </a:p>
          <a:p>
            <a:pPr marL="0" indent="0">
              <a:buNone/>
            </a:pPr>
            <a:r>
              <a:rPr lang="en-NO" sz="3200" dirty="0">
                <a:solidFill>
                  <a:srgbClr val="FF0000"/>
                </a:solidFill>
              </a:rPr>
              <a:t>Reclaim our tools </a:t>
            </a:r>
            <a:r>
              <a:rPr lang="en-NO" sz="3200" dirty="0"/>
              <a:t>as instruments of ourselves, as instruments of </a:t>
            </a:r>
            <a:r>
              <a:rPr lang="en-NO" sz="3200" dirty="0">
                <a:solidFill>
                  <a:srgbClr val="FF0000"/>
                </a:solidFill>
              </a:rPr>
              <a:t>experience</a:t>
            </a:r>
            <a:r>
              <a:rPr lang="en-NO" sz="3200" dirty="0"/>
              <a:t> rather than just </a:t>
            </a:r>
            <a:r>
              <a:rPr lang="en-NO" sz="3200" dirty="0">
                <a:solidFill>
                  <a:srgbClr val="FF0000"/>
                </a:solidFill>
              </a:rPr>
              <a:t>means of production </a:t>
            </a:r>
            <a:r>
              <a:rPr lang="en-NO" sz="3200" dirty="0"/>
              <a:t>(Nicholas Carr, </a:t>
            </a:r>
            <a:r>
              <a:rPr lang="en-NO" sz="3200" i="1" dirty="0">
                <a:solidFill>
                  <a:srgbClr val="0070C0"/>
                </a:solidFill>
              </a:rPr>
              <a:t>The Glass Cage</a:t>
            </a:r>
            <a:r>
              <a:rPr lang="en-NO" sz="3200" dirty="0"/>
              <a:t>, 2014)</a:t>
            </a:r>
          </a:p>
          <a:p>
            <a:pPr marL="0" indent="0">
              <a:buNone/>
            </a:pPr>
            <a:endParaRPr lang="en-NO" sz="3200" i="1" dirty="0"/>
          </a:p>
        </p:txBody>
      </p:sp>
    </p:spTree>
    <p:extLst>
      <p:ext uri="{BB962C8B-B14F-4D97-AF65-F5344CB8AC3E}">
        <p14:creationId xmlns:p14="http://schemas.microsoft.com/office/powerpoint/2010/main" val="2040311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3B2D1-3D63-9C4D-051F-696129D12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60" y="1110953"/>
            <a:ext cx="10515600" cy="4067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7030A0"/>
                </a:solidFill>
              </a:rPr>
              <a:t>...om AI </a:t>
            </a:r>
            <a:r>
              <a:rPr lang="en-GB" sz="2000" b="1" dirty="0" err="1">
                <a:solidFill>
                  <a:srgbClr val="7030A0"/>
                </a:solidFill>
              </a:rPr>
              <a:t>skal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overta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verden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og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ødelegge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samfunnet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våres</a:t>
            </a:r>
            <a:endParaRPr lang="en-GB" sz="20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GB" sz="2000" i="1" dirty="0">
                <a:solidFill>
                  <a:srgbClr val="FF0000"/>
                </a:solidFill>
              </a:rPr>
              <a:t>Det er </a:t>
            </a:r>
            <a:r>
              <a:rPr lang="en-GB" sz="2000" i="1" dirty="0" err="1">
                <a:solidFill>
                  <a:srgbClr val="FF0000"/>
                </a:solidFill>
              </a:rPr>
              <a:t>en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viktig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og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aktuell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bekymring</a:t>
            </a:r>
            <a:r>
              <a:rPr lang="en-GB" sz="2000" i="1" dirty="0">
                <a:solidFill>
                  <a:srgbClr val="FF0000"/>
                </a:solidFill>
              </a:rPr>
              <a:t>. Mange </a:t>
            </a:r>
            <a:r>
              <a:rPr lang="en-GB" sz="2000" i="1" dirty="0" err="1">
                <a:solidFill>
                  <a:srgbClr val="FF0000"/>
                </a:solidFill>
              </a:rPr>
              <a:t>diskuterer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hvordan</a:t>
            </a:r>
            <a:r>
              <a:rPr lang="en-GB" sz="2000" i="1" dirty="0">
                <a:solidFill>
                  <a:srgbClr val="FF0000"/>
                </a:solidFill>
              </a:rPr>
              <a:t> AI </a:t>
            </a:r>
            <a:r>
              <a:rPr lang="en-GB" sz="2000" i="1" dirty="0" err="1">
                <a:solidFill>
                  <a:srgbClr val="FF0000"/>
                </a:solidFill>
              </a:rPr>
              <a:t>kan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påvirke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samfunnet</a:t>
            </a:r>
            <a:r>
              <a:rPr lang="en-GB" sz="2000" i="1" dirty="0">
                <a:solidFill>
                  <a:srgbClr val="FF0000"/>
                </a:solidFill>
              </a:rPr>
              <a:t>, </a:t>
            </a:r>
            <a:r>
              <a:rPr lang="en-GB" sz="2000" i="1" dirty="0" err="1">
                <a:solidFill>
                  <a:srgbClr val="FF0000"/>
                </a:solidFill>
              </a:rPr>
              <a:t>både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positivt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og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negativt</a:t>
            </a:r>
            <a:r>
              <a:rPr lang="en-GB" sz="2000" i="1" dirty="0">
                <a:solidFill>
                  <a:srgbClr val="FF0000"/>
                </a:solidFill>
              </a:rPr>
              <a:t>. Det er mange </a:t>
            </a:r>
            <a:r>
              <a:rPr lang="en-GB" sz="2000" i="1" dirty="0" err="1">
                <a:solidFill>
                  <a:srgbClr val="FF0000"/>
                </a:solidFill>
              </a:rPr>
              <a:t>faktorer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å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vurdere</a:t>
            </a:r>
            <a:r>
              <a:rPr lang="en-GB" sz="2000" i="1" dirty="0">
                <a:solidFill>
                  <a:srgbClr val="FF0000"/>
                </a:solidFill>
              </a:rPr>
              <a:t>, </a:t>
            </a:r>
            <a:r>
              <a:rPr lang="en-GB" sz="2000" i="1" dirty="0" err="1">
                <a:solidFill>
                  <a:srgbClr val="FF0000"/>
                </a:solidFill>
              </a:rPr>
              <a:t>som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etikk</a:t>
            </a:r>
            <a:r>
              <a:rPr lang="en-GB" sz="2000" i="1" dirty="0">
                <a:solidFill>
                  <a:srgbClr val="FF0000"/>
                </a:solidFill>
              </a:rPr>
              <a:t>, </a:t>
            </a:r>
            <a:r>
              <a:rPr lang="en-GB" sz="2000" i="1" dirty="0" err="1">
                <a:solidFill>
                  <a:srgbClr val="FF0000"/>
                </a:solidFill>
              </a:rPr>
              <a:t>regulering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og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hvordan</a:t>
            </a:r>
            <a:r>
              <a:rPr lang="en-GB" sz="2000" i="1" dirty="0">
                <a:solidFill>
                  <a:srgbClr val="FF0000"/>
                </a:solidFill>
              </a:rPr>
              <a:t> vi </a:t>
            </a:r>
            <a:r>
              <a:rPr lang="en-GB" sz="2000" i="1" dirty="0" err="1">
                <a:solidFill>
                  <a:srgbClr val="FF0000"/>
                </a:solidFill>
              </a:rPr>
              <a:t>bruker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teknologien</a:t>
            </a:r>
            <a:r>
              <a:rPr lang="en-GB" sz="2000" i="1" dirty="0">
                <a:solidFill>
                  <a:srgbClr val="FF0000"/>
                </a:solidFill>
              </a:rPr>
              <a:t>. Har du </a:t>
            </a:r>
            <a:r>
              <a:rPr lang="en-GB" sz="2000" i="1" dirty="0" err="1">
                <a:solidFill>
                  <a:srgbClr val="FF0000"/>
                </a:solidFill>
              </a:rPr>
              <a:t>noen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spesifikke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bekymringer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eller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scenarioer</a:t>
            </a:r>
            <a:r>
              <a:rPr lang="en-GB" sz="2000" i="1" dirty="0">
                <a:solidFill>
                  <a:srgbClr val="FF0000"/>
                </a:solidFill>
              </a:rPr>
              <a:t> du </a:t>
            </a:r>
            <a:r>
              <a:rPr lang="en-GB" sz="2000" i="1" dirty="0" err="1">
                <a:solidFill>
                  <a:srgbClr val="FF0000"/>
                </a:solidFill>
              </a:rPr>
              <a:t>tenker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på</a:t>
            </a:r>
            <a:r>
              <a:rPr lang="en-GB" sz="2000" i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b="1" dirty="0" err="1">
                <a:solidFill>
                  <a:srgbClr val="7030A0"/>
                </a:solidFill>
              </a:rPr>
              <a:t>Jeg</a:t>
            </a:r>
            <a:r>
              <a:rPr lang="en-GB" sz="2000" b="1" dirty="0">
                <a:solidFill>
                  <a:srgbClr val="7030A0"/>
                </a:solidFill>
              </a:rPr>
              <a:t> er redd for at folk </a:t>
            </a:r>
            <a:r>
              <a:rPr lang="en-GB" sz="2000" b="1" dirty="0" err="1">
                <a:solidFill>
                  <a:srgbClr val="7030A0"/>
                </a:solidFill>
              </a:rPr>
              <a:t>blir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dummere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fordi</a:t>
            </a:r>
            <a:r>
              <a:rPr lang="en-GB" sz="2000" b="1" dirty="0">
                <a:solidFill>
                  <a:srgbClr val="7030A0"/>
                </a:solidFill>
              </a:rPr>
              <a:t> at de </a:t>
            </a:r>
            <a:r>
              <a:rPr lang="en-GB" sz="2000" b="1" dirty="0" err="1">
                <a:solidFill>
                  <a:srgbClr val="7030A0"/>
                </a:solidFill>
              </a:rPr>
              <a:t>blir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avhengig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av</a:t>
            </a:r>
            <a:r>
              <a:rPr lang="en-GB" sz="2000" b="1" dirty="0">
                <a:solidFill>
                  <a:srgbClr val="7030A0"/>
                </a:solidFill>
              </a:rPr>
              <a:t> AI for </a:t>
            </a:r>
            <a:r>
              <a:rPr lang="en-GB" sz="2000" b="1" dirty="0" err="1">
                <a:solidFill>
                  <a:srgbClr val="7030A0"/>
                </a:solidFill>
              </a:rPr>
              <a:t>å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tenke</a:t>
            </a:r>
            <a:r>
              <a:rPr lang="en-GB" sz="2000" b="1" dirty="0">
                <a:solidFill>
                  <a:srgbClr val="7030A0"/>
                </a:solidFill>
              </a:rPr>
              <a:t> for </a:t>
            </a:r>
            <a:r>
              <a:rPr lang="en-GB" sz="2000" b="1" dirty="0" err="1">
                <a:solidFill>
                  <a:srgbClr val="7030A0"/>
                </a:solidFill>
              </a:rPr>
              <a:t>dem</a:t>
            </a:r>
            <a:endParaRPr lang="en-GB" sz="20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GB" sz="2000" i="1" dirty="0">
                <a:solidFill>
                  <a:srgbClr val="FF0000"/>
                </a:solidFill>
              </a:rPr>
              <a:t>Det er </a:t>
            </a:r>
            <a:r>
              <a:rPr lang="en-GB" sz="2000" i="1" dirty="0" err="1">
                <a:solidFill>
                  <a:srgbClr val="FF0000"/>
                </a:solidFill>
              </a:rPr>
              <a:t>en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reell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bekymring</a:t>
            </a:r>
            <a:r>
              <a:rPr lang="en-GB" sz="2000" i="1" dirty="0">
                <a:solidFill>
                  <a:srgbClr val="FF0000"/>
                </a:solidFill>
              </a:rPr>
              <a:t>. </a:t>
            </a:r>
            <a:r>
              <a:rPr lang="en-GB" sz="2000" i="1" dirty="0" err="1">
                <a:solidFill>
                  <a:srgbClr val="FF0000"/>
                </a:solidFill>
              </a:rPr>
              <a:t>Avhengighet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av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teknologi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kan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føre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til</a:t>
            </a:r>
            <a:r>
              <a:rPr lang="en-GB" sz="2000" i="1" dirty="0">
                <a:solidFill>
                  <a:srgbClr val="FF0000"/>
                </a:solidFill>
              </a:rPr>
              <a:t> at folk </a:t>
            </a:r>
            <a:r>
              <a:rPr lang="en-GB" sz="2000" i="1" dirty="0" err="1">
                <a:solidFill>
                  <a:srgbClr val="FF0000"/>
                </a:solidFill>
              </a:rPr>
              <a:t>slutter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å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bruke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kritisk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tenkning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og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problemløsningsevner</a:t>
            </a:r>
            <a:r>
              <a:rPr lang="en-GB" sz="2000" i="1" dirty="0">
                <a:solidFill>
                  <a:srgbClr val="FF0000"/>
                </a:solidFill>
              </a:rPr>
              <a:t>. </a:t>
            </a:r>
            <a:r>
              <a:rPr lang="en-GB" sz="2000" i="1" dirty="0" err="1">
                <a:solidFill>
                  <a:srgbClr val="FF0000"/>
                </a:solidFill>
              </a:rPr>
              <a:t>Balansen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mellom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å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bruke</a:t>
            </a:r>
            <a:r>
              <a:rPr lang="en-GB" sz="2000" i="1" dirty="0">
                <a:solidFill>
                  <a:srgbClr val="FF0000"/>
                </a:solidFill>
              </a:rPr>
              <a:t> AI </a:t>
            </a:r>
            <a:r>
              <a:rPr lang="en-GB" sz="2000" i="1" dirty="0" err="1">
                <a:solidFill>
                  <a:srgbClr val="FF0000"/>
                </a:solidFill>
              </a:rPr>
              <a:t>som</a:t>
            </a:r>
            <a:r>
              <a:rPr lang="en-GB" sz="2000" i="1" dirty="0">
                <a:solidFill>
                  <a:srgbClr val="FF0000"/>
                </a:solidFill>
              </a:rPr>
              <a:t> et </a:t>
            </a:r>
            <a:r>
              <a:rPr lang="en-GB" sz="2000" i="1" dirty="0" err="1">
                <a:solidFill>
                  <a:srgbClr val="FF0000"/>
                </a:solidFill>
              </a:rPr>
              <a:t>verktøy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og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å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opprettholde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våre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egne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evner</a:t>
            </a:r>
            <a:r>
              <a:rPr lang="en-GB" sz="2000" i="1" dirty="0">
                <a:solidFill>
                  <a:srgbClr val="FF0000"/>
                </a:solidFill>
              </a:rPr>
              <a:t> er </a:t>
            </a:r>
            <a:r>
              <a:rPr lang="en-GB" sz="2000" i="1" dirty="0" err="1">
                <a:solidFill>
                  <a:srgbClr val="FF0000"/>
                </a:solidFill>
              </a:rPr>
              <a:t>viktig</a:t>
            </a:r>
            <a:r>
              <a:rPr lang="en-GB" sz="2000" i="1" dirty="0">
                <a:solidFill>
                  <a:srgbClr val="FF0000"/>
                </a:solidFill>
              </a:rPr>
              <a:t>. </a:t>
            </a:r>
            <a:r>
              <a:rPr lang="en-GB" sz="2000" i="1" dirty="0" err="1">
                <a:solidFill>
                  <a:srgbClr val="FF0000"/>
                </a:solidFill>
              </a:rPr>
              <a:t>Utdanning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og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bevissthet</a:t>
            </a:r>
            <a:r>
              <a:rPr lang="en-GB" sz="2000" i="1" dirty="0">
                <a:solidFill>
                  <a:srgbClr val="FF0000"/>
                </a:solidFill>
              </a:rPr>
              <a:t> om </a:t>
            </a:r>
            <a:r>
              <a:rPr lang="en-GB" sz="2000" i="1" dirty="0" err="1">
                <a:solidFill>
                  <a:srgbClr val="FF0000"/>
                </a:solidFill>
              </a:rPr>
              <a:t>teknologiens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rolle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kan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bidra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til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å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motvirke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denne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utviklingen</a:t>
            </a:r>
            <a:r>
              <a:rPr lang="en-GB" sz="2000" i="1" dirty="0">
                <a:solidFill>
                  <a:srgbClr val="FF0000"/>
                </a:solidFill>
              </a:rPr>
              <a:t>. </a:t>
            </a:r>
            <a:r>
              <a:rPr lang="en-GB" sz="2000" i="1" dirty="0" err="1">
                <a:solidFill>
                  <a:srgbClr val="FF0000"/>
                </a:solidFill>
              </a:rPr>
              <a:t>Hva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tror</a:t>
            </a:r>
            <a:r>
              <a:rPr lang="en-GB" sz="2000" i="1" dirty="0">
                <a:solidFill>
                  <a:srgbClr val="FF0000"/>
                </a:solidFill>
              </a:rPr>
              <a:t> du </a:t>
            </a:r>
            <a:r>
              <a:rPr lang="en-GB" sz="2000" i="1" dirty="0" err="1">
                <a:solidFill>
                  <a:srgbClr val="FF0000"/>
                </a:solidFill>
              </a:rPr>
              <a:t>kan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være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effektive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måter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å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oppmuntre</a:t>
            </a:r>
            <a:r>
              <a:rPr lang="en-GB" sz="2000" i="1" dirty="0">
                <a:solidFill>
                  <a:srgbClr val="FF0000"/>
                </a:solidFill>
              </a:rPr>
              <a:t> folk </a:t>
            </a:r>
            <a:r>
              <a:rPr lang="en-GB" sz="2000" i="1" dirty="0" err="1">
                <a:solidFill>
                  <a:srgbClr val="FF0000"/>
                </a:solidFill>
              </a:rPr>
              <a:t>til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å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tenke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selvstendig</a:t>
            </a:r>
            <a:r>
              <a:rPr lang="en-GB" sz="2000" i="1" dirty="0">
                <a:solidFill>
                  <a:srgbClr val="FF0000"/>
                </a:solidFill>
              </a:rPr>
              <a:t>?</a:t>
            </a:r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406975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BEF5C9-5977-D42C-6724-41DAD3A00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79" y="171682"/>
            <a:ext cx="9318259" cy="6531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0431B-227F-036E-57F4-97477A0B0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299" y="316961"/>
            <a:ext cx="2977714" cy="112423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NO" dirty="0"/>
              <a:t>My Evolving</a:t>
            </a:r>
            <a:br>
              <a:rPr lang="en-NO" dirty="0"/>
            </a:br>
            <a:r>
              <a:rPr lang="en-NO" dirty="0"/>
              <a:t> Trauma</a:t>
            </a:r>
          </a:p>
        </p:txBody>
      </p:sp>
    </p:spTree>
    <p:extLst>
      <p:ext uri="{BB962C8B-B14F-4D97-AF65-F5344CB8AC3E}">
        <p14:creationId xmlns:p14="http://schemas.microsoft.com/office/powerpoint/2010/main" val="947763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9DAD09-782B-EA4E-A68D-CC61883FD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63" y="1122363"/>
            <a:ext cx="1771650" cy="2754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092BB8-2AC0-0244-A283-F0B6867AC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1122363"/>
            <a:ext cx="1751013" cy="2754313"/>
          </a:xfrm>
          <a:prstGeom prst="rect">
            <a:avLst/>
          </a:prstGeom>
        </p:spPr>
      </p:pic>
      <p:pic>
        <p:nvPicPr>
          <p:cNvPr id="1028" name="Picture 4" descr="Amazon.com: The Attention Merchants: The Epic Scramble to Get Inside Our  Heads eBook : Wu, Tim: Kindle Store">
            <a:extLst>
              <a:ext uri="{FF2B5EF4-FFF2-40B4-BE49-F238E27FC236}">
                <a16:creationId xmlns:a16="http://schemas.microsoft.com/office/drawing/2014/main" id="{70B4CAE9-4E34-9847-90B6-9509FC7BC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3943350"/>
            <a:ext cx="1131888" cy="17843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ise of the Robots: Technology and the Threat of a Jobless Future: Ford,  Martin: 9780465097531: Amazon.com: Books">
            <a:extLst>
              <a:ext uri="{FF2B5EF4-FFF2-40B4-BE49-F238E27FC236}">
                <a16:creationId xmlns:a16="http://schemas.microsoft.com/office/drawing/2014/main" id="{45BD6D23-DA25-5C47-BF17-7D9D76532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3951287"/>
            <a:ext cx="1165225" cy="17843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ata and Goliath by Schneier, Bruce. 9780393352177. Heftet - 2016 |  Haugenbok">
            <a:extLst>
              <a:ext uri="{FF2B5EF4-FFF2-40B4-BE49-F238E27FC236}">
                <a16:creationId xmlns:a16="http://schemas.microsoft.com/office/drawing/2014/main" id="{E964168C-558C-ED44-9D09-37A92660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3943350"/>
            <a:ext cx="1158875" cy="17843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Loop by Jacob Ward | Hachette Books">
            <a:extLst>
              <a:ext uri="{FF2B5EF4-FFF2-40B4-BE49-F238E27FC236}">
                <a16:creationId xmlns:a16="http://schemas.microsoft.com/office/drawing/2014/main" id="{64AFC1DF-7F5B-FD43-A779-4431C31C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122363"/>
            <a:ext cx="3028950" cy="4603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ule of the Robots: How Artificial Intelligence Will Transform Everything:  Ford, Martin: 9781541674738: Amazon.com: Books">
            <a:extLst>
              <a:ext uri="{FF2B5EF4-FFF2-40B4-BE49-F238E27FC236}">
                <a16:creationId xmlns:a16="http://schemas.microsoft.com/office/drawing/2014/main" id="{D0EAB342-A02E-5346-A5D3-46E82A1E6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1122363"/>
            <a:ext cx="2943225" cy="4603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705DF1-1E8A-A841-AB20-09CE1D724839}"/>
              </a:ext>
            </a:extLst>
          </p:cNvPr>
          <p:cNvSpPr txBox="1"/>
          <p:nvPr/>
        </p:nvSpPr>
        <p:spPr>
          <a:xfrm>
            <a:off x="1233530" y="5845200"/>
            <a:ext cx="244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rgbClr val="0070C0"/>
                </a:solidFill>
              </a:rPr>
              <a:t>*Layout suggested by AI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BFA021BB-36CD-3635-E045-3C1A9C92FE27}"/>
              </a:ext>
            </a:extLst>
          </p:cNvPr>
          <p:cNvSpPr/>
          <p:nvPr/>
        </p:nvSpPr>
        <p:spPr>
          <a:xfrm>
            <a:off x="7133237" y="2385571"/>
            <a:ext cx="449650" cy="40777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6C7F1043-0459-1274-16CB-6BF10381294F}"/>
              </a:ext>
            </a:extLst>
          </p:cNvPr>
          <p:cNvSpPr/>
          <p:nvPr/>
        </p:nvSpPr>
        <p:spPr>
          <a:xfrm>
            <a:off x="2414156" y="2009874"/>
            <a:ext cx="449650" cy="407773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BAD19D43-16F5-783D-EA42-0C2540998F42}"/>
              </a:ext>
            </a:extLst>
          </p:cNvPr>
          <p:cNvSpPr/>
          <p:nvPr/>
        </p:nvSpPr>
        <p:spPr>
          <a:xfrm>
            <a:off x="4124993" y="1414849"/>
            <a:ext cx="449650" cy="40777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489832CE-5034-20A5-29EE-9DD29E7F5D4B}"/>
              </a:ext>
            </a:extLst>
          </p:cNvPr>
          <p:cNvSpPr/>
          <p:nvPr/>
        </p:nvSpPr>
        <p:spPr>
          <a:xfrm>
            <a:off x="2571362" y="2331260"/>
            <a:ext cx="449650" cy="407773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76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tificial Intelligence: A Guide for Thinking Humans">
            <a:extLst>
              <a:ext uri="{FF2B5EF4-FFF2-40B4-BE49-F238E27FC236}">
                <a16:creationId xmlns:a16="http://schemas.microsoft.com/office/drawing/2014/main" id="{CC0CB6FD-1F92-6161-84B4-9E2C8F3F1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4" y="106748"/>
            <a:ext cx="3231635" cy="323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Age of Surveillance Capitalism: The Fight for a Human Future at the New Frontier of Power">
            <a:extLst>
              <a:ext uri="{FF2B5EF4-FFF2-40B4-BE49-F238E27FC236}">
                <a16:creationId xmlns:a16="http://schemas.microsoft.com/office/drawing/2014/main" id="{7A37C604-37DC-26DE-8D06-3199F8AEB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80" y="59966"/>
            <a:ext cx="3338383" cy="33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chine, Platform, Crowd: Harnessing Our Digital Future">
            <a:extLst>
              <a:ext uri="{FF2B5EF4-FFF2-40B4-BE49-F238E27FC236}">
                <a16:creationId xmlns:a16="http://schemas.microsoft.com/office/drawing/2014/main" id="{A8CDC46F-001A-587B-D552-5421DE6E2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432" y="0"/>
            <a:ext cx="3338383" cy="333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eapons of Math Destruction: How Big Data Increases Inequality and Threatens Democracy">
            <a:extLst>
              <a:ext uri="{FF2B5EF4-FFF2-40B4-BE49-F238E27FC236}">
                <a16:creationId xmlns:a16="http://schemas.microsoft.com/office/drawing/2014/main" id="{2416D34E-623D-C070-DB98-BB97BB1D0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905" y="0"/>
            <a:ext cx="2336972" cy="361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Master Algorithm: How the Quest for the Ultimate Learning Machine Will Remake Our World">
            <a:extLst>
              <a:ext uri="{FF2B5EF4-FFF2-40B4-BE49-F238E27FC236}">
                <a16:creationId xmlns:a16="http://schemas.microsoft.com/office/drawing/2014/main" id="{C167E3F7-D50F-1645-F58F-0ED98A2C8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3" y="3427828"/>
            <a:ext cx="3440671" cy="344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uperintelligence: Paths, Dangers, Strategies">
            <a:extLst>
              <a:ext uri="{FF2B5EF4-FFF2-40B4-BE49-F238E27FC236}">
                <a16:creationId xmlns:a16="http://schemas.microsoft.com/office/drawing/2014/main" id="{1572BBF8-B5BA-E3FF-DA68-F7C09024E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04" y="3427829"/>
            <a:ext cx="3430172" cy="343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ur Final Invention: Artificial Intelligence and the End of the Human Era">
            <a:extLst>
              <a:ext uri="{FF2B5EF4-FFF2-40B4-BE49-F238E27FC236}">
                <a16:creationId xmlns:a16="http://schemas.microsoft.com/office/drawing/2014/main" id="{85635AB3-765C-51DC-9C2A-9FC79F544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544" y="3131267"/>
            <a:ext cx="3737232" cy="37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52BC3470-52B0-60B3-A0EC-6C14521FE5FC}"/>
              </a:ext>
            </a:extLst>
          </p:cNvPr>
          <p:cNvSpPr/>
          <p:nvPr/>
        </p:nvSpPr>
        <p:spPr>
          <a:xfrm>
            <a:off x="2946399" y="3750545"/>
            <a:ext cx="449650" cy="40777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05B91489-5090-906F-0F94-C416CF7C8A0F}"/>
              </a:ext>
            </a:extLst>
          </p:cNvPr>
          <p:cNvSpPr/>
          <p:nvPr/>
        </p:nvSpPr>
        <p:spPr>
          <a:xfrm>
            <a:off x="10690566" y="4469476"/>
            <a:ext cx="449650" cy="40777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1E8A3AB9-9983-EF18-D3C3-B12097393FFB}"/>
              </a:ext>
            </a:extLst>
          </p:cNvPr>
          <p:cNvSpPr/>
          <p:nvPr/>
        </p:nvSpPr>
        <p:spPr>
          <a:xfrm>
            <a:off x="2580324" y="328171"/>
            <a:ext cx="449650" cy="40777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F3D5B183-98AA-E032-9E57-9EF244725791}"/>
              </a:ext>
            </a:extLst>
          </p:cNvPr>
          <p:cNvSpPr/>
          <p:nvPr/>
        </p:nvSpPr>
        <p:spPr>
          <a:xfrm>
            <a:off x="2855471" y="641187"/>
            <a:ext cx="449650" cy="40777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ACA4E59C-265D-4447-01B9-4F6681040572}"/>
              </a:ext>
            </a:extLst>
          </p:cNvPr>
          <p:cNvSpPr/>
          <p:nvPr/>
        </p:nvSpPr>
        <p:spPr>
          <a:xfrm>
            <a:off x="5996913" y="1163059"/>
            <a:ext cx="449650" cy="40777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71506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47E88-9A34-27DA-26D4-EAF6E219D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806" y="76840"/>
            <a:ext cx="3773149" cy="595574"/>
          </a:xfrm>
        </p:spPr>
        <p:txBody>
          <a:bodyPr>
            <a:normAutofit fontScale="90000"/>
          </a:bodyPr>
          <a:lstStyle/>
          <a:p>
            <a:r>
              <a:rPr lang="en-NO" b="1" dirty="0">
                <a:solidFill>
                  <a:srgbClr val="FF0000"/>
                </a:solidFill>
              </a:rPr>
              <a:t>AI is Everywhere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3B579-E8A6-A353-5523-280EE0D45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29" y="967244"/>
            <a:ext cx="7904148" cy="5890756"/>
          </a:xfrm>
        </p:spPr>
        <p:txBody>
          <a:bodyPr>
            <a:normAutofit fontScale="92500" lnSpcReduction="20000"/>
          </a:bodyPr>
          <a:lstStyle/>
          <a:p>
            <a:r>
              <a:rPr lang="en-NO" dirty="0"/>
              <a:t>Recommender systems (Books, music, clothing….)</a:t>
            </a:r>
          </a:p>
          <a:p>
            <a:r>
              <a:rPr lang="en-NO" dirty="0"/>
              <a:t>Cruise Control + GPS + Lane Following + Gaze Tracking</a:t>
            </a:r>
          </a:p>
          <a:p>
            <a:r>
              <a:rPr lang="en-NO" dirty="0"/>
              <a:t>Facial Recognition</a:t>
            </a:r>
          </a:p>
          <a:p>
            <a:r>
              <a:rPr lang="en-NO" dirty="0"/>
              <a:t>Computer chip design (since 1980’s – R1 Expert system)</a:t>
            </a:r>
          </a:p>
          <a:p>
            <a:r>
              <a:rPr lang="en-NO" dirty="0"/>
              <a:t>Climate control at Google server farms (Deep RL)</a:t>
            </a:r>
          </a:p>
          <a:p>
            <a:r>
              <a:rPr lang="en-NO" dirty="0"/>
              <a:t>Online Gaming (Skilled bots for any game)</a:t>
            </a:r>
          </a:p>
          <a:p>
            <a:r>
              <a:rPr lang="en-NO" dirty="0"/>
              <a:t>Drug design (Huge speed-up in development time)</a:t>
            </a:r>
          </a:p>
          <a:p>
            <a:r>
              <a:rPr lang="en-NO" dirty="0"/>
              <a:t>Transport scheduling (Efficient routes, packing plans..)</a:t>
            </a:r>
          </a:p>
          <a:p>
            <a:r>
              <a:rPr lang="en-NO" dirty="0"/>
              <a:t>Text generation(Chat systems)</a:t>
            </a:r>
          </a:p>
          <a:p>
            <a:r>
              <a:rPr lang="en-NO" dirty="0"/>
              <a:t>Image generation (Diffusion models)</a:t>
            </a:r>
          </a:p>
          <a:p>
            <a:r>
              <a:rPr lang="en-NO" dirty="0"/>
              <a:t>Banking (Loan decisions, Investments)</a:t>
            </a:r>
          </a:p>
          <a:p>
            <a:r>
              <a:rPr lang="en-NO" dirty="0"/>
              <a:t>Financial Markets (Stock trading)</a:t>
            </a:r>
          </a:p>
          <a:p>
            <a:r>
              <a:rPr lang="en-NO" dirty="0"/>
              <a:t>Criminal Justice (Sentencing decisions)</a:t>
            </a:r>
          </a:p>
          <a:p>
            <a:r>
              <a:rPr lang="en-NO" dirty="0"/>
              <a:t>Drone Warfare (Target selection..maybe more)</a:t>
            </a:r>
          </a:p>
          <a:p>
            <a:pPr marL="0" indent="0">
              <a:buNone/>
            </a:pPr>
            <a:endParaRPr lang="en-NO" dirty="0"/>
          </a:p>
          <a:p>
            <a:endParaRPr lang="en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F3190-69C5-B282-A1D2-FA3F3D3448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"/>
          <a:stretch/>
        </p:blipFill>
        <p:spPr>
          <a:xfrm>
            <a:off x="8296321" y="2978210"/>
            <a:ext cx="3802950" cy="3802950"/>
          </a:xfrm>
          <a:custGeom>
            <a:avLst/>
            <a:gdLst/>
            <a:ahLst/>
            <a:cxnLst/>
            <a:rect l="l" t="t" r="r" b="b"/>
            <a:pathLst>
              <a:path w="2588520" h="2588520">
                <a:moveTo>
                  <a:pt x="1294260" y="0"/>
                </a:moveTo>
                <a:cubicBezTo>
                  <a:pt x="2009060" y="0"/>
                  <a:pt x="2588520" y="579460"/>
                  <a:pt x="2588520" y="1294260"/>
                </a:cubicBezTo>
                <a:cubicBezTo>
                  <a:pt x="2588520" y="2009060"/>
                  <a:pt x="2009060" y="2588520"/>
                  <a:pt x="1294260" y="2588520"/>
                </a:cubicBezTo>
                <a:cubicBezTo>
                  <a:pt x="579460" y="2588520"/>
                  <a:pt x="0" y="2009060"/>
                  <a:pt x="0" y="1294260"/>
                </a:cubicBezTo>
                <a:cubicBezTo>
                  <a:pt x="0" y="579460"/>
                  <a:pt x="579460" y="0"/>
                  <a:pt x="1294260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1522D0-3896-7C31-648F-99FD5DF7FA3B}"/>
              </a:ext>
            </a:extLst>
          </p:cNvPr>
          <p:cNvSpPr txBox="1"/>
          <p:nvPr/>
        </p:nvSpPr>
        <p:spPr>
          <a:xfrm>
            <a:off x="8987325" y="2246421"/>
            <a:ext cx="338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b="1" dirty="0">
                <a:solidFill>
                  <a:srgbClr val="7030A0"/>
                </a:solidFill>
              </a:rPr>
              <a:t>Prompt:  </a:t>
            </a:r>
            <a:r>
              <a:rPr lang="en-NO" i="1" dirty="0"/>
              <a:t>A golf course </a:t>
            </a:r>
          </a:p>
          <a:p>
            <a:r>
              <a:rPr lang="en-NO" i="1" dirty="0"/>
              <a:t>in the style of M.C. Escher</a:t>
            </a:r>
          </a:p>
        </p:txBody>
      </p:sp>
    </p:spTree>
    <p:extLst>
      <p:ext uri="{BB962C8B-B14F-4D97-AF65-F5344CB8AC3E}">
        <p14:creationId xmlns:p14="http://schemas.microsoft.com/office/powerpoint/2010/main" val="970760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3417"/>
            <a:ext cx="8229600" cy="877888"/>
          </a:xfrm>
        </p:spPr>
        <p:txBody>
          <a:bodyPr>
            <a:normAutofit/>
          </a:bodyPr>
          <a:lstStyle/>
          <a:p>
            <a:r>
              <a:rPr lang="en-US" dirty="0"/>
              <a:t>Bold Beginnings (Dartmouth, 1956)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5330989"/>
            <a:ext cx="8229600" cy="1527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00FF"/>
                </a:solidFill>
              </a:rPr>
              <a:t>Every aspect of learning or any other feature of intelligence can be so </a:t>
            </a:r>
            <a:r>
              <a:rPr lang="en-US" b="1" i="1" dirty="0">
                <a:solidFill>
                  <a:srgbClr val="FF0000"/>
                </a:solidFill>
              </a:rPr>
              <a:t>precisely described </a:t>
            </a:r>
            <a:r>
              <a:rPr lang="en-US" b="1" i="1" dirty="0">
                <a:solidFill>
                  <a:srgbClr val="0000FF"/>
                </a:solidFill>
              </a:rPr>
              <a:t>that a machine can be made to </a:t>
            </a:r>
            <a:r>
              <a:rPr lang="en-US" b="1" i="1" dirty="0">
                <a:solidFill>
                  <a:srgbClr val="FF0000"/>
                </a:solidFill>
              </a:rPr>
              <a:t>simulate</a:t>
            </a:r>
            <a:r>
              <a:rPr lang="en-US" b="1" i="1" dirty="0">
                <a:solidFill>
                  <a:srgbClr val="0000FF"/>
                </a:solidFill>
              </a:rPr>
              <a:t> it.</a:t>
            </a:r>
          </a:p>
        </p:txBody>
      </p:sp>
      <p:pic>
        <p:nvPicPr>
          <p:cNvPr id="4" name="Picture 3" descr="d26f033d434f1731ce301f5f88a60bc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67" y="1549402"/>
            <a:ext cx="6206066" cy="347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39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68805"/>
            <a:ext cx="8229600" cy="561445"/>
          </a:xfrm>
        </p:spPr>
        <p:txBody>
          <a:bodyPr>
            <a:normAutofit fontScale="90000"/>
          </a:bodyPr>
          <a:lstStyle/>
          <a:p>
            <a:r>
              <a:rPr lang="en-US" dirty="0"/>
              <a:t>Roller Coaster History of AI</a:t>
            </a:r>
          </a:p>
        </p:txBody>
      </p:sp>
      <p:pic>
        <p:nvPicPr>
          <p:cNvPr id="3" name="Picture 2" descr="ai-roller-coast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20233"/>
            <a:ext cx="8083550" cy="573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42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198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The Ever-Changing Scope of AI</a:t>
            </a:r>
          </a:p>
        </p:txBody>
      </p:sp>
      <p:pic>
        <p:nvPicPr>
          <p:cNvPr id="4" name="Picture 3" descr="ai-pacm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02" y="1583651"/>
            <a:ext cx="9055795" cy="2742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4552" y="4930757"/>
            <a:ext cx="9712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i="1" dirty="0">
                <a:solidFill>
                  <a:srgbClr val="FF452C"/>
                </a:solidFill>
              </a:rPr>
              <a:t>AI is what humans are currently better at </a:t>
            </a:r>
            <a:r>
              <a:rPr lang="en-US" sz="2400" dirty="0"/>
              <a:t>…. Jim </a:t>
            </a:r>
            <a:r>
              <a:rPr lang="en-US" sz="2400" dirty="0" err="1"/>
              <a:t>Hendler</a:t>
            </a:r>
            <a:r>
              <a:rPr lang="en-US" sz="2400" dirty="0"/>
              <a:t> (AI expert)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Once a cognitive process is </a:t>
            </a:r>
            <a:r>
              <a:rPr lang="en-US" sz="2400" b="1" dirty="0"/>
              <a:t>demystified</a:t>
            </a:r>
            <a:r>
              <a:rPr lang="en-US" sz="2400" dirty="0"/>
              <a:t> by an algorithm, it is no longer AI.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The list of human-dominated activities is shrinking dramatically.</a:t>
            </a:r>
          </a:p>
        </p:txBody>
      </p:sp>
    </p:spTree>
    <p:extLst>
      <p:ext uri="{BB962C8B-B14F-4D97-AF65-F5344CB8AC3E}">
        <p14:creationId xmlns:p14="http://schemas.microsoft.com/office/powerpoint/2010/main" val="46348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603062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Brief History of AI Success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66DF0-AE61-F322-2CAF-76C44DB04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672" y="1199066"/>
            <a:ext cx="9304691" cy="565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9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</TotalTime>
  <Words>2738</Words>
  <Application>Microsoft Macintosh PowerPoint</Application>
  <PresentationFormat>Widescreen</PresentationFormat>
  <Paragraphs>309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TiemposTextWeb</vt:lpstr>
      <vt:lpstr>Office Theme</vt:lpstr>
      <vt:lpstr>Artificial Intelligence  for Real People</vt:lpstr>
      <vt:lpstr>Litt råd fra en ekspert</vt:lpstr>
      <vt:lpstr>PowerPoint Presentation</vt:lpstr>
      <vt:lpstr>PowerPoint Presentation</vt:lpstr>
      <vt:lpstr>AI is Everywhere</vt:lpstr>
      <vt:lpstr>Bold Beginnings (Dartmouth, 1956)</vt:lpstr>
      <vt:lpstr>Roller Coaster History of AI</vt:lpstr>
      <vt:lpstr>The Ever-Changing Scope of AI</vt:lpstr>
      <vt:lpstr>Brief History of AI Success</vt:lpstr>
      <vt:lpstr>PowerPoint Presentation</vt:lpstr>
      <vt:lpstr>PowerPoint Presentation</vt:lpstr>
      <vt:lpstr>PowerPoint Presentation</vt:lpstr>
      <vt:lpstr>Search: The Core  of AI</vt:lpstr>
      <vt:lpstr>Huge Search Spaces</vt:lpstr>
      <vt:lpstr>Brute Force Search</vt:lpstr>
      <vt:lpstr>Depth-Limited Search</vt:lpstr>
      <vt:lpstr>Heuristics (Rules of Thumb)</vt:lpstr>
      <vt:lpstr>Monte Carlo Tree Search (MCTS)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Expertise</vt:lpstr>
      <vt:lpstr>Current AI Expertise</vt:lpstr>
      <vt:lpstr>PowerPoint Presentation</vt:lpstr>
      <vt:lpstr>Attaining  Human  Expertise</vt:lpstr>
      <vt:lpstr>Attaining  AI  Expertise</vt:lpstr>
      <vt:lpstr>Thinking Fast  &amp; Sloppy</vt:lpstr>
      <vt:lpstr>Still a few bugs to work out</vt:lpstr>
      <vt:lpstr>…and a few more bugs…</vt:lpstr>
      <vt:lpstr>A lot of people struggle with math.  We’re not all computers, after all!!</vt:lpstr>
      <vt:lpstr>PowerPoint Presentation</vt:lpstr>
      <vt:lpstr>PowerPoint Presentation</vt:lpstr>
      <vt:lpstr>PowerPoint Presentation</vt:lpstr>
      <vt:lpstr>Who Works for Who/What?</vt:lpstr>
      <vt:lpstr>Plight of the Infovore</vt:lpstr>
      <vt:lpstr>PowerPoint Presentation</vt:lpstr>
      <vt:lpstr>PowerPoint Presentation</vt:lpstr>
      <vt:lpstr>My Evolving  Trauma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 for the Naturally Curious</dc:title>
  <dc:creator>Keith L. Downing</dc:creator>
  <cp:lastModifiedBy>Keith L. Downing</cp:lastModifiedBy>
  <cp:revision>41</cp:revision>
  <dcterms:created xsi:type="dcterms:W3CDTF">2024-10-11T11:21:27Z</dcterms:created>
  <dcterms:modified xsi:type="dcterms:W3CDTF">2024-10-16T12:48:50Z</dcterms:modified>
</cp:coreProperties>
</file>