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ACE6-F881-C044-A181-E2FC58375E42}" type="datetimeFigureOut">
              <a:rPr lang="en-US" smtClean="0"/>
              <a:t>19/08/20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EEC2-D318-7A45-8BE2-75AECB49D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97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ACE6-F881-C044-A181-E2FC58375E42}" type="datetimeFigureOut">
              <a:rPr lang="en-US" smtClean="0"/>
              <a:t>19/08/20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EEC2-D318-7A45-8BE2-75AECB49D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5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ACE6-F881-C044-A181-E2FC58375E42}" type="datetimeFigureOut">
              <a:rPr lang="en-US" smtClean="0"/>
              <a:t>19/08/20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EEC2-D318-7A45-8BE2-75AECB49D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8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ACE6-F881-C044-A181-E2FC58375E42}" type="datetimeFigureOut">
              <a:rPr lang="en-US" smtClean="0"/>
              <a:t>19/08/20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EEC2-D318-7A45-8BE2-75AECB49D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ACE6-F881-C044-A181-E2FC58375E42}" type="datetimeFigureOut">
              <a:rPr lang="en-US" smtClean="0"/>
              <a:t>19/08/20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EEC2-D318-7A45-8BE2-75AECB49D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8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ACE6-F881-C044-A181-E2FC58375E42}" type="datetimeFigureOut">
              <a:rPr lang="en-US" smtClean="0"/>
              <a:t>19/08/20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EEC2-D318-7A45-8BE2-75AECB49D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73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ACE6-F881-C044-A181-E2FC58375E42}" type="datetimeFigureOut">
              <a:rPr lang="en-US" smtClean="0"/>
              <a:t>19/08/20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EEC2-D318-7A45-8BE2-75AECB49D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44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ACE6-F881-C044-A181-E2FC58375E42}" type="datetimeFigureOut">
              <a:rPr lang="en-US" smtClean="0"/>
              <a:t>19/08/20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EEC2-D318-7A45-8BE2-75AECB49D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06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ACE6-F881-C044-A181-E2FC58375E42}" type="datetimeFigureOut">
              <a:rPr lang="en-US" smtClean="0"/>
              <a:t>19/08/20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EEC2-D318-7A45-8BE2-75AECB49D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600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ACE6-F881-C044-A181-E2FC58375E42}" type="datetimeFigureOut">
              <a:rPr lang="en-US" smtClean="0"/>
              <a:t>19/08/20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EEC2-D318-7A45-8BE2-75AECB49D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15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FACE6-F881-C044-A181-E2FC58375E42}" type="datetimeFigureOut">
              <a:rPr lang="en-US" smtClean="0"/>
              <a:t>19/08/20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EEC2-D318-7A45-8BE2-75AECB49D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2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FACE6-F881-C044-A181-E2FC58375E42}" type="datetimeFigureOut">
              <a:rPr lang="en-US" smtClean="0"/>
              <a:t>19/08/20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7EEC2-D318-7A45-8BE2-75AECB49D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6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8330"/>
            <a:ext cx="7772400" cy="1470025"/>
          </a:xfrm>
        </p:spPr>
        <p:txBody>
          <a:bodyPr/>
          <a:lstStyle/>
          <a:p>
            <a:r>
              <a:rPr lang="en-US" dirty="0" smtClean="0"/>
              <a:t>AI in Medicine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0698"/>
            <a:ext cx="6400800" cy="1752600"/>
          </a:xfrm>
        </p:spPr>
        <p:txBody>
          <a:bodyPr/>
          <a:lstStyle/>
          <a:p>
            <a:r>
              <a:rPr lang="en-US" dirty="0" smtClean="0"/>
              <a:t>Topics for Group-Based Investigation, Presentation and Discussion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82252" y="4997603"/>
            <a:ext cx="47300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download these slides:</a:t>
            </a:r>
          </a:p>
          <a:p>
            <a:r>
              <a:rPr lang="en-US" dirty="0"/>
              <a:t>	</a:t>
            </a:r>
            <a:r>
              <a:rPr lang="en-US" dirty="0" smtClean="0"/>
              <a:t>1.  Go to </a:t>
            </a:r>
            <a:r>
              <a:rPr lang="en-US" dirty="0" err="1" smtClean="0"/>
              <a:t>folk.idi.ntnu.no</a:t>
            </a:r>
            <a:r>
              <a:rPr lang="en-US" dirty="0" smtClean="0"/>
              <a:t>/</a:t>
            </a:r>
            <a:r>
              <a:rPr lang="en-US" dirty="0" err="1" smtClean="0"/>
              <a:t>keithd</a:t>
            </a:r>
            <a:r>
              <a:rPr lang="en-US" dirty="0" smtClean="0"/>
              <a:t>/downloads</a:t>
            </a:r>
          </a:p>
          <a:p>
            <a:r>
              <a:rPr lang="en-US" dirty="0"/>
              <a:t>	</a:t>
            </a:r>
            <a:r>
              <a:rPr lang="en-US" dirty="0" smtClean="0"/>
              <a:t>2. Click on file “</a:t>
            </a:r>
            <a:r>
              <a:rPr lang="en-US" dirty="0" err="1" smtClean="0"/>
              <a:t>ai-medicine.pptx</a:t>
            </a:r>
            <a:r>
              <a:rPr lang="en-US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690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183"/>
            <a:ext cx="8229600" cy="75777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AI Application Areas in Medicine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195" y="1052017"/>
            <a:ext cx="8780798" cy="542568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Diagnosis / Prognosis based on: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Group 1:  </a:t>
            </a:r>
            <a:r>
              <a:rPr lang="en-US" sz="2400" dirty="0" smtClean="0"/>
              <a:t>Imaging (CT, EKG, MRI, whole-slide, etc.)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Group 2: </a:t>
            </a:r>
            <a:r>
              <a:rPr lang="en-US" sz="2400" dirty="0" smtClean="0"/>
              <a:t>Molecular (Genomic) data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Groups 3 &amp; 4:  </a:t>
            </a:r>
            <a:r>
              <a:rPr lang="en-US" sz="2400" dirty="0" smtClean="0">
                <a:solidFill>
                  <a:srgbClr val="0000FF"/>
                </a:solidFill>
              </a:rPr>
              <a:t>Disease Treatment and/or Drug Development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Group 5: </a:t>
            </a:r>
            <a:r>
              <a:rPr lang="en-US" sz="2400" dirty="0" smtClean="0">
                <a:solidFill>
                  <a:srgbClr val="0000FF"/>
                </a:solidFill>
              </a:rPr>
              <a:t>Watson (from IBM)</a:t>
            </a:r>
          </a:p>
          <a:p>
            <a:pPr lvl="1"/>
            <a:r>
              <a:rPr lang="en-US" sz="2400" dirty="0" smtClean="0"/>
              <a:t>Overview of the AI involved</a:t>
            </a:r>
          </a:p>
          <a:p>
            <a:pPr lvl="1"/>
            <a:r>
              <a:rPr lang="nb-NO" sz="2400" dirty="0" err="1" smtClean="0"/>
              <a:t>Claims</a:t>
            </a:r>
            <a:r>
              <a:rPr lang="nb-NO" sz="2400" dirty="0" smtClean="0"/>
              <a:t> </a:t>
            </a:r>
            <a:r>
              <a:rPr lang="mr-IN" sz="2400" dirty="0" smtClean="0"/>
              <a:t>–</a:t>
            </a:r>
            <a:r>
              <a:rPr lang="nb-NO" sz="2400" dirty="0" err="1" smtClean="0"/>
              <a:t>vs</a:t>
            </a:r>
            <a:r>
              <a:rPr lang="nb-NO" sz="2400" dirty="0" smtClean="0"/>
              <a:t>- </a:t>
            </a:r>
            <a:r>
              <a:rPr lang="nb-NO" sz="2400" dirty="0" err="1" smtClean="0"/>
              <a:t>Actual</a:t>
            </a:r>
            <a:r>
              <a:rPr lang="nb-NO" sz="2400" dirty="0" smtClean="0"/>
              <a:t> </a:t>
            </a:r>
            <a:r>
              <a:rPr lang="nb-NO" sz="2400" dirty="0" err="1" smtClean="0"/>
              <a:t>results</a:t>
            </a:r>
            <a:endParaRPr lang="nb-NO" sz="24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Group 6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0000FF"/>
                </a:solidFill>
              </a:rPr>
              <a:t>Fighting Covid-19 with AI</a:t>
            </a:r>
          </a:p>
          <a:p>
            <a:pPr lvl="1"/>
            <a:r>
              <a:rPr lang="en-US" sz="2400" dirty="0" smtClean="0"/>
              <a:t>Overview of tactics and uses of AI therein.</a:t>
            </a:r>
          </a:p>
        </p:txBody>
      </p:sp>
    </p:spTree>
    <p:extLst>
      <p:ext uri="{BB962C8B-B14F-4D97-AF65-F5344CB8AC3E}">
        <p14:creationId xmlns:p14="http://schemas.microsoft.com/office/powerpoint/2010/main" val="3162472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1728"/>
          </a:xfrm>
        </p:spPr>
        <p:txBody>
          <a:bodyPr/>
          <a:lstStyle/>
          <a:p>
            <a:r>
              <a:rPr lang="en-US" dirty="0" smtClean="0"/>
              <a:t>Basic Task for Groups 1-4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97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Choose 2-3 Systems / Technologies that are </a:t>
            </a:r>
            <a:r>
              <a:rPr lang="en-US" b="1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promising</a:t>
            </a:r>
            <a:r>
              <a:rPr lang="en-US" dirty="0"/>
              <a:t> </a:t>
            </a:r>
            <a:r>
              <a:rPr lang="en-US" dirty="0" smtClean="0"/>
              <a:t>(IYHO).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Describe each </a:t>
            </a:r>
            <a:r>
              <a:rPr lang="en-US" dirty="0" err="1" smtClean="0"/>
              <a:t>w.r.t</a:t>
            </a:r>
            <a:r>
              <a:rPr lang="en-US" dirty="0" smtClean="0"/>
              <a:t>. basic I/O behavior + any other </a:t>
            </a:r>
            <a:r>
              <a:rPr lang="en-US" b="1" dirty="0" smtClean="0">
                <a:solidFill>
                  <a:srgbClr val="FF0000"/>
                </a:solidFill>
              </a:rPr>
              <a:t>easily-conveyed </a:t>
            </a:r>
            <a:r>
              <a:rPr lang="en-US" dirty="0" smtClean="0"/>
              <a:t>technical details about what’s inside the black box. </a:t>
            </a:r>
          </a:p>
          <a:p>
            <a:pPr lvl="1"/>
            <a:r>
              <a:rPr lang="en-US" dirty="0" smtClean="0"/>
              <a:t>E.g.  </a:t>
            </a:r>
          </a:p>
          <a:p>
            <a:pPr lvl="2"/>
            <a:r>
              <a:rPr lang="en-US" dirty="0" smtClean="0"/>
              <a:t>Input = (patient genome + online oncology literature)</a:t>
            </a:r>
          </a:p>
          <a:p>
            <a:pPr lvl="2"/>
            <a:r>
              <a:rPr lang="en-US" dirty="0" smtClean="0"/>
              <a:t>Output = cancer risks</a:t>
            </a:r>
          </a:p>
          <a:p>
            <a:pPr lvl="2"/>
            <a:r>
              <a:rPr lang="en-US" dirty="0" smtClean="0"/>
              <a:t>Technical = A deep network + WATSON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Address </a:t>
            </a:r>
            <a:r>
              <a:rPr lang="en-US" i="1" dirty="0" smtClean="0">
                <a:solidFill>
                  <a:srgbClr val="0000FF"/>
                </a:solidFill>
              </a:rPr>
              <a:t>Key Factors </a:t>
            </a:r>
            <a:r>
              <a:rPr lang="en-US" dirty="0" smtClean="0"/>
              <a:t>(next slide) for each.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42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468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Key Factors in deploying the AI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61"/>
            <a:ext cx="8478930" cy="550790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AI-Human Interaction </a:t>
            </a:r>
          </a:p>
          <a:p>
            <a:pPr lvl="1"/>
            <a:r>
              <a:rPr lang="en-US" dirty="0" smtClean="0"/>
              <a:t>Skills required of the humans</a:t>
            </a:r>
          </a:p>
          <a:p>
            <a:pPr lvl="1"/>
            <a:r>
              <a:rPr lang="en-US" dirty="0" smtClean="0"/>
              <a:t>Skills taken over by the AI</a:t>
            </a:r>
          </a:p>
          <a:p>
            <a:pPr lvl="1"/>
            <a:r>
              <a:rPr lang="en-US" dirty="0" smtClean="0"/>
              <a:t>Interface between Human and AI</a:t>
            </a:r>
          </a:p>
          <a:p>
            <a:pPr marL="457200" lvl="1" indent="0">
              <a:buNone/>
            </a:pPr>
            <a:endParaRPr lang="en-US" b="1" dirty="0" smtClean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Ethics</a:t>
            </a:r>
          </a:p>
          <a:p>
            <a:pPr lvl="1"/>
            <a:r>
              <a:rPr lang="en-US" dirty="0" smtClean="0"/>
              <a:t>Patient information’s privacy and security</a:t>
            </a:r>
          </a:p>
          <a:p>
            <a:pPr lvl="1"/>
            <a:r>
              <a:rPr lang="en-US" dirty="0" smtClean="0"/>
              <a:t>Job loss (or creation)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 smtClean="0">
                <a:solidFill>
                  <a:srgbClr val="0000FF"/>
                </a:solidFill>
              </a:rPr>
              <a:t>Patient’s Experience and Reaction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omfort, cost, convenience</a:t>
            </a:r>
            <a:r>
              <a:rPr lang="mr-IN" dirty="0" smtClean="0"/>
              <a:t>…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0000FF"/>
                </a:solidFill>
              </a:rPr>
              <a:t>Time Frame</a:t>
            </a:r>
          </a:p>
          <a:p>
            <a:pPr lvl="1"/>
            <a:r>
              <a:rPr lang="en-US" dirty="0" smtClean="0"/>
              <a:t>How quickly (or slowly) to achieve in Trondheim?  Why?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rgbClr val="0000FF"/>
                </a:solidFill>
              </a:rPr>
              <a:t>Other pertinent factors </a:t>
            </a:r>
            <a:r>
              <a:rPr lang="en-US" dirty="0" smtClean="0">
                <a:solidFill>
                  <a:srgbClr val="0000FF"/>
                </a:solidFill>
              </a:rPr>
              <a:t>(e.g. pros + cons) - </a:t>
            </a:r>
            <a:r>
              <a:rPr lang="en-US" dirty="0" smtClean="0"/>
              <a:t>optional </a:t>
            </a:r>
          </a:p>
        </p:txBody>
      </p:sp>
    </p:spTree>
    <p:extLst>
      <p:ext uri="{BB962C8B-B14F-4D97-AF65-F5344CB8AC3E}">
        <p14:creationId xmlns:p14="http://schemas.microsoft.com/office/powerpoint/2010/main" val="3111946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183"/>
            <a:ext cx="8229600" cy="6390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Drug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09" y="913639"/>
            <a:ext cx="8808209" cy="49110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300" dirty="0" smtClean="0">
                <a:solidFill>
                  <a:srgbClr val="0000FF"/>
                </a:solidFill>
              </a:rPr>
              <a:t>					Four Main Stages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molecular targets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drug candidates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Testing Trials (speed up w/o increased risk)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biomarkers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Diagnostic </a:t>
            </a:r>
            <a:r>
              <a:rPr lang="mr-IN" dirty="0" smtClean="0"/>
              <a:t>–</a:t>
            </a:r>
            <a:r>
              <a:rPr lang="en-US" dirty="0" smtClean="0"/>
              <a:t> Does patient (P) have the disease (D)?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Risk </a:t>
            </a:r>
            <a:r>
              <a:rPr lang="mr-IN" dirty="0" smtClean="0"/>
              <a:t>–</a:t>
            </a:r>
            <a:r>
              <a:rPr lang="en-US" dirty="0" smtClean="0"/>
              <a:t> Is P at risk of getting D?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Prognostic </a:t>
            </a:r>
            <a:r>
              <a:rPr lang="mr-IN" dirty="0" smtClean="0"/>
              <a:t>–</a:t>
            </a:r>
            <a:r>
              <a:rPr lang="en-US" dirty="0" smtClean="0"/>
              <a:t> How has D progressed in P?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dirty="0" smtClean="0"/>
              <a:t>Therapeutic Predictive </a:t>
            </a:r>
            <a:r>
              <a:rPr lang="mr-IN" dirty="0" smtClean="0"/>
              <a:t>–</a:t>
            </a:r>
            <a:r>
              <a:rPr lang="en-US" dirty="0" smtClean="0"/>
              <a:t> How will P respond to Drug X?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6658" y="5737650"/>
            <a:ext cx="7026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		AI can be useful in all of these stages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571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910"/>
            <a:ext cx="8229600" cy="520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048"/>
            <a:ext cx="8229600" cy="5591469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 smtClean="0"/>
              <a:t>General</a:t>
            </a:r>
          </a:p>
          <a:p>
            <a:pPr lvl="1"/>
            <a:r>
              <a:rPr lang="en-US" sz="1400" dirty="0" err="1" smtClean="0"/>
              <a:t>builtin.com</a:t>
            </a:r>
            <a:r>
              <a:rPr lang="en-US" sz="1400" dirty="0" smtClean="0"/>
              <a:t>/artificial-intelligence/artificial-intelligence-healthcare </a:t>
            </a:r>
            <a:r>
              <a:rPr lang="en-US" sz="1400" dirty="0" smtClean="0">
                <a:solidFill>
                  <a:srgbClr val="0000FF"/>
                </a:solidFill>
              </a:rPr>
              <a:t>(AI in healthcare)</a:t>
            </a:r>
          </a:p>
          <a:p>
            <a:pPr lvl="1"/>
            <a:r>
              <a:rPr lang="en-US" sz="1400" dirty="0" err="1"/>
              <a:t>n</a:t>
            </a:r>
            <a:r>
              <a:rPr lang="en-US" sz="1400" dirty="0" err="1" smtClean="0"/>
              <a:t>cbi.nlm.nih.gov</a:t>
            </a:r>
            <a:r>
              <a:rPr lang="en-US" sz="1400" dirty="0" smtClean="0"/>
              <a:t>/</a:t>
            </a:r>
            <a:r>
              <a:rPr lang="en-US" sz="1400" dirty="0" err="1" smtClean="0"/>
              <a:t>pmc</a:t>
            </a:r>
            <a:r>
              <a:rPr lang="en-US" sz="1400" dirty="0" smtClean="0"/>
              <a:t>/articles/PMC7226189  </a:t>
            </a:r>
            <a:r>
              <a:rPr lang="en-US" sz="1400" dirty="0" smtClean="0">
                <a:solidFill>
                  <a:srgbClr val="0000FF"/>
                </a:solidFill>
              </a:rPr>
              <a:t>(AI in oncology)</a:t>
            </a:r>
          </a:p>
          <a:p>
            <a:pPr lvl="1"/>
            <a:r>
              <a:rPr lang="en-US" sz="1400" dirty="0" err="1" smtClean="0"/>
              <a:t>datarevenue.com</a:t>
            </a:r>
            <a:r>
              <a:rPr lang="en-US" sz="1400" dirty="0" smtClean="0"/>
              <a:t>/en-blog/artificial-intelligence-in-medicine </a:t>
            </a:r>
            <a:r>
              <a:rPr lang="en-US" sz="1400" dirty="0" smtClean="0">
                <a:solidFill>
                  <a:srgbClr val="0000FF"/>
                </a:solidFill>
              </a:rPr>
              <a:t>(overview of application areas)</a:t>
            </a:r>
          </a:p>
          <a:p>
            <a:pPr marL="457200" lvl="1" indent="0">
              <a:buNone/>
            </a:pPr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800" dirty="0" smtClean="0">
                <a:solidFill>
                  <a:srgbClr val="000000"/>
                </a:solidFill>
              </a:rPr>
              <a:t>Diagnosis</a:t>
            </a:r>
          </a:p>
          <a:p>
            <a:pPr lvl="1"/>
            <a:r>
              <a:rPr lang="en-US" sz="1400" dirty="0" err="1"/>
              <a:t>n</a:t>
            </a:r>
            <a:r>
              <a:rPr lang="en-US" sz="1400" dirty="0" err="1" smtClean="0"/>
              <a:t>ature.com</a:t>
            </a:r>
            <a:r>
              <a:rPr lang="en-US" sz="1400" dirty="0" smtClean="0"/>
              <a:t>/articles/d41586-020-00847-2 </a:t>
            </a:r>
            <a:r>
              <a:rPr lang="en-US" sz="1400" dirty="0" smtClean="0">
                <a:solidFill>
                  <a:srgbClr val="0000FF"/>
                </a:solidFill>
              </a:rPr>
              <a:t>(AI in cancer diagnosis)</a:t>
            </a:r>
          </a:p>
          <a:p>
            <a:pPr lvl="1"/>
            <a:r>
              <a:rPr lang="en-US" sz="1400" dirty="0" err="1"/>
              <a:t>g</a:t>
            </a:r>
            <a:r>
              <a:rPr lang="en-US" sz="1400" dirty="0" err="1" smtClean="0"/>
              <a:t>enomemedicine.biomedcentral.com</a:t>
            </a:r>
            <a:r>
              <a:rPr lang="en-US" sz="1400" dirty="0" smtClean="0"/>
              <a:t>/articles/10.1186/s13073-019-0689-8 </a:t>
            </a:r>
            <a:r>
              <a:rPr lang="en-US" sz="1400" dirty="0" smtClean="0">
                <a:solidFill>
                  <a:srgbClr val="0000FF"/>
                </a:solidFill>
              </a:rPr>
              <a:t>(AI in genomic diagnostics)</a:t>
            </a:r>
          </a:p>
          <a:p>
            <a:pPr marL="457200" lvl="1" indent="0">
              <a:buNone/>
            </a:pPr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800" dirty="0" smtClean="0"/>
              <a:t>Treatment and Drug Discovery</a:t>
            </a:r>
          </a:p>
          <a:p>
            <a:pPr lvl="1"/>
            <a:r>
              <a:rPr lang="en-US" sz="1400" dirty="0" err="1"/>
              <a:t>n</a:t>
            </a:r>
            <a:r>
              <a:rPr lang="en-US" sz="1400" dirty="0" err="1" smtClean="0"/>
              <a:t>ature.com</a:t>
            </a:r>
            <a:r>
              <a:rPr lang="en-US" sz="1400" dirty="0" smtClean="0"/>
              <a:t>/articles/d41586-018-05267-x </a:t>
            </a:r>
            <a:r>
              <a:rPr lang="en-US" sz="1400" dirty="0" smtClean="0">
                <a:solidFill>
                  <a:srgbClr val="0000FF"/>
                </a:solidFill>
              </a:rPr>
              <a:t>(AI in drug discovery)</a:t>
            </a:r>
          </a:p>
          <a:p>
            <a:pPr lvl="1"/>
            <a:r>
              <a:rPr lang="en-US" sz="1400" dirty="0" err="1"/>
              <a:t>d</a:t>
            </a:r>
            <a:r>
              <a:rPr lang="en-US" sz="1400" dirty="0" err="1" smtClean="0"/>
              <a:t>dw-online.com</a:t>
            </a:r>
            <a:r>
              <a:rPr lang="en-US" sz="1400" dirty="0" smtClean="0"/>
              <a:t>/informatics/p323284-how-artificial-intelligence-is-transforming-drug-design.html</a:t>
            </a:r>
          </a:p>
          <a:p>
            <a:pPr lvl="1"/>
            <a:r>
              <a:rPr lang="en-US" sz="1400" dirty="0" err="1" smtClean="0"/>
              <a:t>Pubmed.ncbi.nlm.nih.gov</a:t>
            </a:r>
            <a:r>
              <a:rPr lang="en-US" sz="1400" dirty="0" smtClean="0"/>
              <a:t>/31209850 </a:t>
            </a:r>
            <a:r>
              <a:rPr lang="en-US" sz="1400" dirty="0" smtClean="0">
                <a:solidFill>
                  <a:srgbClr val="0000FF"/>
                </a:solidFill>
              </a:rPr>
              <a:t>(AI in personalized medicine)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r>
              <a:rPr lang="en-US" sz="1800" dirty="0" smtClean="0"/>
              <a:t>Watson</a:t>
            </a:r>
          </a:p>
          <a:p>
            <a:pPr lvl="1"/>
            <a:r>
              <a:rPr lang="en-US" sz="1400" dirty="0" err="1"/>
              <a:t>a</a:t>
            </a:r>
            <a:r>
              <a:rPr lang="en-US" sz="1400" dirty="0" err="1" smtClean="0"/>
              <a:t>aai.org</a:t>
            </a:r>
            <a:r>
              <a:rPr lang="en-US" sz="1400" dirty="0" smtClean="0"/>
              <a:t>/Magazine/Watson/</a:t>
            </a:r>
            <a:r>
              <a:rPr lang="en-US" sz="1400" dirty="0" err="1" smtClean="0"/>
              <a:t>watson.php</a:t>
            </a:r>
            <a:r>
              <a:rPr lang="en-US" sz="1400" dirty="0" smtClean="0"/>
              <a:t>  </a:t>
            </a:r>
            <a:r>
              <a:rPr lang="en-US" sz="1400" dirty="0" smtClean="0">
                <a:solidFill>
                  <a:srgbClr val="0000FF"/>
                </a:solidFill>
              </a:rPr>
              <a:t>(tech details)</a:t>
            </a:r>
          </a:p>
          <a:p>
            <a:pPr lvl="1"/>
            <a:r>
              <a:rPr lang="en-US" sz="1400" dirty="0" err="1"/>
              <a:t>i</a:t>
            </a:r>
            <a:r>
              <a:rPr lang="en-US" sz="1400" dirty="0" err="1" smtClean="0"/>
              <a:t>bm.com</a:t>
            </a:r>
            <a:r>
              <a:rPr lang="en-US" sz="1400" dirty="0" smtClean="0"/>
              <a:t>/cloud/</a:t>
            </a:r>
            <a:r>
              <a:rPr lang="en-US" sz="1400" dirty="0" err="1" smtClean="0"/>
              <a:t>watson</a:t>
            </a:r>
            <a:r>
              <a:rPr lang="en-US" sz="1400" dirty="0" smtClean="0"/>
              <a:t>-discovery </a:t>
            </a:r>
            <a:r>
              <a:rPr lang="en-US" sz="1400" dirty="0" smtClean="0">
                <a:solidFill>
                  <a:srgbClr val="0000FF"/>
                </a:solidFill>
              </a:rPr>
              <a:t>(pure promotion from IBM)</a:t>
            </a:r>
          </a:p>
          <a:p>
            <a:pPr lvl="1"/>
            <a:r>
              <a:rPr lang="en-US" sz="1400" dirty="0" err="1" smtClean="0"/>
              <a:t>Spectrum.ieee.org</a:t>
            </a:r>
            <a:r>
              <a:rPr lang="en-US" sz="1400" dirty="0" smtClean="0"/>
              <a:t>/biomedical/diagnostics/how-ibm-watson-overpromised-and-underdelivered-on-ai-health-care  </a:t>
            </a:r>
            <a:r>
              <a:rPr lang="en-US" sz="1400" dirty="0" smtClean="0">
                <a:solidFill>
                  <a:srgbClr val="0000FF"/>
                </a:solidFill>
              </a:rPr>
              <a:t>(reality check)</a:t>
            </a:r>
          </a:p>
          <a:p>
            <a:pPr lvl="1"/>
            <a:endParaRPr lang="en-US" sz="1400" dirty="0">
              <a:solidFill>
                <a:srgbClr val="0000FF"/>
              </a:solidFill>
            </a:endParaRPr>
          </a:p>
          <a:p>
            <a:r>
              <a:rPr lang="en-US" sz="1800" dirty="0" smtClean="0"/>
              <a:t>Covid-19</a:t>
            </a:r>
          </a:p>
          <a:p>
            <a:pPr lvl="1"/>
            <a:r>
              <a:rPr lang="en-US" sz="1400" dirty="0" err="1" smtClean="0"/>
              <a:t>datarevenue.com</a:t>
            </a:r>
            <a:r>
              <a:rPr lang="en-US" sz="1400" dirty="0" smtClean="0"/>
              <a:t>/en-blog/machine-learning-covid-19</a:t>
            </a:r>
          </a:p>
          <a:p>
            <a:pPr lvl="1"/>
            <a:r>
              <a:rPr lang="en-US" sz="1400" dirty="0" err="1"/>
              <a:t>s</a:t>
            </a:r>
            <a:r>
              <a:rPr lang="en-US" sz="1400" dirty="0" err="1" smtClean="0"/>
              <a:t>ciencedirect.com</a:t>
            </a:r>
            <a:r>
              <a:rPr lang="en-US" sz="1400" dirty="0" smtClean="0"/>
              <a:t>/science/article/</a:t>
            </a:r>
            <a:r>
              <a:rPr lang="en-US" sz="1400" dirty="0" err="1" smtClean="0"/>
              <a:t>pii</a:t>
            </a:r>
            <a:r>
              <a:rPr lang="en-US" sz="1400" dirty="0" smtClean="0"/>
              <a:t>/S1871402120300771</a:t>
            </a:r>
            <a:endParaRPr lang="en-US" sz="1400" dirty="0" smtClean="0"/>
          </a:p>
          <a:p>
            <a:pPr marL="457200" lvl="1" indent="0">
              <a:buNone/>
            </a:pPr>
            <a:endParaRPr lang="en-US" sz="1400" dirty="0" smtClean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r>
              <a:rPr lang="en-US" sz="1400" dirty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24887" y="644332"/>
            <a:ext cx="7164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VPN login at NTNU is probably necessary to access some (many?) of these.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378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495</Words>
  <Application>Microsoft Macintosh PowerPoint</Application>
  <PresentationFormat>On-screen Show (4:3)</PresentationFormat>
  <Paragraphs>82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AI in Medicine</vt:lpstr>
      <vt:lpstr>AI Application Areas in Medicine</vt:lpstr>
      <vt:lpstr>Basic Task for Groups 1-4</vt:lpstr>
      <vt:lpstr>Key Factors in deploying the AI system</vt:lpstr>
      <vt:lpstr>Drug Development</vt:lpstr>
      <vt:lpstr>Sources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 in Medicine</dc:title>
  <dc:creator>Keith Downing</dc:creator>
  <cp:lastModifiedBy>Keith Downing</cp:lastModifiedBy>
  <cp:revision>30</cp:revision>
  <dcterms:created xsi:type="dcterms:W3CDTF">2020-08-19T11:18:25Z</dcterms:created>
  <dcterms:modified xsi:type="dcterms:W3CDTF">2020-08-19T15:45:38Z</dcterms:modified>
</cp:coreProperties>
</file>