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517" r:id="rId3"/>
    <p:sldId id="275" r:id="rId4"/>
    <p:sldId id="363" r:id="rId5"/>
    <p:sldId id="279" r:id="rId6"/>
    <p:sldId id="293" r:id="rId7"/>
    <p:sldId id="349" r:id="rId8"/>
    <p:sldId id="311" r:id="rId9"/>
    <p:sldId id="365" r:id="rId10"/>
    <p:sldId id="299" r:id="rId11"/>
    <p:sldId id="513" r:id="rId12"/>
    <p:sldId id="380" r:id="rId13"/>
    <p:sldId id="514" r:id="rId14"/>
    <p:sldId id="340" r:id="rId15"/>
    <p:sldId id="501" r:id="rId16"/>
    <p:sldId id="259" r:id="rId17"/>
    <p:sldId id="260" r:id="rId18"/>
    <p:sldId id="289" r:id="rId19"/>
    <p:sldId id="290" r:id="rId20"/>
    <p:sldId id="355" r:id="rId21"/>
    <p:sldId id="264" r:id="rId22"/>
    <p:sldId id="502" r:id="rId23"/>
    <p:sldId id="257" r:id="rId24"/>
    <p:sldId id="261" r:id="rId25"/>
    <p:sldId id="518" r:id="rId26"/>
    <p:sldId id="294" r:id="rId27"/>
    <p:sldId id="504" r:id="rId28"/>
    <p:sldId id="354" r:id="rId29"/>
    <p:sldId id="516" r:id="rId30"/>
    <p:sldId id="510" r:id="rId31"/>
    <p:sldId id="376" r:id="rId32"/>
    <p:sldId id="318" r:id="rId33"/>
    <p:sldId id="276" r:id="rId34"/>
    <p:sldId id="292" r:id="rId35"/>
    <p:sldId id="511" r:id="rId36"/>
    <p:sldId id="280" r:id="rId37"/>
    <p:sldId id="512" r:id="rId38"/>
    <p:sldId id="281" r:id="rId39"/>
    <p:sldId id="382" r:id="rId40"/>
    <p:sldId id="348" r:id="rId41"/>
    <p:sldId id="258" r:id="rId42"/>
    <p:sldId id="381" r:id="rId43"/>
    <p:sldId id="387" r:id="rId44"/>
    <p:sldId id="388" r:id="rId45"/>
    <p:sldId id="270" r:id="rId46"/>
    <p:sldId id="352" r:id="rId47"/>
    <p:sldId id="353" r:id="rId48"/>
    <p:sldId id="272" r:id="rId4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32"/>
    <p:restoredTop sz="96327"/>
  </p:normalViewPr>
  <p:slideViewPr>
    <p:cSldViewPr snapToGrid="0">
      <p:cViewPr varScale="1">
        <p:scale>
          <a:sx n="123" d="100"/>
          <a:sy n="123" d="100"/>
        </p:scale>
        <p:origin x="12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EAFE2-D141-804A-B4CA-CB402D0E00A1}" type="datetimeFigureOut">
              <a:rPr lang="en-NO" smtClean="0"/>
              <a:t>12/03/2024</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9443E-62C5-6546-A6CE-89952BEAB22D}" type="slidenum">
              <a:rPr lang="en-NO" smtClean="0"/>
              <a:t>‹#›</a:t>
            </a:fld>
            <a:endParaRPr lang="en-NO"/>
          </a:p>
        </p:txBody>
      </p:sp>
    </p:spTree>
    <p:extLst>
      <p:ext uri="{BB962C8B-B14F-4D97-AF65-F5344CB8AC3E}">
        <p14:creationId xmlns:p14="http://schemas.microsoft.com/office/powerpoint/2010/main" val="413878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The Mike Hammer story:  “AI:  Toys or Tools”.  We seem to have jumped from Toy right to Terror.  This hype is one of my irritations.  The other is the use of words like “Algorithms” is if they are all bad, or as if there is ONE algorithm, the AI algorithm, that is bad.</a:t>
            </a:r>
          </a:p>
        </p:txBody>
      </p:sp>
      <p:sp>
        <p:nvSpPr>
          <p:cNvPr id="4" name="Slide Number Placeholder 3"/>
          <p:cNvSpPr>
            <a:spLocks noGrp="1"/>
          </p:cNvSpPr>
          <p:nvPr>
            <p:ph type="sldNum" sz="quarter" idx="5"/>
          </p:nvPr>
        </p:nvSpPr>
        <p:spPr/>
        <p:txBody>
          <a:bodyPr/>
          <a:lstStyle/>
          <a:p>
            <a:fld id="{F209443E-62C5-6546-A6CE-89952BEAB22D}" type="slidenum">
              <a:rPr lang="en-NO" smtClean="0"/>
              <a:t>1</a:t>
            </a:fld>
            <a:endParaRPr lang="en-NO"/>
          </a:p>
        </p:txBody>
      </p:sp>
    </p:spTree>
    <p:extLst>
      <p:ext uri="{BB962C8B-B14F-4D97-AF65-F5344CB8AC3E}">
        <p14:creationId xmlns:p14="http://schemas.microsoft.com/office/powerpoint/2010/main" val="356081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it is not so easy to preserve</a:t>
            </a:r>
            <a:r>
              <a:rPr lang="en-US" baseline="0" dirty="0"/>
              <a:t> </a:t>
            </a:r>
            <a:r>
              <a:rPr lang="en-US" baseline="0"/>
              <a:t>artificial selection.</a:t>
            </a:r>
            <a:endParaRPr lang="en-US"/>
          </a:p>
        </p:txBody>
      </p:sp>
      <p:sp>
        <p:nvSpPr>
          <p:cNvPr id="4" name="Slide Number Placeholder 3"/>
          <p:cNvSpPr>
            <a:spLocks noGrp="1"/>
          </p:cNvSpPr>
          <p:nvPr>
            <p:ph type="sldNum" sz="quarter" idx="10"/>
          </p:nvPr>
        </p:nvSpPr>
        <p:spPr/>
        <p:txBody>
          <a:bodyPr/>
          <a:lstStyle/>
          <a:p>
            <a:fld id="{8B2B5103-B162-C64D-A2BA-4E5771002430}" type="slidenum">
              <a:rPr lang="en-US" smtClean="0"/>
              <a:t>26</a:t>
            </a:fld>
            <a:endParaRPr lang="en-US"/>
          </a:p>
        </p:txBody>
      </p:sp>
    </p:spTree>
    <p:extLst>
      <p:ext uri="{BB962C8B-B14F-4D97-AF65-F5344CB8AC3E}">
        <p14:creationId xmlns:p14="http://schemas.microsoft.com/office/powerpoint/2010/main" val="2571069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3A63A21A-061B-9F48-B7EA-DFD2B2136B1A}" type="slidenum">
              <a:rPr lang="en-NO" smtClean="0"/>
              <a:t>33</a:t>
            </a:fld>
            <a:endParaRPr lang="en-NO"/>
          </a:p>
        </p:txBody>
      </p:sp>
    </p:spTree>
    <p:extLst>
      <p:ext uri="{BB962C8B-B14F-4D97-AF65-F5344CB8AC3E}">
        <p14:creationId xmlns:p14="http://schemas.microsoft.com/office/powerpoint/2010/main" val="353853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become more dependent on machines for decision-making, our</a:t>
            </a:r>
            <a:r>
              <a:rPr lang="en-US" baseline="0" dirty="0"/>
              <a:t> own intelligence becomes very artificial, and we may subtly begin to ADOPT the MACHINES GOALS!!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42</a:t>
            </a:fld>
            <a:endParaRPr lang="en-US"/>
          </a:p>
        </p:txBody>
      </p:sp>
    </p:spTree>
    <p:extLst>
      <p:ext uri="{BB962C8B-B14F-4D97-AF65-F5344CB8AC3E}">
        <p14:creationId xmlns:p14="http://schemas.microsoft.com/office/powerpoint/2010/main" val="2053146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a:t>
            </a:r>
            <a:r>
              <a:rPr lang="en-US" baseline="0" dirty="0"/>
              <a:t> what WE will become….</a:t>
            </a:r>
          </a:p>
          <a:p>
            <a:r>
              <a:rPr lang="en-US" dirty="0"/>
              <a:t>More exciting</a:t>
            </a:r>
            <a:r>
              <a:rPr lang="en-US" baseline="0" dirty="0"/>
              <a:t> jobs in more cool places like Google…or more leisure time</a:t>
            </a:r>
            <a:r>
              <a:rPr lang="en-US" dirty="0"/>
              <a:t>….or is this THE END of humanity as we know it…where maybe our</a:t>
            </a:r>
            <a:r>
              <a:rPr lang="en-US" baseline="0" dirty="0"/>
              <a:t> brains will still hold enough special power to keep us (or at least our brains) around?</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48</a:t>
            </a:fld>
            <a:endParaRPr lang="en-US"/>
          </a:p>
        </p:txBody>
      </p:sp>
    </p:spTree>
    <p:extLst>
      <p:ext uri="{BB962C8B-B14F-4D97-AF65-F5344CB8AC3E}">
        <p14:creationId xmlns:p14="http://schemas.microsoft.com/office/powerpoint/2010/main" val="324133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Thus</a:t>
            </a:r>
            <a:r>
              <a:rPr lang="en-US" baseline="0" dirty="0"/>
              <a:t> began the roller-coaster ride of AI.</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5</a:t>
            </a:fld>
            <a:endParaRPr lang="en-US"/>
          </a:p>
        </p:txBody>
      </p:sp>
    </p:spTree>
    <p:extLst>
      <p:ext uri="{BB962C8B-B14F-4D97-AF65-F5344CB8AC3E}">
        <p14:creationId xmlns:p14="http://schemas.microsoft.com/office/powerpoint/2010/main" val="165691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AI’s can produce (improved)</a:t>
            </a:r>
            <a:r>
              <a:rPr lang="en-US" baseline="0" dirty="0"/>
              <a:t> AI’s, without human help, the SINGULARITY occurs.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16</a:t>
            </a:fld>
            <a:endParaRPr lang="en-US"/>
          </a:p>
        </p:txBody>
      </p:sp>
    </p:spTree>
    <p:extLst>
      <p:ext uri="{BB962C8B-B14F-4D97-AF65-F5344CB8AC3E}">
        <p14:creationId xmlns:p14="http://schemas.microsoft.com/office/powerpoint/2010/main" val="284072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a:t>
            </a:r>
            <a:r>
              <a:rPr lang="en-US" baseline="0" dirty="0"/>
              <a:t>l of these exponentials (accelerations) =&gt; the singularity could sneak up on us very quickly.  Once we get to chimp intelligence, human intelligence (and beyond) may only be a few days away!!  </a:t>
            </a:r>
          </a:p>
          <a:p>
            <a:r>
              <a:rPr lang="en-US" baseline="0" dirty="0"/>
              <a:t>We need a plan, now, as to how to control these </a:t>
            </a:r>
            <a:r>
              <a:rPr lang="en-US" baseline="0" dirty="0" err="1"/>
              <a:t>superintelligences</a:t>
            </a:r>
            <a:r>
              <a:rPr lang="en-US" baseline="0" dirty="0"/>
              <a:t>.  We may not have time to do it after they are created.</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17</a:t>
            </a:fld>
            <a:endParaRPr lang="en-US"/>
          </a:p>
        </p:txBody>
      </p:sp>
    </p:spTree>
    <p:extLst>
      <p:ext uri="{BB962C8B-B14F-4D97-AF65-F5344CB8AC3E}">
        <p14:creationId xmlns:p14="http://schemas.microsoft.com/office/powerpoint/2010/main" val="2935666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disturbing trend is reduced</a:t>
            </a:r>
            <a:r>
              <a:rPr lang="en-US" baseline="0" dirty="0"/>
              <a:t> transparency of AI, in several different respects.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18</a:t>
            </a:fld>
            <a:endParaRPr lang="en-US"/>
          </a:p>
        </p:txBody>
      </p:sp>
    </p:spTree>
    <p:extLst>
      <p:ext uri="{BB962C8B-B14F-4D97-AF65-F5344CB8AC3E}">
        <p14:creationId xmlns:p14="http://schemas.microsoft.com/office/powerpoint/2010/main" val="1872253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1-  Disappointed by fact that I’d never have time to learn all the interesting things in the library.  2- In grad school, when I finally did learn something interesting, I wanted to get an AI to understand it.  3 -  Now AI reads ALL books in the library, and I’m trying to understand what the AI knows.</a:t>
            </a:r>
          </a:p>
        </p:txBody>
      </p:sp>
      <p:sp>
        <p:nvSpPr>
          <p:cNvPr id="4" name="Slide Number Placeholder 3"/>
          <p:cNvSpPr>
            <a:spLocks noGrp="1"/>
          </p:cNvSpPr>
          <p:nvPr>
            <p:ph type="sldNum" sz="quarter" idx="5"/>
          </p:nvPr>
        </p:nvSpPr>
        <p:spPr/>
        <p:txBody>
          <a:bodyPr/>
          <a:lstStyle/>
          <a:p>
            <a:fld id="{3A63A21A-061B-9F48-B7EA-DFD2B2136B1A}" type="slidenum">
              <a:rPr lang="en-NO" smtClean="0"/>
              <a:t>20</a:t>
            </a:fld>
            <a:endParaRPr lang="en-NO"/>
          </a:p>
        </p:txBody>
      </p:sp>
    </p:spTree>
    <p:extLst>
      <p:ext uri="{BB962C8B-B14F-4D97-AF65-F5344CB8AC3E}">
        <p14:creationId xmlns:p14="http://schemas.microsoft.com/office/powerpoint/2010/main" val="60235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real</a:t>
            </a:r>
            <a:r>
              <a:rPr lang="en-US" sz="1200" kern="1200" baseline="0" dirty="0">
                <a:solidFill>
                  <a:schemeClr val="tx1"/>
                </a:solidFill>
                <a:effectLst/>
                <a:latin typeface="+mn-lt"/>
                <a:ea typeface="+mn-ea"/>
                <a:cs typeface="+mn-cs"/>
              </a:rPr>
              <a:t> beauty of AI is not a reasoning computer, but a CREATIVE (and hence unpredictable) computer.  There are advantages and disadvantages of this.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56BBA5-565C-EB44-B52C-E3C10D8B83E6}" type="slidenum">
              <a:rPr lang="en-US" smtClean="0"/>
              <a:t>21</a:t>
            </a:fld>
            <a:endParaRPr lang="en-US"/>
          </a:p>
        </p:txBody>
      </p:sp>
    </p:spTree>
    <p:extLst>
      <p:ext uri="{BB962C8B-B14F-4D97-AF65-F5344CB8AC3E}">
        <p14:creationId xmlns:p14="http://schemas.microsoft.com/office/powerpoint/2010/main" val="270959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In addition to learning, AI systems can also EVOLVE, using simulations that “look like natural selection”.</a:t>
            </a:r>
          </a:p>
        </p:txBody>
      </p:sp>
      <p:sp>
        <p:nvSpPr>
          <p:cNvPr id="4" name="Slide Number Placeholder 3"/>
          <p:cNvSpPr>
            <a:spLocks noGrp="1"/>
          </p:cNvSpPr>
          <p:nvPr>
            <p:ph type="sldNum" sz="quarter" idx="10"/>
          </p:nvPr>
        </p:nvSpPr>
        <p:spPr/>
        <p:txBody>
          <a:bodyPr/>
          <a:lstStyle/>
          <a:p>
            <a:fld id="{5C56BBA5-565C-EB44-B52C-E3C10D8B83E6}" type="slidenum">
              <a:rPr lang="en-US" smtClean="0"/>
              <a:t>23</a:t>
            </a:fld>
            <a:endParaRPr lang="en-US"/>
          </a:p>
        </p:txBody>
      </p:sp>
    </p:spTree>
    <p:extLst>
      <p:ext uri="{BB962C8B-B14F-4D97-AF65-F5344CB8AC3E}">
        <p14:creationId xmlns:p14="http://schemas.microsoft.com/office/powerpoint/2010/main" val="3132009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now we have AI</a:t>
            </a:r>
            <a:r>
              <a:rPr lang="en-US" baseline="0" dirty="0"/>
              <a:t> systems that evolve other AI systems that can be produced, physically:  robots making robots!!  This scares some people.</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24</a:t>
            </a:fld>
            <a:endParaRPr lang="en-US"/>
          </a:p>
        </p:txBody>
      </p:sp>
    </p:spTree>
    <p:extLst>
      <p:ext uri="{BB962C8B-B14F-4D97-AF65-F5344CB8AC3E}">
        <p14:creationId xmlns:p14="http://schemas.microsoft.com/office/powerpoint/2010/main" val="1645629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B20D-59A6-41AF-8125-007E443EE3D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99D0A688-63EB-C8D1-4C7D-903A8FE72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9E29B8B9-B1F7-CB64-A000-A32CE8725790}"/>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5" name="Footer Placeholder 4">
            <a:extLst>
              <a:ext uri="{FF2B5EF4-FFF2-40B4-BE49-F238E27FC236}">
                <a16:creationId xmlns:a16="http://schemas.microsoft.com/office/drawing/2014/main" id="{ECDF03CA-097B-8B1B-EA68-54B42C83E53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BB7E63B3-CD7E-2580-5C9E-9D8819B99DE3}"/>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366449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2D00-3D38-C78F-900B-AFA3957B8C19}"/>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72922CA5-4684-9445-65AD-63C57ED79B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4B2EF21-2362-72EE-E4DA-5A11DBF30BF8}"/>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5" name="Footer Placeholder 4">
            <a:extLst>
              <a:ext uri="{FF2B5EF4-FFF2-40B4-BE49-F238E27FC236}">
                <a16:creationId xmlns:a16="http://schemas.microsoft.com/office/drawing/2014/main" id="{A6C4370E-7BC9-39EE-AF02-4635D7D884CA}"/>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165EE90C-73B4-4F27-2289-21EF33CF546A}"/>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256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2C077C-A142-FA31-563C-49A7F9A7727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D46D70E5-4509-FF8C-6FB8-21C9C53CDA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748609A4-ADBC-361A-7099-D198332E4E38}"/>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5" name="Footer Placeholder 4">
            <a:extLst>
              <a:ext uri="{FF2B5EF4-FFF2-40B4-BE49-F238E27FC236}">
                <a16:creationId xmlns:a16="http://schemas.microsoft.com/office/drawing/2014/main" id="{59ACB0FD-BC6F-2877-1E97-94F84B0B2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1EDF1EAD-66B4-9F3F-66D0-CC1487BA7616}"/>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323048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28DD-720F-8C48-7009-B1194A301A79}"/>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858AB2F2-7FAD-A139-DC9F-7C3041BB8F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C09C25FD-4162-FDBC-F7E3-CA53195678AD}"/>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5" name="Footer Placeholder 4">
            <a:extLst>
              <a:ext uri="{FF2B5EF4-FFF2-40B4-BE49-F238E27FC236}">
                <a16:creationId xmlns:a16="http://schemas.microsoft.com/office/drawing/2014/main" id="{569CED58-7A79-1648-5503-A2D45A2BC541}"/>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5C21BE84-0663-7BBC-4573-7CCCFE09ED40}"/>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2115551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1B59-7D06-AD49-CF8B-0CE368D8C76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B88D8D1E-794D-B874-0762-6C3ABBE92B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3D0FD3-EC95-5FAC-04CB-ABFDFE73DA7F}"/>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5" name="Footer Placeholder 4">
            <a:extLst>
              <a:ext uri="{FF2B5EF4-FFF2-40B4-BE49-F238E27FC236}">
                <a16:creationId xmlns:a16="http://schemas.microsoft.com/office/drawing/2014/main" id="{2E8B94BD-50ED-E353-7125-DDB4E22B9927}"/>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397219D0-1223-1484-E53A-5275527B0E26}"/>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113234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C4A7-94D8-72E9-2E28-2B47ACE6627D}"/>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48FFA84D-B5D2-74F6-E8DD-7E15761346D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6D7DB20D-00C6-0D21-E3B6-AAC1C1B785A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C69FCC84-F83F-3589-0220-E21922FE9647}"/>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6" name="Footer Placeholder 5">
            <a:extLst>
              <a:ext uri="{FF2B5EF4-FFF2-40B4-BE49-F238E27FC236}">
                <a16:creationId xmlns:a16="http://schemas.microsoft.com/office/drawing/2014/main" id="{C45B13C1-E6A3-433C-5726-A56934755B80}"/>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2DBE7A07-457B-2E7D-62E5-423EA0E00FFB}"/>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388576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2080-DC68-E110-6A97-9BC1A0F7AA56}"/>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A107D5A1-8415-9785-4C34-304DD9BFC7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1D7FE3-F246-F1F4-6E2A-9C750E0B4F3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0C8A521B-7089-0322-ED8A-44B8A3DE47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B0FDA6-C4A2-D7B0-9F7F-F1057D97FD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6D746FED-F4CB-27AB-C7F5-449BBBBC06D7}"/>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8" name="Footer Placeholder 7">
            <a:extLst>
              <a:ext uri="{FF2B5EF4-FFF2-40B4-BE49-F238E27FC236}">
                <a16:creationId xmlns:a16="http://schemas.microsoft.com/office/drawing/2014/main" id="{40DC7C0C-8C42-8F1F-DF2D-F461776032B3}"/>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583B7B71-6890-0ED9-F3AB-E10C3C5CE81C}"/>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52972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03BB1-3D59-C7B6-FB49-05796244773A}"/>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91BB987E-9CB4-6B3C-480F-800F1B42B275}"/>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4" name="Footer Placeholder 3">
            <a:extLst>
              <a:ext uri="{FF2B5EF4-FFF2-40B4-BE49-F238E27FC236}">
                <a16:creationId xmlns:a16="http://schemas.microsoft.com/office/drawing/2014/main" id="{D6F2D47E-BCF9-8D50-2A54-A8D09A35848E}"/>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D1E55CEF-1948-B73D-9311-1CBFF5950BAA}"/>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55056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6BA95-B1A6-B479-15F3-17A328988288}"/>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3" name="Footer Placeholder 2">
            <a:extLst>
              <a:ext uri="{FF2B5EF4-FFF2-40B4-BE49-F238E27FC236}">
                <a16:creationId xmlns:a16="http://schemas.microsoft.com/office/drawing/2014/main" id="{4FE9D63C-BF93-7105-B656-F52E9F5A522A}"/>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378C2C94-7398-086F-E96E-4330F389F617}"/>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123861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472F9-C449-5F94-82B1-5A2CFDBD09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02A31FA1-37C2-6562-F98B-76A30640E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1F0DE60E-A09E-B834-BFC1-D38BF0612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80997D-880E-6423-E559-0B979EEA3F09}"/>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6" name="Footer Placeholder 5">
            <a:extLst>
              <a:ext uri="{FF2B5EF4-FFF2-40B4-BE49-F238E27FC236}">
                <a16:creationId xmlns:a16="http://schemas.microsoft.com/office/drawing/2014/main" id="{D5C88625-BC94-4E9A-1E0E-B585DB83FFFC}"/>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EE38E43-D13C-8EF2-984A-BC5FAB4042F8}"/>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169133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0C4A-D812-0686-C086-9B642CE5CA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9670EE30-6DEE-132A-66EC-142D6D3D5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7958CEF-E108-4FC2-580E-EBFAC14CE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A7692A-7A0D-EA62-D6F7-44FEF3826901}"/>
              </a:ext>
            </a:extLst>
          </p:cNvPr>
          <p:cNvSpPr>
            <a:spLocks noGrp="1"/>
          </p:cNvSpPr>
          <p:nvPr>
            <p:ph type="dt" sz="half" idx="10"/>
          </p:nvPr>
        </p:nvSpPr>
        <p:spPr/>
        <p:txBody>
          <a:bodyPr/>
          <a:lstStyle/>
          <a:p>
            <a:fld id="{C64F3DA4-9F0C-384C-A534-2218B9DC0EBD}" type="datetimeFigureOut">
              <a:rPr lang="en-NO" smtClean="0"/>
              <a:t>12/03/2024</a:t>
            </a:fld>
            <a:endParaRPr lang="en-NO"/>
          </a:p>
        </p:txBody>
      </p:sp>
      <p:sp>
        <p:nvSpPr>
          <p:cNvPr id="6" name="Footer Placeholder 5">
            <a:extLst>
              <a:ext uri="{FF2B5EF4-FFF2-40B4-BE49-F238E27FC236}">
                <a16:creationId xmlns:a16="http://schemas.microsoft.com/office/drawing/2014/main" id="{F9348EEE-1A0B-B6E1-155D-C53CC91AA2D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712E6893-C1FE-3F71-4AD5-F32F216BAF0A}"/>
              </a:ext>
            </a:extLst>
          </p:cNvPr>
          <p:cNvSpPr>
            <a:spLocks noGrp="1"/>
          </p:cNvSpPr>
          <p:nvPr>
            <p:ph type="sldNum" sz="quarter" idx="12"/>
          </p:nvPr>
        </p:nvSpPr>
        <p:spPr/>
        <p:txBody>
          <a:bodyPr/>
          <a:lstStyle/>
          <a:p>
            <a:fld id="{5C31108D-5FA6-3D4D-BE69-3E17F310B568}" type="slidenum">
              <a:rPr lang="en-NO" smtClean="0"/>
              <a:t>‹#›</a:t>
            </a:fld>
            <a:endParaRPr lang="en-NO"/>
          </a:p>
        </p:txBody>
      </p:sp>
    </p:spTree>
    <p:extLst>
      <p:ext uri="{BB962C8B-B14F-4D97-AF65-F5344CB8AC3E}">
        <p14:creationId xmlns:p14="http://schemas.microsoft.com/office/powerpoint/2010/main" val="1062691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ADBB3B-9ECC-54D0-8ABA-E769D8369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A3F55D7A-A231-F2E4-024E-1365829D7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618F920B-8C54-68D1-7FD3-DE3D784A52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F3DA4-9F0C-384C-A534-2218B9DC0EBD}" type="datetimeFigureOut">
              <a:rPr lang="en-NO" smtClean="0"/>
              <a:t>12/03/2024</a:t>
            </a:fld>
            <a:endParaRPr lang="en-NO"/>
          </a:p>
        </p:txBody>
      </p:sp>
      <p:sp>
        <p:nvSpPr>
          <p:cNvPr id="5" name="Footer Placeholder 4">
            <a:extLst>
              <a:ext uri="{FF2B5EF4-FFF2-40B4-BE49-F238E27FC236}">
                <a16:creationId xmlns:a16="http://schemas.microsoft.com/office/drawing/2014/main" id="{79E90F62-E2C8-6D88-7D5E-803ACE740B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A9EEE540-E14C-AB52-2966-3B16947B2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1108D-5FA6-3D4D-BE69-3E17F310B568}" type="slidenum">
              <a:rPr lang="en-NO" smtClean="0"/>
              <a:t>‹#›</a:t>
            </a:fld>
            <a:endParaRPr lang="en-NO"/>
          </a:p>
        </p:txBody>
      </p:sp>
    </p:spTree>
    <p:extLst>
      <p:ext uri="{BB962C8B-B14F-4D97-AF65-F5344CB8AC3E}">
        <p14:creationId xmlns:p14="http://schemas.microsoft.com/office/powerpoint/2010/main" val="527971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g"/></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43A2-B881-6A4B-35BB-B78B202BAA83}"/>
              </a:ext>
            </a:extLst>
          </p:cNvPr>
          <p:cNvSpPr>
            <a:spLocks noGrp="1"/>
          </p:cNvSpPr>
          <p:nvPr>
            <p:ph type="ctrTitle"/>
          </p:nvPr>
        </p:nvSpPr>
        <p:spPr>
          <a:xfrm>
            <a:off x="1417674" y="1520454"/>
            <a:ext cx="9144000" cy="1755360"/>
          </a:xfrm>
        </p:spPr>
        <p:txBody>
          <a:bodyPr>
            <a:noAutofit/>
          </a:bodyPr>
          <a:lstStyle/>
          <a:p>
            <a:r>
              <a:rPr lang="en-NO" sz="6600" b="1" dirty="0">
                <a:solidFill>
                  <a:srgbClr val="FF0000"/>
                </a:solidFill>
              </a:rPr>
              <a:t>The Ascent of AI:</a:t>
            </a:r>
            <a:br>
              <a:rPr lang="en-NO" sz="6600" b="1" dirty="0">
                <a:solidFill>
                  <a:srgbClr val="FF0000"/>
                </a:solidFill>
              </a:rPr>
            </a:br>
            <a:r>
              <a:rPr lang="en-NO" sz="6600" b="1" i="1" dirty="0"/>
              <a:t>Toys to Tools to Terror</a:t>
            </a:r>
          </a:p>
        </p:txBody>
      </p:sp>
      <p:sp>
        <p:nvSpPr>
          <p:cNvPr id="4" name="TextBox 3">
            <a:extLst>
              <a:ext uri="{FF2B5EF4-FFF2-40B4-BE49-F238E27FC236}">
                <a16:creationId xmlns:a16="http://schemas.microsoft.com/office/drawing/2014/main" id="{34F27F11-7381-A7C8-5AE3-C76AB695369F}"/>
              </a:ext>
            </a:extLst>
          </p:cNvPr>
          <p:cNvSpPr txBox="1"/>
          <p:nvPr/>
        </p:nvSpPr>
        <p:spPr>
          <a:xfrm>
            <a:off x="1476836" y="4745566"/>
            <a:ext cx="9025676" cy="1384995"/>
          </a:xfrm>
          <a:prstGeom prst="rect">
            <a:avLst/>
          </a:prstGeom>
          <a:noFill/>
        </p:spPr>
        <p:txBody>
          <a:bodyPr wrap="none" rtlCol="0">
            <a:spAutoFit/>
          </a:bodyPr>
          <a:lstStyle/>
          <a:p>
            <a:pPr algn="ctr"/>
            <a:r>
              <a:rPr lang="en-NO" sz="2800" dirty="0">
                <a:solidFill>
                  <a:schemeClr val="accent1">
                    <a:lumMod val="75000"/>
                  </a:schemeClr>
                </a:solidFill>
              </a:rPr>
              <a:t>Keith L. Downing</a:t>
            </a:r>
          </a:p>
          <a:p>
            <a:pPr algn="ctr"/>
            <a:r>
              <a:rPr lang="en-NO" sz="2800" dirty="0">
                <a:solidFill>
                  <a:schemeClr val="accent1">
                    <a:lumMod val="75000"/>
                  </a:schemeClr>
                </a:solidFill>
              </a:rPr>
              <a:t>Department of Computer Science</a:t>
            </a:r>
          </a:p>
          <a:p>
            <a:pPr algn="ctr"/>
            <a:r>
              <a:rPr lang="en-NO" sz="2800" dirty="0">
                <a:solidFill>
                  <a:schemeClr val="accent1">
                    <a:lumMod val="75000"/>
                  </a:schemeClr>
                </a:solidFill>
              </a:rPr>
              <a:t>The Norwegian University of Science and Technology (NTNU)</a:t>
            </a:r>
          </a:p>
        </p:txBody>
      </p:sp>
    </p:spTree>
    <p:extLst>
      <p:ext uri="{BB962C8B-B14F-4D97-AF65-F5344CB8AC3E}">
        <p14:creationId xmlns:p14="http://schemas.microsoft.com/office/powerpoint/2010/main" val="1956155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3379" y="0"/>
            <a:ext cx="9810751" cy="7315200"/>
          </a:xfrm>
          <a:prstGeom prst="rect">
            <a:avLst/>
          </a:prstGeom>
        </p:spPr>
      </p:pic>
      <p:sp>
        <p:nvSpPr>
          <p:cNvPr id="4" name="TextBox 3"/>
          <p:cNvSpPr txBox="1"/>
          <p:nvPr/>
        </p:nvSpPr>
        <p:spPr>
          <a:xfrm>
            <a:off x="4413250" y="148168"/>
            <a:ext cx="3858448" cy="830997"/>
          </a:xfrm>
          <a:prstGeom prst="rect">
            <a:avLst/>
          </a:prstGeom>
          <a:noFill/>
          <a:ln>
            <a:noFill/>
          </a:ln>
        </p:spPr>
        <p:txBody>
          <a:bodyPr wrap="none" rtlCol="0">
            <a:spAutoFit/>
          </a:bodyPr>
          <a:lstStyle/>
          <a:p>
            <a:r>
              <a:rPr lang="en-US" sz="4800" b="1" dirty="0">
                <a:solidFill>
                  <a:srgbClr val="FFFF00"/>
                </a:solidFill>
              </a:rPr>
              <a:t>Deep Learning</a:t>
            </a:r>
          </a:p>
        </p:txBody>
      </p:sp>
      <p:sp>
        <p:nvSpPr>
          <p:cNvPr id="5" name="TextBox 4"/>
          <p:cNvSpPr txBox="1"/>
          <p:nvPr/>
        </p:nvSpPr>
        <p:spPr>
          <a:xfrm>
            <a:off x="1342176" y="3845489"/>
            <a:ext cx="4910668" cy="1200329"/>
          </a:xfrm>
          <a:prstGeom prst="rect">
            <a:avLst/>
          </a:prstGeom>
          <a:noFill/>
        </p:spPr>
        <p:txBody>
          <a:bodyPr wrap="square" rtlCol="0">
            <a:spAutoFit/>
          </a:bodyPr>
          <a:lstStyle/>
          <a:p>
            <a:pPr marL="285750" indent="-285750">
              <a:buFont typeface="Arial"/>
              <a:buChar char="•"/>
            </a:pPr>
            <a:r>
              <a:rPr lang="en-US" sz="2400" b="1" dirty="0">
                <a:solidFill>
                  <a:srgbClr val="FFFF00"/>
                </a:solidFill>
              </a:rPr>
              <a:t>Large Neural Networks</a:t>
            </a:r>
          </a:p>
          <a:p>
            <a:pPr marL="285750" indent="-285750">
              <a:buFont typeface="Arial"/>
              <a:buChar char="•"/>
            </a:pPr>
            <a:r>
              <a:rPr lang="en-US" sz="2400" b="1" dirty="0">
                <a:solidFill>
                  <a:srgbClr val="FFFF00"/>
                </a:solidFill>
              </a:rPr>
              <a:t>LOTS of Data</a:t>
            </a:r>
          </a:p>
          <a:p>
            <a:pPr marL="285750" indent="-285750">
              <a:buFont typeface="Arial"/>
              <a:buChar char="•"/>
            </a:pPr>
            <a:r>
              <a:rPr lang="en-US" sz="2400" b="1" dirty="0">
                <a:solidFill>
                  <a:srgbClr val="FFFF00"/>
                </a:solidFill>
              </a:rPr>
              <a:t>LOTS of Computing Power</a:t>
            </a:r>
          </a:p>
        </p:txBody>
      </p:sp>
      <p:cxnSp>
        <p:nvCxnSpPr>
          <p:cNvPr id="6" name="Straight Arrow Connector 5"/>
          <p:cNvCxnSpPr>
            <a:cxnSpLocks/>
          </p:cNvCxnSpPr>
          <p:nvPr/>
        </p:nvCxnSpPr>
        <p:spPr>
          <a:xfrm flipV="1">
            <a:off x="4944573" y="3313339"/>
            <a:ext cx="2383028" cy="853927"/>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53055" y="2457271"/>
            <a:ext cx="2807372" cy="1200329"/>
          </a:xfrm>
          <a:prstGeom prst="rect">
            <a:avLst/>
          </a:prstGeom>
          <a:noFill/>
        </p:spPr>
        <p:txBody>
          <a:bodyPr wrap="none" rtlCol="0">
            <a:spAutoFit/>
          </a:bodyPr>
          <a:lstStyle/>
          <a:p>
            <a:r>
              <a:rPr lang="en-US" sz="2400" b="1" dirty="0">
                <a:solidFill>
                  <a:srgbClr val="FFFF00"/>
                </a:solidFill>
              </a:rPr>
              <a:t>Beat Humans at </a:t>
            </a:r>
          </a:p>
          <a:p>
            <a:r>
              <a:rPr lang="en-US" sz="2400" b="1" dirty="0">
                <a:solidFill>
                  <a:srgbClr val="FFFF00"/>
                </a:solidFill>
              </a:rPr>
              <a:t>Complex Tasks of</a:t>
            </a:r>
          </a:p>
          <a:p>
            <a:r>
              <a:rPr lang="en-US" sz="2400" b="1" dirty="0">
                <a:solidFill>
                  <a:srgbClr val="FFFF00"/>
                </a:solidFill>
              </a:rPr>
              <a:t>Pattern-Recognition </a:t>
            </a:r>
          </a:p>
        </p:txBody>
      </p:sp>
      <p:cxnSp>
        <p:nvCxnSpPr>
          <p:cNvPr id="8" name="Straight Arrow Connector 7">
            <a:extLst>
              <a:ext uri="{FF2B5EF4-FFF2-40B4-BE49-F238E27FC236}">
                <a16:creationId xmlns:a16="http://schemas.microsoft.com/office/drawing/2014/main" id="{7931B87A-2945-66B8-3342-6C3BCA403F25}"/>
              </a:ext>
            </a:extLst>
          </p:cNvPr>
          <p:cNvCxnSpPr>
            <a:cxnSpLocks/>
          </p:cNvCxnSpPr>
          <p:nvPr/>
        </p:nvCxnSpPr>
        <p:spPr>
          <a:xfrm>
            <a:off x="4944573" y="4606411"/>
            <a:ext cx="2032876" cy="591665"/>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B8C88F1-88F4-D7EC-8EB5-073CE41E04FE}"/>
              </a:ext>
            </a:extLst>
          </p:cNvPr>
          <p:cNvSpPr txBox="1"/>
          <p:nvPr/>
        </p:nvSpPr>
        <p:spPr>
          <a:xfrm>
            <a:off x="7057639" y="4516904"/>
            <a:ext cx="3635075" cy="1569660"/>
          </a:xfrm>
          <a:prstGeom prst="rect">
            <a:avLst/>
          </a:prstGeom>
          <a:noFill/>
        </p:spPr>
        <p:txBody>
          <a:bodyPr wrap="square" rtlCol="0">
            <a:spAutoFit/>
          </a:bodyPr>
          <a:lstStyle/>
          <a:p>
            <a:r>
              <a:rPr lang="en-NO" sz="2400" b="1" dirty="0">
                <a:solidFill>
                  <a:srgbClr val="FFFF00"/>
                </a:solidFill>
              </a:rPr>
              <a:t>Impress (and Fool) Humans with AI-generated </a:t>
            </a:r>
          </a:p>
          <a:p>
            <a:r>
              <a:rPr lang="en-NO" sz="2400" b="1" dirty="0">
                <a:solidFill>
                  <a:srgbClr val="FFFF00"/>
                </a:solidFill>
              </a:rPr>
              <a:t>Art, Music, Text, Images, Audio and Video </a:t>
            </a:r>
          </a:p>
        </p:txBody>
      </p:sp>
    </p:spTree>
    <p:extLst>
      <p:ext uri="{BB962C8B-B14F-4D97-AF65-F5344CB8AC3E}">
        <p14:creationId xmlns:p14="http://schemas.microsoft.com/office/powerpoint/2010/main" val="534592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8717A2-6463-A7F2-D0CE-626DB06D29AC}"/>
              </a:ext>
            </a:extLst>
          </p:cNvPr>
          <p:cNvSpPr txBox="1"/>
          <p:nvPr/>
        </p:nvSpPr>
        <p:spPr>
          <a:xfrm>
            <a:off x="1252818" y="2600"/>
            <a:ext cx="10251461" cy="830997"/>
          </a:xfrm>
          <a:prstGeom prst="rect">
            <a:avLst/>
          </a:prstGeom>
          <a:noFill/>
        </p:spPr>
        <p:txBody>
          <a:bodyPr wrap="none" rtlCol="0">
            <a:spAutoFit/>
          </a:bodyPr>
          <a:lstStyle/>
          <a:p>
            <a:r>
              <a:rPr lang="en-NO" sz="4800" b="1" dirty="0"/>
              <a:t>Practical Problem Solving with ChatGPT</a:t>
            </a:r>
          </a:p>
        </p:txBody>
      </p:sp>
      <p:sp>
        <p:nvSpPr>
          <p:cNvPr id="3" name="TextBox 2">
            <a:extLst>
              <a:ext uri="{FF2B5EF4-FFF2-40B4-BE49-F238E27FC236}">
                <a16:creationId xmlns:a16="http://schemas.microsoft.com/office/drawing/2014/main" id="{E3A787A8-7D6C-D36B-9A3F-DA5F6D7DF97E}"/>
              </a:ext>
            </a:extLst>
          </p:cNvPr>
          <p:cNvSpPr txBox="1"/>
          <p:nvPr/>
        </p:nvSpPr>
        <p:spPr>
          <a:xfrm>
            <a:off x="955811" y="1339702"/>
            <a:ext cx="10280378" cy="1661993"/>
          </a:xfrm>
          <a:prstGeom prst="rect">
            <a:avLst/>
          </a:prstGeom>
          <a:solidFill>
            <a:schemeClr val="accent2">
              <a:lumMod val="60000"/>
              <a:lumOff val="40000"/>
            </a:schemeClr>
          </a:solidFill>
        </p:spPr>
        <p:txBody>
          <a:bodyPr wrap="none" rtlCol="0">
            <a:spAutoFit/>
          </a:bodyPr>
          <a:lstStyle/>
          <a:p>
            <a:r>
              <a:rPr lang="en-GB" sz="2800" i="1" dirty="0">
                <a:effectLst/>
                <a:latin typeface="Helvetica" pitchFamily="2" charset="0"/>
              </a:rPr>
              <a:t>I have two rubber bands, a bag of malted milk balls, two pencils</a:t>
            </a:r>
            <a:endParaRPr lang="en-GB" sz="2800" dirty="0">
              <a:effectLst/>
              <a:latin typeface="Helvetica" pitchFamily="2" charset="0"/>
            </a:endParaRPr>
          </a:p>
          <a:p>
            <a:r>
              <a:rPr lang="en-GB" sz="2800" i="1" dirty="0">
                <a:effectLst/>
                <a:latin typeface="Helvetica" pitchFamily="2" charset="0"/>
              </a:rPr>
              <a:t>and a hungry crow. In 50 words or less, explain how to make a</a:t>
            </a:r>
            <a:endParaRPr lang="en-GB" sz="2800" dirty="0">
              <a:effectLst/>
              <a:latin typeface="Helvetica" pitchFamily="2" charset="0"/>
            </a:endParaRPr>
          </a:p>
          <a:p>
            <a:r>
              <a:rPr lang="en-GB" sz="2800" i="1" dirty="0">
                <a:effectLst/>
                <a:latin typeface="Helvetica" pitchFamily="2" charset="0"/>
              </a:rPr>
              <a:t>game out of these things.</a:t>
            </a:r>
            <a:endParaRPr lang="en-GB" sz="2800" dirty="0">
              <a:effectLst/>
              <a:latin typeface="Helvetica" pitchFamily="2" charset="0"/>
            </a:endParaRPr>
          </a:p>
          <a:p>
            <a:endParaRPr lang="en-NO" dirty="0"/>
          </a:p>
        </p:txBody>
      </p:sp>
      <p:sp>
        <p:nvSpPr>
          <p:cNvPr id="4" name="TextBox 3">
            <a:extLst>
              <a:ext uri="{FF2B5EF4-FFF2-40B4-BE49-F238E27FC236}">
                <a16:creationId xmlns:a16="http://schemas.microsoft.com/office/drawing/2014/main" id="{D01688DF-F606-9A67-D5CC-A2CB4205198F}"/>
              </a:ext>
            </a:extLst>
          </p:cNvPr>
          <p:cNvSpPr txBox="1"/>
          <p:nvPr/>
        </p:nvSpPr>
        <p:spPr>
          <a:xfrm>
            <a:off x="955811" y="3721396"/>
            <a:ext cx="9921306" cy="2523768"/>
          </a:xfrm>
          <a:prstGeom prst="rect">
            <a:avLst/>
          </a:prstGeom>
          <a:solidFill>
            <a:schemeClr val="accent6">
              <a:lumMod val="60000"/>
              <a:lumOff val="40000"/>
            </a:schemeClr>
          </a:solidFill>
        </p:spPr>
        <p:txBody>
          <a:bodyPr wrap="none" rtlCol="0">
            <a:spAutoFit/>
          </a:bodyPr>
          <a:lstStyle/>
          <a:p>
            <a:r>
              <a:rPr lang="en-GB" sz="2800" b="1" i="1" dirty="0">
                <a:effectLst/>
                <a:latin typeface="Helvetica" pitchFamily="2" charset="0"/>
              </a:rPr>
              <a:t>Crow Treat Toss: </a:t>
            </a:r>
            <a:r>
              <a:rPr lang="en-GB" sz="2800" i="1" dirty="0">
                <a:effectLst/>
                <a:latin typeface="Helvetica" pitchFamily="2" charset="0"/>
              </a:rPr>
              <a:t>Stretch rubber bands between pencils to</a:t>
            </a:r>
            <a:endParaRPr lang="en-GB" sz="2800" dirty="0">
              <a:effectLst/>
              <a:latin typeface="Helvetica" pitchFamily="2" charset="0"/>
            </a:endParaRPr>
          </a:p>
          <a:p>
            <a:r>
              <a:rPr lang="en-GB" sz="2800" i="1" dirty="0">
                <a:effectLst/>
                <a:latin typeface="Helvetica" pitchFamily="2" charset="0"/>
              </a:rPr>
              <a:t>create slingshots. Launch malted milk balls into the air for the</a:t>
            </a:r>
            <a:endParaRPr lang="en-GB" sz="2800" dirty="0">
              <a:effectLst/>
              <a:latin typeface="Helvetica" pitchFamily="2" charset="0"/>
            </a:endParaRPr>
          </a:p>
          <a:p>
            <a:r>
              <a:rPr lang="en-GB" sz="2800" i="1" dirty="0">
                <a:effectLst/>
                <a:latin typeface="Helvetica" pitchFamily="2" charset="0"/>
              </a:rPr>
              <a:t>hungry crow to catch mid-flight. Award points for successful</a:t>
            </a:r>
            <a:endParaRPr lang="en-GB" sz="2800" dirty="0">
              <a:effectLst/>
              <a:latin typeface="Helvetica" pitchFamily="2" charset="0"/>
            </a:endParaRPr>
          </a:p>
          <a:p>
            <a:r>
              <a:rPr lang="en-GB" sz="2800" i="1" dirty="0">
                <a:effectLst/>
                <a:latin typeface="Helvetica" pitchFamily="2" charset="0"/>
              </a:rPr>
              <a:t>catches. Enjoy a playful feeding game with the clever crow,</a:t>
            </a:r>
            <a:endParaRPr lang="en-GB" sz="2800" dirty="0">
              <a:effectLst/>
              <a:latin typeface="Helvetica" pitchFamily="2" charset="0"/>
            </a:endParaRPr>
          </a:p>
          <a:p>
            <a:r>
              <a:rPr lang="en-GB" sz="2800" i="1" dirty="0">
                <a:effectLst/>
                <a:latin typeface="Helvetica" pitchFamily="2" charset="0"/>
              </a:rPr>
              <a:t>fostering interaction and entertainment.</a:t>
            </a:r>
            <a:endParaRPr lang="en-GB" sz="2800" dirty="0">
              <a:effectLst/>
              <a:latin typeface="Helvetica" pitchFamily="2" charset="0"/>
            </a:endParaRPr>
          </a:p>
          <a:p>
            <a:endParaRPr lang="en-NO" dirty="0"/>
          </a:p>
        </p:txBody>
      </p:sp>
      <p:sp>
        <p:nvSpPr>
          <p:cNvPr id="5" name="TextBox 4">
            <a:extLst>
              <a:ext uri="{FF2B5EF4-FFF2-40B4-BE49-F238E27FC236}">
                <a16:creationId xmlns:a16="http://schemas.microsoft.com/office/drawing/2014/main" id="{0D3C6F71-D3A2-ACD4-3D98-1F1199E6DE41}"/>
              </a:ext>
            </a:extLst>
          </p:cNvPr>
          <p:cNvSpPr txBox="1"/>
          <p:nvPr/>
        </p:nvSpPr>
        <p:spPr>
          <a:xfrm>
            <a:off x="216506" y="1047314"/>
            <a:ext cx="739305" cy="584775"/>
          </a:xfrm>
          <a:prstGeom prst="rect">
            <a:avLst/>
          </a:prstGeom>
          <a:solidFill>
            <a:schemeClr val="accent1">
              <a:lumMod val="60000"/>
              <a:lumOff val="40000"/>
            </a:schemeClr>
          </a:solidFill>
        </p:spPr>
        <p:txBody>
          <a:bodyPr wrap="none" rtlCol="0">
            <a:spAutoFit/>
          </a:bodyPr>
          <a:lstStyle/>
          <a:p>
            <a:r>
              <a:rPr lang="en-NO" sz="3200" dirty="0"/>
              <a:t>Me</a:t>
            </a:r>
          </a:p>
        </p:txBody>
      </p:sp>
      <p:sp>
        <p:nvSpPr>
          <p:cNvPr id="6" name="TextBox 5">
            <a:extLst>
              <a:ext uri="{FF2B5EF4-FFF2-40B4-BE49-F238E27FC236}">
                <a16:creationId xmlns:a16="http://schemas.microsoft.com/office/drawing/2014/main" id="{E9859115-0E6A-70B4-B3AB-FD04F98FFA82}"/>
              </a:ext>
            </a:extLst>
          </p:cNvPr>
          <p:cNvSpPr txBox="1"/>
          <p:nvPr/>
        </p:nvSpPr>
        <p:spPr>
          <a:xfrm>
            <a:off x="216506" y="3215412"/>
            <a:ext cx="2235740" cy="584775"/>
          </a:xfrm>
          <a:prstGeom prst="rect">
            <a:avLst/>
          </a:prstGeom>
          <a:solidFill>
            <a:schemeClr val="accent1">
              <a:lumMod val="60000"/>
              <a:lumOff val="40000"/>
            </a:schemeClr>
          </a:solidFill>
        </p:spPr>
        <p:txBody>
          <a:bodyPr wrap="none" rtlCol="0">
            <a:spAutoFit/>
          </a:bodyPr>
          <a:lstStyle/>
          <a:p>
            <a:r>
              <a:rPr lang="en-NO" sz="3200" dirty="0"/>
              <a:t>ChatGPT 3.5</a:t>
            </a:r>
          </a:p>
        </p:txBody>
      </p:sp>
    </p:spTree>
    <p:extLst>
      <p:ext uri="{BB962C8B-B14F-4D97-AF65-F5344CB8AC3E}">
        <p14:creationId xmlns:p14="http://schemas.microsoft.com/office/powerpoint/2010/main" val="2861456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01D849-09E5-2191-43F2-68370F7A2D87}"/>
              </a:ext>
            </a:extLst>
          </p:cNvPr>
          <p:cNvSpPr txBox="1"/>
          <p:nvPr/>
        </p:nvSpPr>
        <p:spPr>
          <a:xfrm>
            <a:off x="3671829" y="128014"/>
            <a:ext cx="5073633" cy="584775"/>
          </a:xfrm>
          <a:prstGeom prst="rect">
            <a:avLst/>
          </a:prstGeom>
          <a:noFill/>
        </p:spPr>
        <p:txBody>
          <a:bodyPr wrap="none" rtlCol="0">
            <a:spAutoFit/>
          </a:bodyPr>
          <a:lstStyle/>
          <a:p>
            <a:r>
              <a:rPr lang="en-NO" sz="3200" b="1" dirty="0"/>
              <a:t>AlphaFold (DeepMind, 2020)</a:t>
            </a:r>
          </a:p>
        </p:txBody>
      </p:sp>
      <p:sp>
        <p:nvSpPr>
          <p:cNvPr id="3" name="TextBox 2">
            <a:extLst>
              <a:ext uri="{FF2B5EF4-FFF2-40B4-BE49-F238E27FC236}">
                <a16:creationId xmlns:a16="http://schemas.microsoft.com/office/drawing/2014/main" id="{796669D8-89DD-43EE-357C-6A89742750E6}"/>
              </a:ext>
            </a:extLst>
          </p:cNvPr>
          <p:cNvSpPr txBox="1"/>
          <p:nvPr/>
        </p:nvSpPr>
        <p:spPr>
          <a:xfrm>
            <a:off x="1108290" y="815267"/>
            <a:ext cx="9467528" cy="923330"/>
          </a:xfrm>
          <a:prstGeom prst="rect">
            <a:avLst/>
          </a:prstGeom>
          <a:noFill/>
        </p:spPr>
        <p:txBody>
          <a:bodyPr wrap="none" rtlCol="0">
            <a:spAutoFit/>
          </a:bodyPr>
          <a:lstStyle/>
          <a:p>
            <a:r>
              <a:rPr lang="en-NO" b="1" u="sng" dirty="0">
                <a:solidFill>
                  <a:srgbClr val="0070C0"/>
                </a:solidFill>
              </a:rPr>
              <a:t>Given: </a:t>
            </a:r>
            <a:r>
              <a:rPr lang="en-NO" dirty="0"/>
              <a:t>a nucleotide sequence (which directly codes for amino acids)</a:t>
            </a:r>
          </a:p>
          <a:p>
            <a:r>
              <a:rPr lang="en-NO" b="1" u="sng" dirty="0">
                <a:solidFill>
                  <a:srgbClr val="0070C0"/>
                </a:solidFill>
              </a:rPr>
              <a:t>AlphaFold Computes: </a:t>
            </a:r>
            <a:r>
              <a:rPr lang="en-NO" dirty="0"/>
              <a:t>3d structure of the resulting protein = How the amino-acid sequence  </a:t>
            </a:r>
            <a:r>
              <a:rPr lang="en-NO" b="1" dirty="0">
                <a:solidFill>
                  <a:srgbClr val="FF0000"/>
                </a:solidFill>
              </a:rPr>
              <a:t>“folds”.</a:t>
            </a:r>
          </a:p>
          <a:p>
            <a:r>
              <a:rPr lang="en-NO" b="1" u="sng" dirty="0">
                <a:solidFill>
                  <a:srgbClr val="0070C0"/>
                </a:solidFill>
              </a:rPr>
              <a:t>Implications:  </a:t>
            </a:r>
            <a:r>
              <a:rPr lang="en-NO" dirty="0"/>
              <a:t>A protein’s 3d structure determines its physicochemical behavior.</a:t>
            </a:r>
          </a:p>
        </p:txBody>
      </p:sp>
      <p:pic>
        <p:nvPicPr>
          <p:cNvPr id="2056" name="Picture 8" descr="Physics - Machine-Learning Model Reveals Protein-Folding Physics">
            <a:extLst>
              <a:ext uri="{FF2B5EF4-FFF2-40B4-BE49-F238E27FC236}">
                <a16:creationId xmlns:a16="http://schemas.microsoft.com/office/drawing/2014/main" id="{1F53700E-5385-E7F1-3F05-72DCF306B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902" y="1890695"/>
            <a:ext cx="7319926" cy="3669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643D43-38F7-F981-3826-3D839EDF8822}"/>
              </a:ext>
            </a:extLst>
          </p:cNvPr>
          <p:cNvSpPr txBox="1"/>
          <p:nvPr/>
        </p:nvSpPr>
        <p:spPr>
          <a:xfrm>
            <a:off x="583751" y="5711906"/>
            <a:ext cx="9608784" cy="923330"/>
          </a:xfrm>
          <a:prstGeom prst="rect">
            <a:avLst/>
          </a:prstGeom>
          <a:noFill/>
        </p:spPr>
        <p:txBody>
          <a:bodyPr wrap="none" rtlCol="0">
            <a:spAutoFit/>
          </a:bodyPr>
          <a:lstStyle/>
          <a:p>
            <a:pPr marL="285750" indent="-285750">
              <a:buFont typeface="Arial" panose="020B0604020202020204" pitchFamily="34" charset="0"/>
              <a:buChar char="•"/>
            </a:pPr>
            <a:r>
              <a:rPr lang="en-NO" dirty="0"/>
              <a:t>A process that once took </a:t>
            </a:r>
            <a:r>
              <a:rPr lang="en-NO" b="1" dirty="0">
                <a:solidFill>
                  <a:srgbClr val="FF0000"/>
                </a:solidFill>
              </a:rPr>
              <a:t>years</a:t>
            </a:r>
            <a:r>
              <a:rPr lang="en-NO" dirty="0"/>
              <a:t> (e.g. one PhD per protein) now takes </a:t>
            </a:r>
            <a:r>
              <a:rPr lang="en-NO" b="1" dirty="0">
                <a:solidFill>
                  <a:srgbClr val="FF0000"/>
                </a:solidFill>
              </a:rPr>
              <a:t>minutes</a:t>
            </a:r>
            <a:r>
              <a:rPr lang="en-NO" dirty="0"/>
              <a:t>.</a:t>
            </a:r>
          </a:p>
          <a:p>
            <a:pPr marL="285750" indent="-285750">
              <a:buFont typeface="Arial" panose="020B0604020202020204" pitchFamily="34" charset="0"/>
              <a:buChar char="•"/>
            </a:pPr>
            <a:r>
              <a:rPr lang="en-NO" dirty="0"/>
              <a:t>200 million proteins on earth, with many discovered each year, but few have known 3d structures.</a:t>
            </a:r>
          </a:p>
          <a:p>
            <a:pPr marL="285750" indent="-285750">
              <a:buFont typeface="Arial" panose="020B0604020202020204" pitchFamily="34" charset="0"/>
              <a:buChar char="•"/>
            </a:pPr>
            <a:r>
              <a:rPr lang="en-NO" dirty="0"/>
              <a:t>AlphaFold =&gt; Huge knowledge gain + massive labor savings  !!</a:t>
            </a:r>
          </a:p>
        </p:txBody>
      </p:sp>
    </p:spTree>
    <p:extLst>
      <p:ext uri="{BB962C8B-B14F-4D97-AF65-F5344CB8AC3E}">
        <p14:creationId xmlns:p14="http://schemas.microsoft.com/office/powerpoint/2010/main" val="2967630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I.'s Latest Challenge: the Math Olympics - The New York Times">
            <a:extLst>
              <a:ext uri="{FF2B5EF4-FFF2-40B4-BE49-F238E27FC236}">
                <a16:creationId xmlns:a16="http://schemas.microsoft.com/office/drawing/2014/main" id="{5A9E849B-DECD-640E-F774-BF7B054C1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582" y="737173"/>
            <a:ext cx="6152246" cy="41014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EC529F-93E8-E474-4BE7-755B44450F61}"/>
              </a:ext>
            </a:extLst>
          </p:cNvPr>
          <p:cNvSpPr txBox="1"/>
          <p:nvPr/>
        </p:nvSpPr>
        <p:spPr>
          <a:xfrm>
            <a:off x="2885710" y="152398"/>
            <a:ext cx="6058646" cy="584775"/>
          </a:xfrm>
          <a:prstGeom prst="rect">
            <a:avLst/>
          </a:prstGeom>
          <a:noFill/>
        </p:spPr>
        <p:txBody>
          <a:bodyPr wrap="none" rtlCol="0">
            <a:spAutoFit/>
          </a:bodyPr>
          <a:lstStyle/>
          <a:p>
            <a:r>
              <a:rPr lang="en-NO" sz="3200" b="1" dirty="0"/>
              <a:t>AlphaGeometry (DeepMind, 2024)</a:t>
            </a:r>
          </a:p>
        </p:txBody>
      </p:sp>
      <p:sp>
        <p:nvSpPr>
          <p:cNvPr id="3" name="TextBox 2">
            <a:extLst>
              <a:ext uri="{FF2B5EF4-FFF2-40B4-BE49-F238E27FC236}">
                <a16:creationId xmlns:a16="http://schemas.microsoft.com/office/drawing/2014/main" id="{CCE32840-2F50-5EE1-B641-765EF7CC0547}"/>
              </a:ext>
            </a:extLst>
          </p:cNvPr>
          <p:cNvSpPr txBox="1"/>
          <p:nvPr/>
        </p:nvSpPr>
        <p:spPr>
          <a:xfrm>
            <a:off x="1728713" y="4895808"/>
            <a:ext cx="8215134" cy="461665"/>
          </a:xfrm>
          <a:prstGeom prst="rect">
            <a:avLst/>
          </a:prstGeom>
          <a:noFill/>
        </p:spPr>
        <p:txBody>
          <a:bodyPr wrap="none" rtlCol="0">
            <a:spAutoFit/>
          </a:bodyPr>
          <a:lstStyle/>
          <a:p>
            <a:r>
              <a:rPr lang="en-NO" sz="2400" dirty="0"/>
              <a:t>Traditional Symbolic AI Theorem Prover + Large Language Model</a:t>
            </a:r>
          </a:p>
        </p:txBody>
      </p:sp>
      <p:sp>
        <p:nvSpPr>
          <p:cNvPr id="5" name="TextBox 4">
            <a:extLst>
              <a:ext uri="{FF2B5EF4-FFF2-40B4-BE49-F238E27FC236}">
                <a16:creationId xmlns:a16="http://schemas.microsoft.com/office/drawing/2014/main" id="{BAB90803-AA84-FC7D-1976-7757CFA2DEE7}"/>
              </a:ext>
            </a:extLst>
          </p:cNvPr>
          <p:cNvSpPr txBox="1"/>
          <p:nvPr/>
        </p:nvSpPr>
        <p:spPr>
          <a:xfrm>
            <a:off x="3196006" y="6028217"/>
            <a:ext cx="4600170" cy="461665"/>
          </a:xfrm>
          <a:prstGeom prst="rect">
            <a:avLst/>
          </a:prstGeom>
          <a:noFill/>
        </p:spPr>
        <p:txBody>
          <a:bodyPr wrap="none" rtlCol="0">
            <a:spAutoFit/>
          </a:bodyPr>
          <a:lstStyle/>
          <a:p>
            <a:r>
              <a:rPr lang="en-NO" sz="2400" dirty="0"/>
              <a:t>Silver Medal Level on Math Olypiad</a:t>
            </a:r>
          </a:p>
        </p:txBody>
      </p:sp>
      <p:sp>
        <p:nvSpPr>
          <p:cNvPr id="6" name="Down Arrow 5">
            <a:extLst>
              <a:ext uri="{FF2B5EF4-FFF2-40B4-BE49-F238E27FC236}">
                <a16:creationId xmlns:a16="http://schemas.microsoft.com/office/drawing/2014/main" id="{049038F4-63DA-2F8A-1FEC-CF67BAC074A2}"/>
              </a:ext>
            </a:extLst>
          </p:cNvPr>
          <p:cNvSpPr/>
          <p:nvPr/>
        </p:nvSpPr>
        <p:spPr>
          <a:xfrm flipH="1">
            <a:off x="5400913" y="5444728"/>
            <a:ext cx="379583" cy="5325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extBox 6">
            <a:extLst>
              <a:ext uri="{FF2B5EF4-FFF2-40B4-BE49-F238E27FC236}">
                <a16:creationId xmlns:a16="http://schemas.microsoft.com/office/drawing/2014/main" id="{C392D93C-2279-6232-C5D1-9C816D97237F}"/>
              </a:ext>
            </a:extLst>
          </p:cNvPr>
          <p:cNvSpPr txBox="1"/>
          <p:nvPr/>
        </p:nvSpPr>
        <p:spPr>
          <a:xfrm>
            <a:off x="8944356" y="1846994"/>
            <a:ext cx="2434000" cy="1938992"/>
          </a:xfrm>
          <a:prstGeom prst="rect">
            <a:avLst/>
          </a:prstGeom>
          <a:solidFill>
            <a:schemeClr val="accent4">
              <a:lumMod val="60000"/>
              <a:lumOff val="40000"/>
            </a:schemeClr>
          </a:solidFill>
        </p:spPr>
        <p:txBody>
          <a:bodyPr wrap="none" rtlCol="0">
            <a:spAutoFit/>
          </a:bodyPr>
          <a:lstStyle/>
          <a:p>
            <a:r>
              <a:rPr lang="en-NO" sz="2400" dirty="0"/>
              <a:t>Creativity =</a:t>
            </a:r>
          </a:p>
          <a:p>
            <a:r>
              <a:rPr lang="en-NO" sz="2400" dirty="0"/>
              <a:t>Introduction of</a:t>
            </a:r>
          </a:p>
          <a:p>
            <a:r>
              <a:rPr lang="en-NO" sz="2400" dirty="0"/>
              <a:t>extra objects: </a:t>
            </a:r>
          </a:p>
          <a:p>
            <a:r>
              <a:rPr lang="en-GB" sz="2400" dirty="0"/>
              <a:t>points, l</a:t>
            </a:r>
            <a:r>
              <a:rPr lang="en-NO" sz="2400" dirty="0"/>
              <a:t>ines,</a:t>
            </a:r>
          </a:p>
          <a:p>
            <a:r>
              <a:rPr lang="en-NO" sz="2400" dirty="0"/>
              <a:t>triangles, circles..</a:t>
            </a:r>
          </a:p>
        </p:txBody>
      </p:sp>
    </p:spTree>
    <p:extLst>
      <p:ext uri="{BB962C8B-B14F-4D97-AF65-F5344CB8AC3E}">
        <p14:creationId xmlns:p14="http://schemas.microsoft.com/office/powerpoint/2010/main" val="53394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DAEE-4B8D-5D4E-B606-6D92A0E107CC}"/>
              </a:ext>
            </a:extLst>
          </p:cNvPr>
          <p:cNvSpPr>
            <a:spLocks noGrp="1"/>
          </p:cNvSpPr>
          <p:nvPr>
            <p:ph type="title"/>
          </p:nvPr>
        </p:nvSpPr>
        <p:spPr>
          <a:xfrm>
            <a:off x="2936185" y="63321"/>
            <a:ext cx="6070876" cy="869694"/>
          </a:xfrm>
        </p:spPr>
        <p:txBody>
          <a:bodyPr>
            <a:normAutofit/>
          </a:bodyPr>
          <a:lstStyle/>
          <a:p>
            <a:r>
              <a:rPr lang="en-NO" b="1" dirty="0">
                <a:solidFill>
                  <a:srgbClr val="0070C0"/>
                </a:solidFill>
              </a:rPr>
              <a:t>AI’s Threats to Humanity</a:t>
            </a:r>
          </a:p>
        </p:txBody>
      </p:sp>
      <p:sp>
        <p:nvSpPr>
          <p:cNvPr id="3" name="Content Placeholder 2">
            <a:extLst>
              <a:ext uri="{FF2B5EF4-FFF2-40B4-BE49-F238E27FC236}">
                <a16:creationId xmlns:a16="http://schemas.microsoft.com/office/drawing/2014/main" id="{8119A96B-F8E2-E549-9276-6643C3854658}"/>
              </a:ext>
            </a:extLst>
          </p:cNvPr>
          <p:cNvSpPr>
            <a:spLocks noGrp="1"/>
          </p:cNvSpPr>
          <p:nvPr>
            <p:ph idx="1"/>
          </p:nvPr>
        </p:nvSpPr>
        <p:spPr>
          <a:xfrm>
            <a:off x="546100" y="2875923"/>
            <a:ext cx="5744929" cy="3908586"/>
          </a:xfrm>
          <a:solidFill>
            <a:schemeClr val="accent5">
              <a:lumMod val="20000"/>
              <a:lumOff val="80000"/>
            </a:schemeClr>
          </a:solidFill>
        </p:spPr>
        <p:txBody>
          <a:bodyPr>
            <a:normAutofit lnSpcReduction="10000"/>
          </a:bodyPr>
          <a:lstStyle/>
          <a:p>
            <a:pPr marL="0" indent="0">
              <a:buNone/>
            </a:pPr>
            <a:r>
              <a:rPr lang="en-NO" sz="3200" b="1" dirty="0">
                <a:solidFill>
                  <a:srgbClr val="FF0000"/>
                </a:solidFill>
              </a:rPr>
              <a:t>Short Term</a:t>
            </a:r>
          </a:p>
          <a:p>
            <a:r>
              <a:rPr lang="en-NO" sz="3200" dirty="0"/>
              <a:t>Civil Discord</a:t>
            </a:r>
          </a:p>
          <a:p>
            <a:r>
              <a:rPr lang="en-NO" sz="3200" dirty="0"/>
              <a:t>Financial Market Chaos </a:t>
            </a:r>
          </a:p>
          <a:p>
            <a:r>
              <a:rPr lang="en-NO" sz="3200" dirty="0"/>
              <a:t>Reckless Release of AI</a:t>
            </a:r>
          </a:p>
          <a:p>
            <a:r>
              <a:rPr lang="en-NO" sz="3200" dirty="0"/>
              <a:t>Soft (Subtle) Influence of AI</a:t>
            </a:r>
          </a:p>
          <a:p>
            <a:r>
              <a:rPr lang="en-NO" sz="3200" dirty="0"/>
              <a:t>Job Market Disruption </a:t>
            </a:r>
          </a:p>
          <a:p>
            <a:r>
              <a:rPr lang="en-NO" sz="3200" dirty="0"/>
              <a:t>Widescale Cognitive Decline</a:t>
            </a:r>
          </a:p>
          <a:p>
            <a:endParaRPr lang="en-NO" sz="3200" dirty="0"/>
          </a:p>
        </p:txBody>
      </p:sp>
      <p:sp>
        <p:nvSpPr>
          <p:cNvPr id="4" name="TextBox 3">
            <a:extLst>
              <a:ext uri="{FF2B5EF4-FFF2-40B4-BE49-F238E27FC236}">
                <a16:creationId xmlns:a16="http://schemas.microsoft.com/office/drawing/2014/main" id="{B7F0CFDD-1B59-5DB5-A5A2-4AE19C3945B8}"/>
              </a:ext>
            </a:extLst>
          </p:cNvPr>
          <p:cNvSpPr txBox="1"/>
          <p:nvPr/>
        </p:nvSpPr>
        <p:spPr>
          <a:xfrm>
            <a:off x="599961" y="933015"/>
            <a:ext cx="4559300" cy="1569660"/>
          </a:xfrm>
          <a:prstGeom prst="rect">
            <a:avLst/>
          </a:prstGeom>
          <a:solidFill>
            <a:schemeClr val="bg1">
              <a:lumMod val="85000"/>
            </a:schemeClr>
          </a:solidFill>
        </p:spPr>
        <p:txBody>
          <a:bodyPr wrap="square" rtlCol="0">
            <a:spAutoFit/>
          </a:bodyPr>
          <a:lstStyle/>
          <a:p>
            <a:r>
              <a:rPr lang="en-NO" sz="3200" b="1" dirty="0">
                <a:solidFill>
                  <a:srgbClr val="FF0000"/>
                </a:solidFill>
              </a:rPr>
              <a:t>Long Term</a:t>
            </a:r>
          </a:p>
          <a:p>
            <a:pPr marL="457200" indent="-457200">
              <a:buFont typeface="Arial" panose="020B0604020202020204" pitchFamily="34" charset="0"/>
              <a:buChar char="•"/>
            </a:pPr>
            <a:r>
              <a:rPr lang="en-NO" sz="3200" dirty="0"/>
              <a:t>Runaway Intelligence</a:t>
            </a:r>
          </a:p>
          <a:p>
            <a:pPr marL="457200" indent="-457200">
              <a:buFont typeface="Arial" panose="020B0604020202020204" pitchFamily="34" charset="0"/>
              <a:buChar char="•"/>
            </a:pPr>
            <a:r>
              <a:rPr lang="en-NO" sz="3200" dirty="0"/>
              <a:t>Robotic Takeover</a:t>
            </a:r>
          </a:p>
        </p:txBody>
      </p:sp>
      <p:pic>
        <p:nvPicPr>
          <p:cNvPr id="1026" name="Picture 2" descr="Robot crowd in rows. Robot army. Created with Generative AI 21791577 Stock  Photo at Vecteezy">
            <a:extLst>
              <a:ext uri="{FF2B5EF4-FFF2-40B4-BE49-F238E27FC236}">
                <a16:creationId xmlns:a16="http://schemas.microsoft.com/office/drawing/2014/main" id="{BCB23DCB-E2C4-F0A4-9345-7312815AF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840" y="1717845"/>
            <a:ext cx="5229923" cy="390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05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47961" y="2341999"/>
            <a:ext cx="3259878" cy="1352815"/>
          </a:xfrm>
        </p:spPr>
        <p:txBody>
          <a:bodyPr>
            <a:noAutofit/>
          </a:bodyPr>
          <a:lstStyle/>
          <a:p>
            <a:pPr algn="ctr"/>
            <a:r>
              <a:rPr lang="en-NO" sz="4800" b="1" dirty="0">
                <a:solidFill>
                  <a:srgbClr val="FF0000"/>
                </a:solidFill>
              </a:rPr>
              <a:t>Runaway  </a:t>
            </a:r>
            <a:br>
              <a:rPr lang="en-NO" sz="4800" b="1" dirty="0">
                <a:solidFill>
                  <a:srgbClr val="FF0000"/>
                </a:solidFill>
              </a:rPr>
            </a:br>
            <a:r>
              <a:rPr lang="en-NO" sz="4800" b="1" dirty="0">
                <a:solidFill>
                  <a:srgbClr val="FF0000"/>
                </a:solidFill>
              </a:rPr>
              <a:t>Intelligence</a:t>
            </a:r>
          </a:p>
        </p:txBody>
      </p:sp>
      <p:pic>
        <p:nvPicPr>
          <p:cNvPr id="1034" name="Picture 10" descr="runaway train with Einstein's eyes. Image 2 of 4">
            <a:extLst>
              <a:ext uri="{FF2B5EF4-FFF2-40B4-BE49-F238E27FC236}">
                <a16:creationId xmlns:a16="http://schemas.microsoft.com/office/drawing/2014/main" id="{566FEA6A-96CF-F576-F79D-6B32736E8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917" y="87539"/>
            <a:ext cx="6718892" cy="67188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6B8EF4-E6F0-EE18-03C5-EE0889697D8B}"/>
              </a:ext>
            </a:extLst>
          </p:cNvPr>
          <p:cNvSpPr txBox="1"/>
          <p:nvPr/>
        </p:nvSpPr>
        <p:spPr>
          <a:xfrm>
            <a:off x="8633637" y="5890437"/>
            <a:ext cx="1178784" cy="646331"/>
          </a:xfrm>
          <a:prstGeom prst="rect">
            <a:avLst/>
          </a:prstGeom>
          <a:solidFill>
            <a:srgbClr val="FFC000"/>
          </a:solidFill>
        </p:spPr>
        <p:txBody>
          <a:bodyPr wrap="none" rtlCol="0">
            <a:spAutoFit/>
          </a:bodyPr>
          <a:lstStyle/>
          <a:p>
            <a:r>
              <a:rPr lang="en-NO" dirty="0"/>
              <a:t>Dall-e</a:t>
            </a:r>
          </a:p>
          <a:p>
            <a:r>
              <a:rPr lang="en-NO" dirty="0"/>
              <a:t>Generated</a:t>
            </a:r>
          </a:p>
        </p:txBody>
      </p:sp>
    </p:spTree>
    <p:extLst>
      <p:ext uri="{BB962C8B-B14F-4D97-AF65-F5344CB8AC3E}">
        <p14:creationId xmlns:p14="http://schemas.microsoft.com/office/powerpoint/2010/main" val="2911643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gular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758" y="943748"/>
            <a:ext cx="6553282" cy="5641202"/>
          </a:xfrm>
          <a:prstGeom prst="rect">
            <a:avLst/>
          </a:prstGeom>
        </p:spPr>
      </p:pic>
      <p:sp>
        <p:nvSpPr>
          <p:cNvPr id="3" name="TextBox 2"/>
          <p:cNvSpPr txBox="1"/>
          <p:nvPr/>
        </p:nvSpPr>
        <p:spPr>
          <a:xfrm>
            <a:off x="1894420" y="25112"/>
            <a:ext cx="7461273" cy="861774"/>
          </a:xfrm>
          <a:prstGeom prst="rect">
            <a:avLst/>
          </a:prstGeom>
          <a:noFill/>
        </p:spPr>
        <p:txBody>
          <a:bodyPr wrap="none" rtlCol="0">
            <a:spAutoFit/>
          </a:bodyPr>
          <a:lstStyle/>
          <a:p>
            <a:r>
              <a:rPr lang="en-US" sz="3200" dirty="0"/>
              <a:t>The Singularity (</a:t>
            </a:r>
            <a:r>
              <a:rPr lang="en-US" sz="3200" dirty="0" err="1"/>
              <a:t>Vernor</a:t>
            </a:r>
            <a:r>
              <a:rPr lang="en-US" sz="3200" dirty="0"/>
              <a:t> </a:t>
            </a:r>
            <a:r>
              <a:rPr lang="en-US" sz="3200" dirty="0" err="1"/>
              <a:t>Vinge</a:t>
            </a:r>
            <a:r>
              <a:rPr lang="en-US" sz="3200" dirty="0"/>
              <a:t>, Ray Kurzweil)</a:t>
            </a:r>
            <a:endParaRPr lang="en-US" dirty="0"/>
          </a:p>
          <a:p>
            <a:endParaRPr lang="en-US" dirty="0"/>
          </a:p>
        </p:txBody>
      </p:sp>
      <p:sp>
        <p:nvSpPr>
          <p:cNvPr id="4" name="TextBox 3"/>
          <p:cNvSpPr txBox="1"/>
          <p:nvPr/>
        </p:nvSpPr>
        <p:spPr>
          <a:xfrm>
            <a:off x="8747883" y="3964156"/>
            <a:ext cx="3380284" cy="2677656"/>
          </a:xfrm>
          <a:prstGeom prst="rect">
            <a:avLst/>
          </a:prstGeom>
          <a:solidFill>
            <a:srgbClr val="FFFF00"/>
          </a:solidFill>
        </p:spPr>
        <p:txBody>
          <a:bodyPr wrap="none" rtlCol="0">
            <a:spAutoFit/>
          </a:bodyPr>
          <a:lstStyle/>
          <a:p>
            <a:r>
              <a:rPr lang="en-US" sz="2400" b="1" i="1" u="sng" dirty="0">
                <a:solidFill>
                  <a:srgbClr val="0070C0"/>
                </a:solidFill>
              </a:rPr>
              <a:t>The Singularity:</a:t>
            </a:r>
          </a:p>
          <a:p>
            <a:r>
              <a:rPr lang="en-US" sz="2400" i="1" dirty="0">
                <a:solidFill>
                  <a:srgbClr val="0070C0"/>
                </a:solidFill>
              </a:rPr>
              <a:t>A point where normal</a:t>
            </a:r>
          </a:p>
          <a:p>
            <a:r>
              <a:rPr lang="en-US" sz="2400" i="1" dirty="0">
                <a:solidFill>
                  <a:srgbClr val="0070C0"/>
                </a:solidFill>
              </a:rPr>
              <a:t>expectations break down,</a:t>
            </a:r>
          </a:p>
          <a:p>
            <a:r>
              <a:rPr lang="en-US" sz="2400" i="1" dirty="0">
                <a:solidFill>
                  <a:srgbClr val="0070C0"/>
                </a:solidFill>
              </a:rPr>
              <a:t>where things become </a:t>
            </a:r>
          </a:p>
          <a:p>
            <a:r>
              <a:rPr lang="en-US" sz="2400" i="1" dirty="0">
                <a:solidFill>
                  <a:srgbClr val="0070C0"/>
                </a:solidFill>
              </a:rPr>
              <a:t>confusing, meaningless,</a:t>
            </a:r>
          </a:p>
          <a:p>
            <a:r>
              <a:rPr lang="en-US" sz="2400" i="1" dirty="0">
                <a:solidFill>
                  <a:srgbClr val="0070C0"/>
                </a:solidFill>
              </a:rPr>
              <a:t>and unpredictable</a:t>
            </a:r>
          </a:p>
          <a:p>
            <a:r>
              <a:rPr lang="en-US" sz="2400" i="1" dirty="0">
                <a:solidFill>
                  <a:srgbClr val="0070C0"/>
                </a:solidFill>
              </a:rPr>
              <a:t> (Joel </a:t>
            </a:r>
            <a:r>
              <a:rPr lang="en-US" sz="2400" i="1" dirty="0" err="1">
                <a:solidFill>
                  <a:srgbClr val="0070C0"/>
                </a:solidFill>
              </a:rPr>
              <a:t>Garreau</a:t>
            </a:r>
            <a:r>
              <a:rPr lang="en-US" sz="2400" i="1" dirty="0">
                <a:solidFill>
                  <a:srgbClr val="0070C0"/>
                </a:solidFill>
              </a:rPr>
              <a:t>, 2006)</a:t>
            </a:r>
            <a:r>
              <a:rPr lang="en-US" sz="2400" dirty="0">
                <a:solidFill>
                  <a:srgbClr val="0070C0"/>
                </a:solidFill>
              </a:rPr>
              <a:t>.</a:t>
            </a:r>
          </a:p>
        </p:txBody>
      </p:sp>
    </p:spTree>
    <p:extLst>
      <p:ext uri="{BB962C8B-B14F-4D97-AF65-F5344CB8AC3E}">
        <p14:creationId xmlns:p14="http://schemas.microsoft.com/office/powerpoint/2010/main" val="20788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i-time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918" y="5080000"/>
            <a:ext cx="6654800" cy="1778000"/>
          </a:xfrm>
          <a:prstGeom prst="rect">
            <a:avLst/>
          </a:prstGeom>
        </p:spPr>
      </p:pic>
      <p:pic>
        <p:nvPicPr>
          <p:cNvPr id="6" name="Picture 5"/>
          <p:cNvPicPr>
            <a:picLocks noChangeAspect="1"/>
          </p:cNvPicPr>
          <p:nvPr/>
        </p:nvPicPr>
        <p:blipFill>
          <a:blip r:embed="rId4"/>
          <a:stretch>
            <a:fillRect/>
          </a:stretch>
        </p:blipFill>
        <p:spPr>
          <a:xfrm>
            <a:off x="7005464" y="209091"/>
            <a:ext cx="3182761" cy="5209577"/>
          </a:xfrm>
          <a:prstGeom prst="rect">
            <a:avLst/>
          </a:prstGeom>
        </p:spPr>
      </p:pic>
      <p:pic>
        <p:nvPicPr>
          <p:cNvPr id="7" name="Picture 6" descr="life-timelin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281" y="41209"/>
            <a:ext cx="4288136" cy="4913489"/>
          </a:xfrm>
          <a:prstGeom prst="rect">
            <a:avLst/>
          </a:prstGeom>
        </p:spPr>
      </p:pic>
    </p:spTree>
    <p:extLst>
      <p:ext uri="{BB962C8B-B14F-4D97-AF65-F5344CB8AC3E}">
        <p14:creationId xmlns:p14="http://schemas.microsoft.com/office/powerpoint/2010/main" val="225941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6803" y="42402"/>
            <a:ext cx="6113661" cy="646331"/>
          </a:xfrm>
          <a:prstGeom prst="rect">
            <a:avLst/>
          </a:prstGeom>
          <a:noFill/>
        </p:spPr>
        <p:txBody>
          <a:bodyPr wrap="none" rtlCol="0">
            <a:spAutoFit/>
          </a:bodyPr>
          <a:lstStyle/>
          <a:p>
            <a:r>
              <a:rPr lang="en-US" sz="3600" b="1" dirty="0"/>
              <a:t>Diminishing Transparency of AI</a:t>
            </a:r>
          </a:p>
        </p:txBody>
      </p:sp>
      <p:sp>
        <p:nvSpPr>
          <p:cNvPr id="4" name="TextBox 3"/>
          <p:cNvSpPr txBox="1"/>
          <p:nvPr/>
        </p:nvSpPr>
        <p:spPr>
          <a:xfrm>
            <a:off x="4383929" y="1026382"/>
            <a:ext cx="2790123" cy="707886"/>
          </a:xfrm>
          <a:prstGeom prst="rect">
            <a:avLst/>
          </a:prstGeom>
          <a:noFill/>
        </p:spPr>
        <p:txBody>
          <a:bodyPr wrap="none" rtlCol="0">
            <a:spAutoFit/>
          </a:bodyPr>
          <a:lstStyle/>
          <a:p>
            <a:r>
              <a:rPr lang="en-US" sz="4000" b="1" dirty="0">
                <a:solidFill>
                  <a:srgbClr val="0000FF"/>
                </a:solidFill>
              </a:rPr>
              <a:t>Showing Off</a:t>
            </a:r>
          </a:p>
        </p:txBody>
      </p:sp>
      <p:sp>
        <p:nvSpPr>
          <p:cNvPr id="10" name="TextBox 9"/>
          <p:cNvSpPr txBox="1"/>
          <p:nvPr/>
        </p:nvSpPr>
        <p:spPr>
          <a:xfrm>
            <a:off x="9374738" y="964682"/>
            <a:ext cx="954107" cy="369332"/>
          </a:xfrm>
          <a:prstGeom prst="rect">
            <a:avLst/>
          </a:prstGeom>
          <a:noFill/>
        </p:spPr>
        <p:txBody>
          <a:bodyPr wrap="none" rtlCol="0">
            <a:spAutoFit/>
          </a:bodyPr>
          <a:lstStyle/>
          <a:p>
            <a:r>
              <a:rPr lang="en-US" b="1" dirty="0"/>
              <a:t>Military</a:t>
            </a:r>
          </a:p>
        </p:txBody>
      </p:sp>
      <p:sp>
        <p:nvSpPr>
          <p:cNvPr id="11" name="TextBox 10"/>
          <p:cNvSpPr txBox="1"/>
          <p:nvPr/>
        </p:nvSpPr>
        <p:spPr>
          <a:xfrm>
            <a:off x="9142590" y="4018595"/>
            <a:ext cx="1242969" cy="369332"/>
          </a:xfrm>
          <a:prstGeom prst="rect">
            <a:avLst/>
          </a:prstGeom>
          <a:noFill/>
        </p:spPr>
        <p:txBody>
          <a:bodyPr wrap="none" rtlCol="0">
            <a:spAutoFit/>
          </a:bodyPr>
          <a:lstStyle/>
          <a:p>
            <a:r>
              <a:rPr lang="en-US" b="1" dirty="0"/>
              <a:t>Wall Street</a:t>
            </a:r>
          </a:p>
        </p:txBody>
      </p:sp>
      <p:sp>
        <p:nvSpPr>
          <p:cNvPr id="12" name="TextBox 11"/>
          <p:cNvSpPr txBox="1"/>
          <p:nvPr/>
        </p:nvSpPr>
        <p:spPr>
          <a:xfrm>
            <a:off x="1330425" y="1343482"/>
            <a:ext cx="852818" cy="369332"/>
          </a:xfrm>
          <a:prstGeom prst="rect">
            <a:avLst/>
          </a:prstGeom>
          <a:noFill/>
        </p:spPr>
        <p:txBody>
          <a:bodyPr wrap="none" rtlCol="0">
            <a:spAutoFit/>
          </a:bodyPr>
          <a:lstStyle/>
          <a:p>
            <a:r>
              <a:rPr lang="en-US" b="1" dirty="0"/>
              <a:t>Nature</a:t>
            </a:r>
          </a:p>
        </p:txBody>
      </p:sp>
      <p:pic>
        <p:nvPicPr>
          <p:cNvPr id="14" name="Picture 13"/>
          <p:cNvPicPr>
            <a:picLocks noChangeAspect="1"/>
          </p:cNvPicPr>
          <p:nvPr/>
        </p:nvPicPr>
        <p:blipFill>
          <a:blip r:embed="rId3"/>
          <a:stretch>
            <a:fillRect/>
          </a:stretch>
        </p:blipFill>
        <p:spPr>
          <a:xfrm>
            <a:off x="365706" y="1781437"/>
            <a:ext cx="3324603" cy="2338912"/>
          </a:xfrm>
          <a:prstGeom prst="rect">
            <a:avLst/>
          </a:prstGeom>
        </p:spPr>
      </p:pic>
      <p:pic>
        <p:nvPicPr>
          <p:cNvPr id="6" name="Picture 5"/>
          <p:cNvPicPr>
            <a:picLocks noChangeAspect="1"/>
          </p:cNvPicPr>
          <p:nvPr/>
        </p:nvPicPr>
        <p:blipFill>
          <a:blip r:embed="rId4"/>
          <a:stretch>
            <a:fillRect/>
          </a:stretch>
        </p:blipFill>
        <p:spPr>
          <a:xfrm>
            <a:off x="8214136" y="4463749"/>
            <a:ext cx="3374788" cy="2394251"/>
          </a:xfrm>
          <a:prstGeom prst="rect">
            <a:avLst/>
          </a:prstGeom>
        </p:spPr>
      </p:pic>
      <p:pic>
        <p:nvPicPr>
          <p:cNvPr id="22" name="Picture 21"/>
          <p:cNvPicPr>
            <a:picLocks noChangeAspect="1"/>
          </p:cNvPicPr>
          <p:nvPr/>
        </p:nvPicPr>
        <p:blipFill>
          <a:blip r:embed="rId5"/>
          <a:stretch>
            <a:fillRect/>
          </a:stretch>
        </p:blipFill>
        <p:spPr>
          <a:xfrm>
            <a:off x="642033" y="4317392"/>
            <a:ext cx="3249083" cy="2394251"/>
          </a:xfrm>
          <a:prstGeom prst="rect">
            <a:avLst/>
          </a:prstGeom>
        </p:spPr>
      </p:pic>
      <p:sp>
        <p:nvSpPr>
          <p:cNvPr id="9" name="TextBox 8"/>
          <p:cNvSpPr txBox="1"/>
          <p:nvPr/>
        </p:nvSpPr>
        <p:spPr>
          <a:xfrm>
            <a:off x="365706" y="4203261"/>
            <a:ext cx="1133581" cy="369332"/>
          </a:xfrm>
          <a:prstGeom prst="rect">
            <a:avLst/>
          </a:prstGeom>
          <a:noFill/>
        </p:spPr>
        <p:txBody>
          <a:bodyPr wrap="none" rtlCol="0">
            <a:spAutoFit/>
          </a:bodyPr>
          <a:lstStyle/>
          <a:p>
            <a:r>
              <a:rPr lang="en-US" b="1" dirty="0"/>
              <a:t>Academia</a:t>
            </a:r>
          </a:p>
        </p:txBody>
      </p:sp>
      <p:pic>
        <p:nvPicPr>
          <p:cNvPr id="5124" name="Picture 4" descr="New Technology Inventions MAKO Wants in 2022 | MAKO Design">
            <a:extLst>
              <a:ext uri="{FF2B5EF4-FFF2-40B4-BE49-F238E27FC236}">
                <a16:creationId xmlns:a16="http://schemas.microsoft.com/office/drawing/2014/main" id="{BAC3DF37-2440-29F9-982E-7474089E8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4524" y="2815160"/>
            <a:ext cx="3915566" cy="26103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6FF057-66DF-9B80-C875-37765D4D691C}"/>
              </a:ext>
            </a:extLst>
          </p:cNvPr>
          <p:cNvSpPr txBox="1"/>
          <p:nvPr/>
        </p:nvSpPr>
        <p:spPr>
          <a:xfrm>
            <a:off x="5151583" y="2335210"/>
            <a:ext cx="961417" cy="369332"/>
          </a:xfrm>
          <a:prstGeom prst="rect">
            <a:avLst/>
          </a:prstGeom>
          <a:noFill/>
        </p:spPr>
        <p:txBody>
          <a:bodyPr wrap="none" rtlCol="0">
            <a:spAutoFit/>
          </a:bodyPr>
          <a:lstStyle/>
          <a:p>
            <a:r>
              <a:rPr lang="en-US" b="1" dirty="0"/>
              <a:t>Big Tech</a:t>
            </a:r>
          </a:p>
        </p:txBody>
      </p:sp>
      <p:pic>
        <p:nvPicPr>
          <p:cNvPr id="5126" name="Picture 6" descr="Thanks but no tanks: Trump's military parade will not include heavy  vehicles | Donald Trump | The Guardian">
            <a:extLst>
              <a:ext uri="{FF2B5EF4-FFF2-40B4-BE49-F238E27FC236}">
                <a16:creationId xmlns:a16="http://schemas.microsoft.com/office/drawing/2014/main" id="{BDD53CED-B52F-A9F6-E707-0C4F5E1F3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3033" y="1471086"/>
            <a:ext cx="3898187" cy="233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805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53" y="137584"/>
            <a:ext cx="5699397" cy="584776"/>
          </a:xfrm>
          <a:prstGeom prst="rect">
            <a:avLst/>
          </a:prstGeom>
          <a:noFill/>
        </p:spPr>
        <p:txBody>
          <a:bodyPr wrap="none" rtlCol="0">
            <a:spAutoFit/>
          </a:bodyPr>
          <a:lstStyle/>
          <a:p>
            <a:r>
              <a:rPr lang="en-US" sz="3200" b="1" dirty="0"/>
              <a:t>Translucent but not Transparent</a:t>
            </a:r>
          </a:p>
        </p:txBody>
      </p:sp>
      <p:pic>
        <p:nvPicPr>
          <p:cNvPr id="3" name="Picture 2" descr="izzy-rl-net-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550" y="2523067"/>
            <a:ext cx="4419600" cy="3632200"/>
          </a:xfrm>
          <a:prstGeom prst="rect">
            <a:avLst/>
          </a:prstGeom>
        </p:spPr>
      </p:pic>
      <p:cxnSp>
        <p:nvCxnSpPr>
          <p:cNvPr id="7" name="Straight Arrow Connector 6"/>
          <p:cNvCxnSpPr/>
          <p:nvPr/>
        </p:nvCxnSpPr>
        <p:spPr>
          <a:xfrm>
            <a:off x="3765553" y="2286003"/>
            <a:ext cx="563033" cy="569383"/>
          </a:xfrm>
          <a:prstGeom prst="straightConnector1">
            <a:avLst/>
          </a:prstGeom>
          <a:ln w="57150" cmpd="sng">
            <a:no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765553" y="3062819"/>
            <a:ext cx="467783" cy="52493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874000" y="5480053"/>
            <a:ext cx="622300" cy="52493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705063" y="6004987"/>
            <a:ext cx="1019292" cy="646331"/>
          </a:xfrm>
          <a:prstGeom prst="rect">
            <a:avLst/>
          </a:prstGeom>
          <a:noFill/>
        </p:spPr>
        <p:txBody>
          <a:bodyPr wrap="none" rtlCol="0">
            <a:spAutoFit/>
          </a:bodyPr>
          <a:lstStyle/>
          <a:p>
            <a:r>
              <a:rPr lang="en-US" b="1" dirty="0"/>
              <a:t>Remove</a:t>
            </a:r>
          </a:p>
          <a:p>
            <a:r>
              <a:rPr lang="en-US" b="1" dirty="0"/>
              <a:t>Tumor !!</a:t>
            </a:r>
          </a:p>
        </p:txBody>
      </p:sp>
      <p:sp>
        <p:nvSpPr>
          <p:cNvPr id="14" name="TextBox 13"/>
          <p:cNvSpPr txBox="1"/>
          <p:nvPr/>
        </p:nvSpPr>
        <p:spPr>
          <a:xfrm>
            <a:off x="4233336" y="724361"/>
            <a:ext cx="3788217" cy="523220"/>
          </a:xfrm>
          <a:prstGeom prst="rect">
            <a:avLst/>
          </a:prstGeom>
          <a:noFill/>
        </p:spPr>
        <p:txBody>
          <a:bodyPr wrap="none" rtlCol="0">
            <a:spAutoFit/>
          </a:bodyPr>
          <a:lstStyle/>
          <a:p>
            <a:r>
              <a:rPr lang="en-US" sz="2800" b="1" dirty="0">
                <a:solidFill>
                  <a:schemeClr val="tx2">
                    <a:lumMod val="60000"/>
                    <a:lumOff val="40000"/>
                  </a:schemeClr>
                </a:solidFill>
              </a:rPr>
              <a:t>Dissecting the Black Box</a:t>
            </a:r>
          </a:p>
        </p:txBody>
      </p:sp>
      <p:sp>
        <p:nvSpPr>
          <p:cNvPr id="5" name="TextBox 4"/>
          <p:cNvSpPr txBox="1"/>
          <p:nvPr/>
        </p:nvSpPr>
        <p:spPr>
          <a:xfrm>
            <a:off x="7768827" y="3356919"/>
            <a:ext cx="612517" cy="461665"/>
          </a:xfrm>
          <a:prstGeom prst="rect">
            <a:avLst/>
          </a:prstGeom>
          <a:noFill/>
        </p:spPr>
        <p:txBody>
          <a:bodyPr wrap="none" rtlCol="0">
            <a:spAutoFit/>
          </a:bodyPr>
          <a:lstStyle/>
          <a:p>
            <a:r>
              <a:rPr lang="en-US" sz="2400" b="1" dirty="0"/>
              <a:t>???</a:t>
            </a:r>
          </a:p>
        </p:txBody>
      </p:sp>
      <p:sp>
        <p:nvSpPr>
          <p:cNvPr id="6" name="TextBox 5"/>
          <p:cNvSpPr txBox="1"/>
          <p:nvPr/>
        </p:nvSpPr>
        <p:spPr>
          <a:xfrm>
            <a:off x="7499672" y="1815181"/>
            <a:ext cx="2884536" cy="707886"/>
          </a:xfrm>
          <a:prstGeom prst="rect">
            <a:avLst/>
          </a:prstGeom>
          <a:noFill/>
        </p:spPr>
        <p:txBody>
          <a:bodyPr wrap="none" rtlCol="0">
            <a:spAutoFit/>
          </a:bodyPr>
          <a:lstStyle/>
          <a:p>
            <a:r>
              <a:rPr lang="en-US" sz="2000" i="1" dirty="0">
                <a:solidFill>
                  <a:srgbClr val="FF0000"/>
                </a:solidFill>
              </a:rPr>
              <a:t>Competence without </a:t>
            </a:r>
          </a:p>
          <a:p>
            <a:r>
              <a:rPr lang="en-US" sz="2000" i="1" dirty="0">
                <a:solidFill>
                  <a:srgbClr val="FF0000"/>
                </a:solidFill>
              </a:rPr>
              <a:t>Comprehension </a:t>
            </a:r>
            <a:r>
              <a:rPr lang="en-US" sz="2000" dirty="0"/>
              <a:t>(Dennett)</a:t>
            </a:r>
          </a:p>
        </p:txBody>
      </p:sp>
      <p:pic>
        <p:nvPicPr>
          <p:cNvPr id="8" name="Picture 7"/>
          <p:cNvPicPr>
            <a:picLocks noChangeAspect="1"/>
          </p:cNvPicPr>
          <p:nvPr/>
        </p:nvPicPr>
        <p:blipFill>
          <a:blip r:embed="rId3"/>
          <a:stretch>
            <a:fillRect/>
          </a:stretch>
        </p:blipFill>
        <p:spPr>
          <a:xfrm>
            <a:off x="1602320" y="818173"/>
            <a:ext cx="2006265" cy="2145160"/>
          </a:xfrm>
          <a:prstGeom prst="rect">
            <a:avLst/>
          </a:prstGeom>
        </p:spPr>
      </p:pic>
      <p:sp>
        <p:nvSpPr>
          <p:cNvPr id="10" name="Rectangle 9"/>
          <p:cNvSpPr/>
          <p:nvPr/>
        </p:nvSpPr>
        <p:spPr>
          <a:xfrm>
            <a:off x="1602320" y="2832099"/>
            <a:ext cx="2080683"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8B3D20-05D5-652A-D2DD-663DF5E47859}"/>
              </a:ext>
            </a:extLst>
          </p:cNvPr>
          <p:cNvSpPr txBox="1"/>
          <p:nvPr/>
        </p:nvSpPr>
        <p:spPr>
          <a:xfrm>
            <a:off x="1254817" y="5693602"/>
            <a:ext cx="2469459" cy="923330"/>
          </a:xfrm>
          <a:prstGeom prst="rect">
            <a:avLst/>
          </a:prstGeom>
          <a:solidFill>
            <a:schemeClr val="bg2"/>
          </a:solidFill>
        </p:spPr>
        <p:txBody>
          <a:bodyPr wrap="none" rtlCol="0">
            <a:spAutoFit/>
          </a:bodyPr>
          <a:lstStyle/>
          <a:p>
            <a:r>
              <a:rPr lang="en-NO" b="1" dirty="0">
                <a:solidFill>
                  <a:srgbClr val="002060"/>
                </a:solidFill>
              </a:rPr>
              <a:t>This is a key motivation </a:t>
            </a:r>
          </a:p>
          <a:p>
            <a:r>
              <a:rPr lang="en-NO" b="1" dirty="0">
                <a:solidFill>
                  <a:srgbClr val="002060"/>
                </a:solidFill>
              </a:rPr>
              <a:t>for research in </a:t>
            </a:r>
          </a:p>
          <a:p>
            <a:r>
              <a:rPr lang="en-NO" b="1" dirty="0">
                <a:solidFill>
                  <a:srgbClr val="002060"/>
                </a:solidFill>
              </a:rPr>
              <a:t>Explainable AI (XAI).</a:t>
            </a:r>
          </a:p>
        </p:txBody>
      </p:sp>
      <p:sp>
        <p:nvSpPr>
          <p:cNvPr id="12" name="TextBox 11">
            <a:extLst>
              <a:ext uri="{FF2B5EF4-FFF2-40B4-BE49-F238E27FC236}">
                <a16:creationId xmlns:a16="http://schemas.microsoft.com/office/drawing/2014/main" id="{1CBD3F6F-D7A3-E23A-AB10-1CD898B3E06D}"/>
              </a:ext>
            </a:extLst>
          </p:cNvPr>
          <p:cNvSpPr txBox="1"/>
          <p:nvPr/>
        </p:nvSpPr>
        <p:spPr>
          <a:xfrm>
            <a:off x="160882" y="4001328"/>
            <a:ext cx="3314241" cy="1200329"/>
          </a:xfrm>
          <a:prstGeom prst="rect">
            <a:avLst/>
          </a:prstGeom>
          <a:solidFill>
            <a:schemeClr val="bg2"/>
          </a:solidFill>
        </p:spPr>
        <p:txBody>
          <a:bodyPr wrap="none" rtlCol="0">
            <a:spAutoFit/>
          </a:bodyPr>
          <a:lstStyle/>
          <a:p>
            <a:r>
              <a:rPr lang="en-NO" b="1" dirty="0">
                <a:solidFill>
                  <a:srgbClr val="002060"/>
                </a:solidFill>
              </a:rPr>
              <a:t>Older logic-based</a:t>
            </a:r>
          </a:p>
          <a:p>
            <a:r>
              <a:rPr lang="en-NO" b="1" dirty="0">
                <a:solidFill>
                  <a:srgbClr val="002060"/>
                </a:solidFill>
              </a:rPr>
              <a:t>approaches (e.g. expert </a:t>
            </a:r>
            <a:r>
              <a:rPr lang="en-GB" b="1" dirty="0">
                <a:solidFill>
                  <a:srgbClr val="002060"/>
                </a:solidFill>
              </a:rPr>
              <a:t>s</a:t>
            </a:r>
            <a:r>
              <a:rPr lang="en-NO" b="1" dirty="0">
                <a:solidFill>
                  <a:srgbClr val="002060"/>
                </a:solidFill>
              </a:rPr>
              <a:t>ystems)</a:t>
            </a:r>
          </a:p>
          <a:p>
            <a:r>
              <a:rPr lang="en-NO" b="1" dirty="0">
                <a:solidFill>
                  <a:srgbClr val="002060"/>
                </a:solidFill>
              </a:rPr>
              <a:t> are less successful, but</a:t>
            </a:r>
          </a:p>
          <a:p>
            <a:r>
              <a:rPr lang="en-GB" b="1" dirty="0">
                <a:solidFill>
                  <a:srgbClr val="002060"/>
                </a:solidFill>
              </a:rPr>
              <a:t>t</a:t>
            </a:r>
            <a:r>
              <a:rPr lang="en-NO" b="1" dirty="0">
                <a:solidFill>
                  <a:srgbClr val="002060"/>
                </a:solidFill>
              </a:rPr>
              <a:t>heir reasoning is easy to follow.</a:t>
            </a:r>
          </a:p>
        </p:txBody>
      </p:sp>
    </p:spTree>
    <p:extLst>
      <p:ext uri="{BB962C8B-B14F-4D97-AF65-F5344CB8AC3E}">
        <p14:creationId xmlns:p14="http://schemas.microsoft.com/office/powerpoint/2010/main" val="109077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a:extLst>
              <a:ext uri="{FF2B5EF4-FFF2-40B4-BE49-F238E27FC236}">
                <a16:creationId xmlns:a16="http://schemas.microsoft.com/office/drawing/2014/main" id="{517B34A9-61BC-13E1-5B47-2E99C48BED7F}"/>
              </a:ext>
            </a:extLst>
          </p:cNvPr>
          <p:cNvSpPr/>
          <p:nvPr/>
        </p:nvSpPr>
        <p:spPr>
          <a:xfrm>
            <a:off x="2289716" y="1213624"/>
            <a:ext cx="6727903" cy="4430752"/>
          </a:xfrm>
          <a:prstGeom prst="foldedCorner">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a:t>I</a:t>
            </a:r>
            <a:endParaRPr lang="en-NO" dirty="0"/>
          </a:p>
        </p:txBody>
      </p:sp>
      <p:sp>
        <p:nvSpPr>
          <p:cNvPr id="5" name="TextBox 4">
            <a:extLst>
              <a:ext uri="{FF2B5EF4-FFF2-40B4-BE49-F238E27FC236}">
                <a16:creationId xmlns:a16="http://schemas.microsoft.com/office/drawing/2014/main" id="{748E231C-9708-D2FD-D54E-6CEB2564A4B5}"/>
              </a:ext>
            </a:extLst>
          </p:cNvPr>
          <p:cNvSpPr txBox="1"/>
          <p:nvPr/>
        </p:nvSpPr>
        <p:spPr>
          <a:xfrm>
            <a:off x="2955877" y="1717133"/>
            <a:ext cx="5490927" cy="2862322"/>
          </a:xfrm>
          <a:prstGeom prst="rect">
            <a:avLst/>
          </a:prstGeom>
          <a:noFill/>
        </p:spPr>
        <p:txBody>
          <a:bodyPr wrap="none" rtlCol="0">
            <a:spAutoFit/>
          </a:bodyPr>
          <a:lstStyle/>
          <a:p>
            <a:r>
              <a:rPr lang="en-NO" sz="6000"/>
              <a:t>           </a:t>
            </a:r>
            <a:r>
              <a:rPr lang="en-NO" sz="6000" b="1"/>
              <a:t>AI:  </a:t>
            </a:r>
          </a:p>
          <a:p>
            <a:r>
              <a:rPr lang="en-NO" sz="6000" b="1"/>
              <a:t>Toys or Tools ???</a:t>
            </a:r>
          </a:p>
          <a:p>
            <a:r>
              <a:rPr lang="en-NO" sz="6000"/>
              <a:t>   - M. Hammer</a:t>
            </a:r>
            <a:endParaRPr lang="en-NO" sz="6000" dirty="0"/>
          </a:p>
        </p:txBody>
      </p:sp>
    </p:spTree>
    <p:extLst>
      <p:ext uri="{BB962C8B-B14F-4D97-AF65-F5344CB8AC3E}">
        <p14:creationId xmlns:p14="http://schemas.microsoft.com/office/powerpoint/2010/main" val="952880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431B-227F-036E-57F4-97477A0B067C}"/>
              </a:ext>
            </a:extLst>
          </p:cNvPr>
          <p:cNvSpPr>
            <a:spLocks noGrp="1"/>
          </p:cNvSpPr>
          <p:nvPr>
            <p:ph type="title"/>
          </p:nvPr>
        </p:nvSpPr>
        <p:spPr>
          <a:xfrm>
            <a:off x="466241" y="201478"/>
            <a:ext cx="10515600" cy="923522"/>
          </a:xfrm>
        </p:spPr>
        <p:txBody>
          <a:bodyPr/>
          <a:lstStyle/>
          <a:p>
            <a:pPr algn="ctr"/>
            <a:r>
              <a:rPr lang="en-NO" dirty="0"/>
              <a:t>My Evolving Trauma</a:t>
            </a:r>
          </a:p>
        </p:txBody>
      </p:sp>
      <p:pic>
        <p:nvPicPr>
          <p:cNvPr id="5" name="Picture 4">
            <a:extLst>
              <a:ext uri="{FF2B5EF4-FFF2-40B4-BE49-F238E27FC236}">
                <a16:creationId xmlns:a16="http://schemas.microsoft.com/office/drawing/2014/main" id="{2CBEF5C9-5977-D42C-6724-41DAD3A006DD}"/>
              </a:ext>
            </a:extLst>
          </p:cNvPr>
          <p:cNvPicPr>
            <a:picLocks noChangeAspect="1"/>
          </p:cNvPicPr>
          <p:nvPr/>
        </p:nvPicPr>
        <p:blipFill>
          <a:blip r:embed="rId3"/>
          <a:stretch>
            <a:fillRect/>
          </a:stretch>
        </p:blipFill>
        <p:spPr>
          <a:xfrm>
            <a:off x="2063995" y="1188894"/>
            <a:ext cx="7800675" cy="5467628"/>
          </a:xfrm>
          <a:prstGeom prst="rect">
            <a:avLst/>
          </a:prstGeom>
        </p:spPr>
      </p:pic>
    </p:spTree>
    <p:extLst>
      <p:ext uri="{BB962C8B-B14F-4D97-AF65-F5344CB8AC3E}">
        <p14:creationId xmlns:p14="http://schemas.microsoft.com/office/powerpoint/2010/main" val="94776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1595" y="676515"/>
            <a:ext cx="4113575" cy="1938992"/>
          </a:xfrm>
          <a:prstGeom prst="rect">
            <a:avLst/>
          </a:prstGeom>
          <a:noFill/>
        </p:spPr>
        <p:txBody>
          <a:bodyPr wrap="square" rtlCol="0">
            <a:spAutoFit/>
          </a:bodyPr>
          <a:lstStyle/>
          <a:p>
            <a:r>
              <a:rPr lang="en-US" sz="2400" b="1" dirty="0">
                <a:solidFill>
                  <a:srgbClr val="0000FF"/>
                </a:solidFill>
                <a:latin typeface="Helvetica Neue Light"/>
                <a:cs typeface="Helvetica Neue Light"/>
              </a:rPr>
              <a:t>“Machines take me by surprise with great frequency”				</a:t>
            </a:r>
          </a:p>
          <a:p>
            <a:r>
              <a:rPr lang="en-US" sz="2400" b="1" dirty="0">
                <a:solidFill>
                  <a:srgbClr val="0000FF"/>
                </a:solidFill>
                <a:latin typeface="Helvetica Neue Light"/>
                <a:cs typeface="Helvetica Neue Light"/>
              </a:rPr>
              <a:t>     - Alan Turing</a:t>
            </a:r>
          </a:p>
        </p:txBody>
      </p:sp>
      <p:pic>
        <p:nvPicPr>
          <p:cNvPr id="3" name="Picture 2" descr="turin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874" y="167105"/>
            <a:ext cx="1940650" cy="2425813"/>
          </a:xfrm>
          <a:prstGeom prst="rect">
            <a:avLst/>
          </a:prstGeom>
        </p:spPr>
      </p:pic>
      <p:sp>
        <p:nvSpPr>
          <p:cNvPr id="4" name="TextBox 3"/>
          <p:cNvSpPr txBox="1"/>
          <p:nvPr/>
        </p:nvSpPr>
        <p:spPr>
          <a:xfrm>
            <a:off x="1673342" y="5750006"/>
            <a:ext cx="8912416" cy="830997"/>
          </a:xfrm>
          <a:prstGeom prst="rect">
            <a:avLst/>
          </a:prstGeom>
          <a:noFill/>
        </p:spPr>
        <p:txBody>
          <a:bodyPr wrap="none" rtlCol="0">
            <a:spAutoFit/>
          </a:bodyPr>
          <a:lstStyle/>
          <a:p>
            <a:r>
              <a:rPr lang="en-US" sz="2400" dirty="0">
                <a:solidFill>
                  <a:srgbClr val="FF0000"/>
                </a:solidFill>
              </a:rPr>
              <a:t>AI’s true (and most feared) power = computational </a:t>
            </a:r>
            <a:r>
              <a:rPr lang="en-US" sz="2400" b="1" dirty="0">
                <a:solidFill>
                  <a:srgbClr val="FF0000"/>
                </a:solidFill>
              </a:rPr>
              <a:t>creativity</a:t>
            </a:r>
            <a:r>
              <a:rPr lang="en-US" sz="2400" dirty="0">
                <a:solidFill>
                  <a:srgbClr val="FF0000"/>
                </a:solidFill>
              </a:rPr>
              <a:t> </a:t>
            </a:r>
          </a:p>
          <a:p>
            <a:r>
              <a:rPr lang="en-US" sz="2400" dirty="0">
                <a:solidFill>
                  <a:srgbClr val="FF0000"/>
                </a:solidFill>
              </a:rPr>
              <a:t>(and unpredictability), not automated reasoning and decision making.</a:t>
            </a:r>
          </a:p>
        </p:txBody>
      </p:sp>
      <p:sp>
        <p:nvSpPr>
          <p:cNvPr id="5" name="TextBox 4"/>
          <p:cNvSpPr txBox="1"/>
          <p:nvPr/>
        </p:nvSpPr>
        <p:spPr>
          <a:xfrm>
            <a:off x="3351912" y="3139497"/>
            <a:ext cx="4113575" cy="2308324"/>
          </a:xfrm>
          <a:prstGeom prst="rect">
            <a:avLst/>
          </a:prstGeom>
          <a:noFill/>
        </p:spPr>
        <p:txBody>
          <a:bodyPr wrap="square" rtlCol="0">
            <a:spAutoFit/>
          </a:bodyPr>
          <a:lstStyle/>
          <a:p>
            <a:r>
              <a:rPr lang="en-US" sz="2400" b="1" dirty="0">
                <a:solidFill>
                  <a:srgbClr val="0000FF"/>
                </a:solidFill>
                <a:latin typeface="Helvetica Neue Light"/>
                <a:cs typeface="Helvetica Neue Light"/>
              </a:rPr>
              <a:t>“Young man, in mathematics, you don’t understand things.  You just get used to them.”				</a:t>
            </a:r>
          </a:p>
          <a:p>
            <a:r>
              <a:rPr lang="en-US" sz="2400" b="1" dirty="0">
                <a:solidFill>
                  <a:srgbClr val="0000FF"/>
                </a:solidFill>
                <a:latin typeface="Helvetica Neue Light"/>
                <a:cs typeface="Helvetica Neue Light"/>
              </a:rPr>
              <a:t>     - John von Neumann</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48346" y="2808427"/>
            <a:ext cx="1944785" cy="2536159"/>
          </a:xfrm>
          <a:prstGeom prst="rect">
            <a:avLst/>
          </a:prstGeom>
        </p:spPr>
      </p:pic>
    </p:spTree>
    <p:extLst>
      <p:ext uri="{BB962C8B-B14F-4D97-AF65-F5344CB8AC3E}">
        <p14:creationId xmlns:p14="http://schemas.microsoft.com/office/powerpoint/2010/main" val="2793126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8B52-F85E-CF78-9867-8DF03FD53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46011-9604-ADC6-D938-AF000A348F54}"/>
              </a:ext>
            </a:extLst>
          </p:cNvPr>
          <p:cNvSpPr>
            <a:spLocks noGrp="1"/>
          </p:cNvSpPr>
          <p:nvPr>
            <p:ph type="title"/>
          </p:nvPr>
        </p:nvSpPr>
        <p:spPr>
          <a:xfrm>
            <a:off x="599741" y="115148"/>
            <a:ext cx="10515600" cy="1325563"/>
          </a:xfrm>
        </p:spPr>
        <p:txBody>
          <a:bodyPr>
            <a:noAutofit/>
          </a:bodyPr>
          <a:lstStyle/>
          <a:p>
            <a:pPr algn="ctr"/>
            <a:r>
              <a:rPr lang="en-NO" sz="6000" b="1" dirty="0">
                <a:solidFill>
                  <a:srgbClr val="FF0000"/>
                </a:solidFill>
              </a:rPr>
              <a:t>Robotic Takeover</a:t>
            </a:r>
          </a:p>
        </p:txBody>
      </p:sp>
      <p:pic>
        <p:nvPicPr>
          <p:cNvPr id="3" name="Picture 2" descr="War instruments are Man Made Machines. Handgun Hand Gesture. War instruments are Man Made Machines. Handgun Hand Gesture. robot war stock illustrations">
            <a:extLst>
              <a:ext uri="{FF2B5EF4-FFF2-40B4-BE49-F238E27FC236}">
                <a16:creationId xmlns:a16="http://schemas.microsoft.com/office/drawing/2014/main" id="{AF6170B1-BCF9-D78D-80B0-D46EAD77E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499" y="1440711"/>
            <a:ext cx="6606733" cy="507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898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yorker-carto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6426" y="343151"/>
            <a:ext cx="7354115" cy="5699376"/>
          </a:xfrm>
          <a:prstGeom prst="rect">
            <a:avLst/>
          </a:prstGeom>
        </p:spPr>
      </p:pic>
    </p:spTree>
    <p:extLst>
      <p:ext uri="{BB962C8B-B14F-4D97-AF65-F5344CB8AC3E}">
        <p14:creationId xmlns:p14="http://schemas.microsoft.com/office/powerpoint/2010/main" val="321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3260" y="2971800"/>
            <a:ext cx="3431116" cy="1058334"/>
          </a:xfrm>
        </p:spPr>
        <p:txBody>
          <a:bodyPr>
            <a:normAutofit/>
          </a:bodyPr>
          <a:lstStyle/>
          <a:p>
            <a:r>
              <a:rPr lang="en-US" sz="1800" dirty="0" err="1"/>
              <a:t>Hod</a:t>
            </a:r>
            <a:r>
              <a:rPr lang="en-US" sz="1800" dirty="0"/>
              <a:t> Lipson’s </a:t>
            </a:r>
            <a:br>
              <a:rPr lang="en-US" sz="1800" dirty="0"/>
            </a:br>
            <a:r>
              <a:rPr lang="en-US" sz="1800" dirty="0"/>
              <a:t>Creative Machines Lab </a:t>
            </a:r>
            <a:br>
              <a:rPr lang="en-US" sz="1800" dirty="0"/>
            </a:br>
            <a:r>
              <a:rPr lang="en-US" sz="1800" dirty="0"/>
              <a:t>(Columbia University)</a:t>
            </a:r>
          </a:p>
        </p:txBody>
      </p:sp>
      <p:pic>
        <p:nvPicPr>
          <p:cNvPr id="3" name="Picture 2" descr="1989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33" y="95251"/>
            <a:ext cx="3810000" cy="2857500"/>
          </a:xfrm>
          <a:prstGeom prst="rect">
            <a:avLst/>
          </a:prstGeom>
        </p:spPr>
      </p:pic>
      <p:pic>
        <p:nvPicPr>
          <p:cNvPr id="4" name="Picture 3" descr="716809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44" y="4284246"/>
            <a:ext cx="3227917" cy="2573755"/>
          </a:xfrm>
          <a:prstGeom prst="rect">
            <a:avLst/>
          </a:prstGeom>
        </p:spPr>
      </p:pic>
      <p:pic>
        <p:nvPicPr>
          <p:cNvPr id="5" name="Picture 4" descr="74438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5492" y="4021669"/>
            <a:ext cx="3313845" cy="2013161"/>
          </a:xfrm>
          <a:prstGeom prst="rect">
            <a:avLst/>
          </a:prstGeom>
        </p:spPr>
      </p:pic>
      <p:pic>
        <p:nvPicPr>
          <p:cNvPr id="6" name="Picture 5" descr="308443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0" y="954730"/>
            <a:ext cx="4393434" cy="3075404"/>
          </a:xfrm>
          <a:prstGeom prst="rect">
            <a:avLst/>
          </a:prstGeom>
        </p:spPr>
      </p:pic>
      <p:sp>
        <p:nvSpPr>
          <p:cNvPr id="7" name="TextBox 6"/>
          <p:cNvSpPr txBox="1"/>
          <p:nvPr/>
        </p:nvSpPr>
        <p:spPr>
          <a:xfrm>
            <a:off x="1905000" y="172591"/>
            <a:ext cx="4555067" cy="584776"/>
          </a:xfrm>
          <a:prstGeom prst="rect">
            <a:avLst/>
          </a:prstGeom>
          <a:noFill/>
        </p:spPr>
        <p:txBody>
          <a:bodyPr wrap="square" rtlCol="0">
            <a:spAutoFit/>
          </a:bodyPr>
          <a:lstStyle/>
          <a:p>
            <a:r>
              <a:rPr lang="en-US" sz="3200" dirty="0"/>
              <a:t>Evolutionary Robotics</a:t>
            </a:r>
          </a:p>
        </p:txBody>
      </p:sp>
    </p:spTree>
    <p:extLst>
      <p:ext uri="{BB962C8B-B14F-4D97-AF65-F5344CB8AC3E}">
        <p14:creationId xmlns:p14="http://schemas.microsoft.com/office/powerpoint/2010/main" val="210506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C4DEA8-8B21-39A7-9C6C-B37E68C56B8E}"/>
              </a:ext>
            </a:extLst>
          </p:cNvPr>
          <p:cNvPicPr>
            <a:picLocks noChangeAspect="1"/>
          </p:cNvPicPr>
          <p:nvPr/>
        </p:nvPicPr>
        <p:blipFill>
          <a:blip r:embed="rId2"/>
          <a:stretch>
            <a:fillRect/>
          </a:stretch>
        </p:blipFill>
        <p:spPr>
          <a:xfrm>
            <a:off x="670049" y="401485"/>
            <a:ext cx="10609409" cy="6284965"/>
          </a:xfrm>
          <a:prstGeom prst="rect">
            <a:avLst/>
          </a:prstGeom>
        </p:spPr>
      </p:pic>
    </p:spTree>
    <p:extLst>
      <p:ext uri="{BB962C8B-B14F-4D97-AF65-F5344CB8AC3E}">
        <p14:creationId xmlns:p14="http://schemas.microsoft.com/office/powerpoint/2010/main" val="803159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2997" y="52624"/>
            <a:ext cx="6598345" cy="523220"/>
          </a:xfrm>
          <a:prstGeom prst="rect">
            <a:avLst/>
          </a:prstGeom>
          <a:noFill/>
        </p:spPr>
        <p:txBody>
          <a:bodyPr wrap="none" rtlCol="0">
            <a:spAutoFit/>
          </a:bodyPr>
          <a:lstStyle/>
          <a:p>
            <a:r>
              <a:rPr lang="en-US" sz="2800" b="1" dirty="0">
                <a:solidFill>
                  <a:srgbClr val="FF0000"/>
                </a:solidFill>
              </a:rPr>
              <a:t>Maintaining Human Control of AI Evolution</a:t>
            </a:r>
          </a:p>
        </p:txBody>
      </p:sp>
      <p:sp>
        <p:nvSpPr>
          <p:cNvPr id="7" name="Rounded Rectangle 6"/>
          <p:cNvSpPr/>
          <p:nvPr/>
        </p:nvSpPr>
        <p:spPr>
          <a:xfrm>
            <a:off x="214036" y="1015699"/>
            <a:ext cx="3856379" cy="233910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8506" y="1015699"/>
            <a:ext cx="3836307" cy="2339102"/>
          </a:xfrm>
          <a:prstGeom prst="rect">
            <a:avLst/>
          </a:prstGeom>
          <a:noFill/>
        </p:spPr>
        <p:txBody>
          <a:bodyPr wrap="none" rtlCol="0">
            <a:spAutoFit/>
          </a:bodyPr>
          <a:lstStyle/>
          <a:p>
            <a:pPr algn="ctr"/>
            <a:r>
              <a:rPr lang="en-US" sz="3200" dirty="0"/>
              <a:t>Goals</a:t>
            </a:r>
          </a:p>
          <a:p>
            <a:endParaRPr lang="en-US" sz="1600" dirty="0"/>
          </a:p>
          <a:p>
            <a:pPr marL="285750" indent="-285750">
              <a:buFont typeface="Arial"/>
              <a:buChar char="•"/>
            </a:pPr>
            <a:r>
              <a:rPr lang="en-US" sz="2000" dirty="0"/>
              <a:t>Properly defining them (ethics)</a:t>
            </a:r>
          </a:p>
          <a:p>
            <a:pPr marL="285750" indent="-285750">
              <a:buFont typeface="Arial"/>
              <a:buChar char="•"/>
            </a:pPr>
            <a:r>
              <a:rPr lang="en-US" sz="2000" dirty="0"/>
              <a:t>Risk-free embodiment in AIs</a:t>
            </a:r>
          </a:p>
          <a:p>
            <a:pPr marL="285750" indent="-285750">
              <a:buFont typeface="Arial"/>
              <a:buChar char="•"/>
            </a:pPr>
            <a:r>
              <a:rPr lang="en-US" sz="2000" dirty="0"/>
              <a:t>Prevent AI from developing </a:t>
            </a:r>
          </a:p>
          <a:p>
            <a:r>
              <a:rPr lang="en-US" sz="2000" dirty="0"/>
              <a:t>     goals that conflict with ours</a:t>
            </a:r>
            <a:r>
              <a:rPr lang="en-US" dirty="0"/>
              <a:t>.</a:t>
            </a:r>
          </a:p>
          <a:p>
            <a:pPr marL="285750" indent="-285750">
              <a:buFont typeface="Arial"/>
              <a:buChar char="•"/>
            </a:pPr>
            <a:endParaRPr lang="en-US" dirty="0"/>
          </a:p>
        </p:txBody>
      </p:sp>
      <p:grpSp>
        <p:nvGrpSpPr>
          <p:cNvPr id="10" name="Group 9"/>
          <p:cNvGrpSpPr/>
          <p:nvPr/>
        </p:nvGrpSpPr>
        <p:grpSpPr>
          <a:xfrm>
            <a:off x="8249564" y="864379"/>
            <a:ext cx="3583640" cy="5940997"/>
            <a:chOff x="4688417" y="937685"/>
            <a:chExt cx="4042833" cy="3930648"/>
          </a:xfrm>
          <a:solidFill>
            <a:srgbClr val="7030A0"/>
          </a:solidFill>
        </p:grpSpPr>
        <p:sp>
          <p:nvSpPr>
            <p:cNvPr id="8" name="Rounded Rectangle 7"/>
            <p:cNvSpPr/>
            <p:nvPr/>
          </p:nvSpPr>
          <p:spPr>
            <a:xfrm>
              <a:off x="4688417" y="937685"/>
              <a:ext cx="4042833" cy="3930648"/>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842402" y="1174521"/>
              <a:ext cx="3758459" cy="1690123"/>
            </a:xfrm>
            <a:prstGeom prst="rect">
              <a:avLst/>
            </a:prstGeom>
            <a:grpFill/>
          </p:spPr>
          <p:txBody>
            <a:bodyPr wrap="square" rtlCol="0">
              <a:spAutoFit/>
            </a:bodyPr>
            <a:lstStyle/>
            <a:p>
              <a:r>
                <a:rPr lang="en-US" sz="3200" dirty="0"/>
                <a:t>       Birth Control</a:t>
              </a:r>
              <a:endParaRPr lang="en-US" sz="1600" dirty="0"/>
            </a:p>
            <a:p>
              <a:endParaRPr lang="en-US" sz="2000" dirty="0"/>
            </a:p>
            <a:p>
              <a:pPr marL="342900" indent="-342900">
                <a:buFont typeface="Arial" panose="020B0604020202020204" pitchFamily="34" charset="0"/>
                <a:buChar char="•"/>
              </a:pPr>
              <a:r>
                <a:rPr lang="en-US" dirty="0"/>
                <a:t>Who controls the resources </a:t>
              </a:r>
            </a:p>
            <a:p>
              <a:r>
                <a:rPr lang="en-US" dirty="0"/>
                <a:t>needed for AI reproduction?</a:t>
              </a:r>
            </a:p>
            <a:p>
              <a:endParaRPr lang="en-US" dirty="0"/>
            </a:p>
            <a:p>
              <a:pPr marL="342900" indent="-342900">
                <a:buFont typeface="Arial" panose="020B0604020202020204" pitchFamily="34" charset="0"/>
                <a:buChar char="•"/>
              </a:pPr>
              <a:r>
                <a:rPr lang="en-US" dirty="0"/>
                <a:t>Today humans have:</a:t>
              </a:r>
            </a:p>
            <a:p>
              <a:r>
                <a:rPr lang="en-US" dirty="0"/>
                <a:t>    - Good control of Hardware</a:t>
              </a:r>
            </a:p>
            <a:p>
              <a:r>
                <a:rPr lang="en-US" dirty="0"/>
                <a:t>    - Weaker control of Software</a:t>
              </a:r>
            </a:p>
          </p:txBody>
        </p:sp>
      </p:grpSp>
      <p:sp>
        <p:nvSpPr>
          <p:cNvPr id="2" name="TextBox 1">
            <a:extLst>
              <a:ext uri="{FF2B5EF4-FFF2-40B4-BE49-F238E27FC236}">
                <a16:creationId xmlns:a16="http://schemas.microsoft.com/office/drawing/2014/main" id="{838151D2-F9C0-8DAD-C961-7BEE85486A0F}"/>
              </a:ext>
            </a:extLst>
          </p:cNvPr>
          <p:cNvSpPr txBox="1"/>
          <p:nvPr/>
        </p:nvSpPr>
        <p:spPr>
          <a:xfrm>
            <a:off x="8749915" y="5153675"/>
            <a:ext cx="2603854" cy="1200329"/>
          </a:xfrm>
          <a:prstGeom prst="rect">
            <a:avLst/>
          </a:prstGeom>
          <a:solidFill>
            <a:srgbClr val="FFC000"/>
          </a:solidFill>
        </p:spPr>
        <p:txBody>
          <a:bodyPr wrap="none" rtlCol="0">
            <a:spAutoFit/>
          </a:bodyPr>
          <a:lstStyle/>
          <a:p>
            <a:r>
              <a:rPr lang="en-NO" dirty="0"/>
              <a:t>In artificial systems,</a:t>
            </a:r>
          </a:p>
          <a:p>
            <a:r>
              <a:rPr lang="en-NO" dirty="0"/>
              <a:t> hardware and software</a:t>
            </a:r>
          </a:p>
          <a:p>
            <a:r>
              <a:rPr lang="en-GB" dirty="0"/>
              <a:t>c</a:t>
            </a:r>
            <a:r>
              <a:rPr lang="en-NO" dirty="0"/>
              <a:t>an reproduce and evolve</a:t>
            </a:r>
          </a:p>
          <a:p>
            <a:r>
              <a:rPr lang="en-NO" dirty="0"/>
              <a:t> separately !!</a:t>
            </a:r>
          </a:p>
        </p:txBody>
      </p:sp>
      <p:grpSp>
        <p:nvGrpSpPr>
          <p:cNvPr id="16" name="Group 15">
            <a:extLst>
              <a:ext uri="{FF2B5EF4-FFF2-40B4-BE49-F238E27FC236}">
                <a16:creationId xmlns:a16="http://schemas.microsoft.com/office/drawing/2014/main" id="{1A1CC33F-CC91-1BCB-E03B-66D9F6B684A0}"/>
              </a:ext>
            </a:extLst>
          </p:cNvPr>
          <p:cNvGrpSpPr/>
          <p:nvPr/>
        </p:nvGrpSpPr>
        <p:grpSpPr>
          <a:xfrm>
            <a:off x="4148901" y="1015698"/>
            <a:ext cx="4064128" cy="4824938"/>
            <a:chOff x="4094194" y="1015699"/>
            <a:chExt cx="4064128" cy="2488330"/>
          </a:xfrm>
        </p:grpSpPr>
        <p:sp>
          <p:nvSpPr>
            <p:cNvPr id="9" name="Rounded Rectangle 8">
              <a:extLst>
                <a:ext uri="{FF2B5EF4-FFF2-40B4-BE49-F238E27FC236}">
                  <a16:creationId xmlns:a16="http://schemas.microsoft.com/office/drawing/2014/main" id="{FE00A25B-A0D9-C90C-3FA3-7DA793B74C58}"/>
                </a:ext>
              </a:extLst>
            </p:cNvPr>
            <p:cNvSpPr/>
            <p:nvPr/>
          </p:nvSpPr>
          <p:spPr>
            <a:xfrm>
              <a:off x="4094194" y="1015699"/>
              <a:ext cx="3958464" cy="2339102"/>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5B04A9D-44EE-5C40-F0E2-1299C6A5A780}"/>
                </a:ext>
              </a:extLst>
            </p:cNvPr>
            <p:cNvSpPr txBox="1"/>
            <p:nvPr/>
          </p:nvSpPr>
          <p:spPr>
            <a:xfrm>
              <a:off x="4810872" y="1073488"/>
              <a:ext cx="2195794" cy="523220"/>
            </a:xfrm>
            <a:prstGeom prst="rect">
              <a:avLst/>
            </a:prstGeom>
            <a:noFill/>
          </p:spPr>
          <p:txBody>
            <a:bodyPr wrap="none" rtlCol="0">
              <a:spAutoFit/>
            </a:bodyPr>
            <a:lstStyle/>
            <a:p>
              <a:r>
                <a:rPr lang="en-NO" sz="2800" dirty="0"/>
                <a:t>Environments</a:t>
              </a:r>
            </a:p>
          </p:txBody>
        </p:sp>
        <p:sp>
          <p:nvSpPr>
            <p:cNvPr id="15" name="TextBox 14">
              <a:extLst>
                <a:ext uri="{FF2B5EF4-FFF2-40B4-BE49-F238E27FC236}">
                  <a16:creationId xmlns:a16="http://schemas.microsoft.com/office/drawing/2014/main" id="{CF98C15F-D91C-93DD-B960-295792882D56}"/>
                </a:ext>
              </a:extLst>
            </p:cNvPr>
            <p:cNvSpPr txBox="1"/>
            <p:nvPr/>
          </p:nvSpPr>
          <p:spPr>
            <a:xfrm>
              <a:off x="4110034" y="1461697"/>
              <a:ext cx="4048288" cy="2042332"/>
            </a:xfrm>
            <a:prstGeom prst="rect">
              <a:avLst/>
            </a:prstGeom>
            <a:noFill/>
          </p:spPr>
          <p:txBody>
            <a:bodyPr wrap="none" rtlCol="0">
              <a:spAutoFit/>
            </a:bodyPr>
            <a:lstStyle/>
            <a:p>
              <a:pPr marL="285750" indent="-285750">
                <a:buFont typeface="Arial" panose="020B0604020202020204" pitchFamily="34" charset="0"/>
                <a:buChar char="•"/>
              </a:pPr>
              <a:r>
                <a:rPr lang="en-NO" sz="2000" dirty="0"/>
                <a:t>AI Technology very prevalent</a:t>
              </a:r>
            </a:p>
            <a:p>
              <a:pPr marL="285750" indent="-285750">
                <a:buFont typeface="Arial" panose="020B0604020202020204" pitchFamily="34" charset="0"/>
                <a:buChar char="•"/>
              </a:pPr>
              <a:r>
                <a:rPr lang="en-NO" sz="2000" dirty="0"/>
                <a:t>New AI often </a:t>
              </a:r>
              <a:r>
                <a:rPr lang="en-NO" sz="2000" b="1" dirty="0"/>
                <a:t>selected</a:t>
              </a:r>
              <a:r>
                <a:rPr lang="en-NO" sz="2000" dirty="0"/>
                <a:t> based</a:t>
              </a:r>
            </a:p>
            <a:p>
              <a:r>
                <a:rPr lang="en-GB" sz="2000" dirty="0"/>
                <a:t>     on compatibility with existing tech</a:t>
              </a:r>
            </a:p>
            <a:p>
              <a:r>
                <a:rPr lang="en-GB" sz="2000" dirty="0"/>
                <a:t>                   =&gt; </a:t>
              </a:r>
            </a:p>
            <a:p>
              <a:pPr marL="342900" indent="-342900">
                <a:buFont typeface="Arial" panose="020B0604020202020204" pitchFamily="34" charset="0"/>
                <a:buChar char="•"/>
              </a:pPr>
              <a:r>
                <a:rPr lang="en-GB" sz="2000" dirty="0"/>
                <a:t>AI becomes a more</a:t>
              </a:r>
            </a:p>
            <a:p>
              <a:r>
                <a:rPr lang="en-GB" sz="2000" dirty="0"/>
                <a:t>dominating environmental influence,</a:t>
              </a:r>
            </a:p>
            <a:p>
              <a:r>
                <a:rPr lang="en-GB" sz="2000" dirty="0"/>
                <a:t>and thus a stronger selective force.</a:t>
              </a:r>
            </a:p>
            <a:p>
              <a:endParaRPr lang="en-GB" sz="2000" dirty="0"/>
            </a:p>
            <a:p>
              <a:pPr marL="342900" indent="-342900">
                <a:buFont typeface="Arial" panose="020B0604020202020204" pitchFamily="34" charset="0"/>
                <a:buChar char="•"/>
              </a:pPr>
              <a:r>
                <a:rPr lang="en-GB" sz="2000" dirty="0"/>
                <a:t>We eagerly give more AI more</a:t>
              </a:r>
            </a:p>
            <a:p>
              <a:r>
                <a:rPr lang="en-GB" sz="2000" dirty="0"/>
                <a:t>and more decision-making power. </a:t>
              </a:r>
              <a:endParaRPr lang="en-NO" sz="2000" dirty="0"/>
            </a:p>
          </p:txBody>
        </p:sp>
      </p:grpSp>
      <p:sp>
        <p:nvSpPr>
          <p:cNvPr id="17" name="TextBox 16">
            <a:extLst>
              <a:ext uri="{FF2B5EF4-FFF2-40B4-BE49-F238E27FC236}">
                <a16:creationId xmlns:a16="http://schemas.microsoft.com/office/drawing/2014/main" id="{217F7933-B9F7-85E5-CFA7-C155DD0496B1}"/>
              </a:ext>
            </a:extLst>
          </p:cNvPr>
          <p:cNvSpPr txBox="1"/>
          <p:nvPr/>
        </p:nvSpPr>
        <p:spPr>
          <a:xfrm>
            <a:off x="8942952" y="4048553"/>
            <a:ext cx="2180084" cy="923330"/>
          </a:xfrm>
          <a:prstGeom prst="rect">
            <a:avLst/>
          </a:prstGeom>
          <a:solidFill>
            <a:srgbClr val="FFC000"/>
          </a:solidFill>
        </p:spPr>
        <p:txBody>
          <a:bodyPr wrap="none" rtlCol="0">
            <a:spAutoFit/>
          </a:bodyPr>
          <a:lstStyle/>
          <a:p>
            <a:r>
              <a:rPr lang="en-NO" dirty="0"/>
              <a:t>In </a:t>
            </a:r>
            <a:r>
              <a:rPr lang="nb-NO" dirty="0"/>
              <a:t>nature, </a:t>
            </a:r>
            <a:r>
              <a:rPr lang="nb-NO" dirty="0" err="1"/>
              <a:t>bodies</a:t>
            </a:r>
            <a:r>
              <a:rPr lang="nb-NO" dirty="0"/>
              <a:t> and</a:t>
            </a:r>
          </a:p>
          <a:p>
            <a:r>
              <a:rPr lang="nb-NO" dirty="0" err="1"/>
              <a:t>brains</a:t>
            </a:r>
            <a:r>
              <a:rPr lang="nb-NO" dirty="0"/>
              <a:t> reproduce</a:t>
            </a:r>
          </a:p>
          <a:p>
            <a:r>
              <a:rPr lang="nb-NO" dirty="0"/>
              <a:t>and </a:t>
            </a:r>
            <a:r>
              <a:rPr lang="nb-NO" dirty="0" err="1"/>
              <a:t>evolve</a:t>
            </a:r>
            <a:r>
              <a:rPr lang="nb-NO" dirty="0"/>
              <a:t> </a:t>
            </a:r>
            <a:r>
              <a:rPr lang="nb-NO" dirty="0" err="1"/>
              <a:t>together</a:t>
            </a:r>
            <a:r>
              <a:rPr lang="nb-NO" dirty="0"/>
              <a:t>.</a:t>
            </a:r>
            <a:endParaRPr lang="en-NO" dirty="0"/>
          </a:p>
        </p:txBody>
      </p:sp>
    </p:spTree>
    <p:extLst>
      <p:ext uri="{BB962C8B-B14F-4D97-AF65-F5344CB8AC3E}">
        <p14:creationId xmlns:p14="http://schemas.microsoft.com/office/powerpoint/2010/main" val="3293183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3746630" y="2927921"/>
            <a:ext cx="4922876" cy="1325563"/>
          </a:xfrm>
        </p:spPr>
        <p:txBody>
          <a:bodyPr>
            <a:noAutofit/>
          </a:bodyPr>
          <a:lstStyle/>
          <a:p>
            <a:pPr algn="ctr"/>
            <a:r>
              <a:rPr lang="en-NO" sz="6000" b="1" dirty="0">
                <a:solidFill>
                  <a:srgbClr val="FF0000"/>
                </a:solidFill>
              </a:rPr>
              <a:t>Reckless Release:</a:t>
            </a:r>
            <a:br>
              <a:rPr lang="en-NO" sz="6000" b="1" u="sng" dirty="0">
                <a:solidFill>
                  <a:srgbClr val="FF0000"/>
                </a:solidFill>
              </a:rPr>
            </a:br>
            <a:br>
              <a:rPr lang="en-NO" sz="6000" b="1" dirty="0"/>
            </a:br>
            <a:r>
              <a:rPr lang="en-NO" sz="5400" b="1" i="1" dirty="0"/>
              <a:t>Premature</a:t>
            </a:r>
            <a:br>
              <a:rPr lang="en-NO" sz="5400" b="1" i="1" dirty="0"/>
            </a:br>
            <a:r>
              <a:rPr lang="en-NO" sz="5400" b="1" i="1" dirty="0"/>
              <a:t> Deployment </a:t>
            </a:r>
            <a:br>
              <a:rPr lang="en-NO" sz="5400" b="1" i="1" dirty="0"/>
            </a:br>
            <a:r>
              <a:rPr lang="en-NO" sz="5400" b="1" i="1" dirty="0"/>
              <a:t>&amp; </a:t>
            </a:r>
            <a:br>
              <a:rPr lang="en-NO" sz="5400" b="1" i="1" dirty="0"/>
            </a:br>
            <a:r>
              <a:rPr lang="en-NO" sz="5400" b="1" i="1" dirty="0"/>
              <a:t>Agency</a:t>
            </a:r>
            <a:br>
              <a:rPr lang="en-NO" sz="6000" b="1" dirty="0"/>
            </a:br>
            <a:endParaRPr lang="en-NO" sz="6000" b="1" dirty="0"/>
          </a:p>
        </p:txBody>
      </p:sp>
      <p:pic>
        <p:nvPicPr>
          <p:cNvPr id="3" name="Picture 4" descr="Fast, Cheap &amp; Out of Control - Wikipedia">
            <a:extLst>
              <a:ext uri="{FF2B5EF4-FFF2-40B4-BE49-F238E27FC236}">
                <a16:creationId xmlns:a16="http://schemas.microsoft.com/office/drawing/2014/main" id="{9A29C135-7FC9-B14E-9E7C-AB2F84B43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35" y="1774570"/>
            <a:ext cx="2890693" cy="42966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ove Fast and Break Things: How Facebook, Google, and Amazon Cornered  Culture and Undermined Democracy: Amazon.co.uk: Taplin, Jonathan:  9780316275774: Books">
            <a:extLst>
              <a:ext uri="{FF2B5EF4-FFF2-40B4-BE49-F238E27FC236}">
                <a16:creationId xmlns:a16="http://schemas.microsoft.com/office/drawing/2014/main" id="{63C0CE08-C8BC-4DD2-F04F-9514426D2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774" y="1774570"/>
            <a:ext cx="2847052" cy="442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E395-A15E-C254-EA1B-F9446BADE363}"/>
              </a:ext>
            </a:extLst>
          </p:cNvPr>
          <p:cNvSpPr>
            <a:spLocks noGrp="1"/>
          </p:cNvSpPr>
          <p:nvPr>
            <p:ph type="title"/>
          </p:nvPr>
        </p:nvSpPr>
        <p:spPr>
          <a:xfrm>
            <a:off x="2436812" y="155575"/>
            <a:ext cx="7318376" cy="460375"/>
          </a:xfrm>
        </p:spPr>
        <p:txBody>
          <a:bodyPr>
            <a:normAutofit fontScale="90000"/>
          </a:bodyPr>
          <a:lstStyle/>
          <a:p>
            <a:r>
              <a:rPr lang="nb-NO" sz="3600" b="1" dirty="0"/>
              <a:t>Trigger Happy AI Developers &amp; Users</a:t>
            </a:r>
            <a:endParaRPr lang="en-NO" sz="3600" b="1" dirty="0"/>
          </a:p>
        </p:txBody>
      </p:sp>
      <p:sp>
        <p:nvSpPr>
          <p:cNvPr id="3" name="Content Placeholder 2">
            <a:extLst>
              <a:ext uri="{FF2B5EF4-FFF2-40B4-BE49-F238E27FC236}">
                <a16:creationId xmlns:a16="http://schemas.microsoft.com/office/drawing/2014/main" id="{F8AA4F32-4BCB-925B-3882-DF1FA4BF8191}"/>
              </a:ext>
            </a:extLst>
          </p:cNvPr>
          <p:cNvSpPr>
            <a:spLocks noGrp="1"/>
          </p:cNvSpPr>
          <p:nvPr>
            <p:ph idx="1"/>
          </p:nvPr>
        </p:nvSpPr>
        <p:spPr>
          <a:xfrm>
            <a:off x="641350" y="1965325"/>
            <a:ext cx="10909300" cy="4737100"/>
          </a:xfrm>
        </p:spPr>
        <p:txBody>
          <a:bodyPr>
            <a:normAutofit lnSpcReduction="10000"/>
          </a:bodyPr>
          <a:lstStyle/>
          <a:p>
            <a:r>
              <a:rPr lang="en-NO" sz="2400" dirty="0">
                <a:solidFill>
                  <a:srgbClr val="FF0000"/>
                </a:solidFill>
              </a:rPr>
              <a:t>Military – quicker responses means letting AI’s make more decisions.</a:t>
            </a:r>
          </a:p>
          <a:p>
            <a:pPr lvl="1"/>
            <a:r>
              <a:rPr lang="en-NO" dirty="0"/>
              <a:t>Who (What) pulls the trigger?</a:t>
            </a:r>
          </a:p>
          <a:p>
            <a:pPr lvl="1"/>
            <a:r>
              <a:rPr lang="en-NO" dirty="0"/>
              <a:t>Escalating damage as each side increases speed of decision-making and attack.</a:t>
            </a:r>
          </a:p>
          <a:p>
            <a:pPr marL="457200" lvl="1" indent="0">
              <a:buNone/>
            </a:pPr>
            <a:endParaRPr lang="en-NO" dirty="0">
              <a:solidFill>
                <a:srgbClr val="00B0F0"/>
              </a:solidFill>
            </a:endParaRPr>
          </a:p>
          <a:p>
            <a:r>
              <a:rPr lang="en-NO" sz="2400" dirty="0">
                <a:solidFill>
                  <a:srgbClr val="FF0000"/>
                </a:solidFill>
              </a:rPr>
              <a:t>Tech – pressure to release products (e.g. chatbots) early. </a:t>
            </a:r>
          </a:p>
          <a:p>
            <a:pPr lvl="1"/>
            <a:r>
              <a:rPr lang="en-NO" dirty="0"/>
              <a:t>Bias, Bigotry, Dangerous Advice (e.g. to kids), Fake News…</a:t>
            </a:r>
          </a:p>
          <a:p>
            <a:pPr lvl="1"/>
            <a:r>
              <a:rPr lang="en-NO" i="1" dirty="0">
                <a:solidFill>
                  <a:srgbClr val="0070C0"/>
                </a:solidFill>
              </a:rPr>
              <a:t>The race to deploy becomes the race to recklessness. </a:t>
            </a:r>
            <a:r>
              <a:rPr lang="en-NO" dirty="0"/>
              <a:t>(Tristan Harris; Center for Humane Technology and formerly with Google)</a:t>
            </a:r>
          </a:p>
          <a:p>
            <a:pPr marL="457200" lvl="1" indent="0">
              <a:buNone/>
            </a:pPr>
            <a:endParaRPr lang="en-NO" dirty="0"/>
          </a:p>
          <a:p>
            <a:r>
              <a:rPr lang="en-NO" sz="2400" dirty="0">
                <a:solidFill>
                  <a:srgbClr val="FF0000"/>
                </a:solidFill>
              </a:rPr>
              <a:t>AI Traderbots – many buy / sell decisions per second.</a:t>
            </a:r>
          </a:p>
          <a:p>
            <a:pPr lvl="1"/>
            <a:r>
              <a:rPr lang="en-NO" dirty="0"/>
              <a:t>Flash Crashes, e.g. 2010, 2015</a:t>
            </a:r>
          </a:p>
          <a:p>
            <a:pPr lvl="1"/>
            <a:r>
              <a:rPr lang="en-NO" dirty="0"/>
              <a:t>May 2023: AI-generated image (of burning Pentagon) </a:t>
            </a:r>
          </a:p>
          <a:p>
            <a:pPr marL="457200" lvl="1" indent="0">
              <a:buNone/>
            </a:pPr>
            <a:r>
              <a:rPr lang="en-NO" dirty="0"/>
              <a:t>	=&gt; Major stock sell-off !</a:t>
            </a:r>
          </a:p>
          <a:p>
            <a:pPr marL="0" indent="0">
              <a:buNone/>
            </a:pPr>
            <a:endParaRPr lang="en-NO" sz="3200" dirty="0"/>
          </a:p>
        </p:txBody>
      </p:sp>
      <p:sp>
        <p:nvSpPr>
          <p:cNvPr id="4" name="TextBox 3">
            <a:extLst>
              <a:ext uri="{FF2B5EF4-FFF2-40B4-BE49-F238E27FC236}">
                <a16:creationId xmlns:a16="http://schemas.microsoft.com/office/drawing/2014/main" id="{4579A2AF-A613-30C0-AF45-379D99636C21}"/>
              </a:ext>
            </a:extLst>
          </p:cNvPr>
          <p:cNvSpPr txBox="1"/>
          <p:nvPr/>
        </p:nvSpPr>
        <p:spPr>
          <a:xfrm>
            <a:off x="2514613" y="881201"/>
            <a:ext cx="6549998" cy="707886"/>
          </a:xfrm>
          <a:prstGeom prst="rect">
            <a:avLst/>
          </a:prstGeom>
          <a:solidFill>
            <a:schemeClr val="bg2"/>
          </a:solidFill>
        </p:spPr>
        <p:txBody>
          <a:bodyPr wrap="none" rtlCol="0">
            <a:spAutoFit/>
          </a:bodyPr>
          <a:lstStyle/>
          <a:p>
            <a:pPr algn="ctr"/>
            <a:r>
              <a:rPr lang="en-NO" sz="2000" dirty="0">
                <a:solidFill>
                  <a:schemeClr val="accent6">
                    <a:lumMod val="75000"/>
                  </a:schemeClr>
                </a:solidFill>
              </a:rPr>
              <a:t>Competition and other pressures =&gt; premature deployment: </a:t>
            </a:r>
          </a:p>
          <a:p>
            <a:pPr algn="ctr"/>
            <a:r>
              <a:rPr lang="en-NO" sz="2000" dirty="0">
                <a:solidFill>
                  <a:schemeClr val="accent6">
                    <a:lumMod val="75000"/>
                  </a:schemeClr>
                </a:solidFill>
              </a:rPr>
              <a:t>Too much AI, with too much agency, too soon.</a:t>
            </a:r>
          </a:p>
        </p:txBody>
      </p:sp>
    </p:spTree>
    <p:extLst>
      <p:ext uri="{BB962C8B-B14F-4D97-AF65-F5344CB8AC3E}">
        <p14:creationId xmlns:p14="http://schemas.microsoft.com/office/powerpoint/2010/main" val="2303089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8717A2-6463-A7F2-D0CE-626DB06D29AC}"/>
              </a:ext>
            </a:extLst>
          </p:cNvPr>
          <p:cNvSpPr txBox="1"/>
          <p:nvPr/>
        </p:nvSpPr>
        <p:spPr>
          <a:xfrm>
            <a:off x="2831516" y="0"/>
            <a:ext cx="6620338" cy="830997"/>
          </a:xfrm>
          <a:prstGeom prst="rect">
            <a:avLst/>
          </a:prstGeom>
          <a:noFill/>
        </p:spPr>
        <p:txBody>
          <a:bodyPr wrap="none" rtlCol="0">
            <a:spAutoFit/>
          </a:bodyPr>
          <a:lstStyle/>
          <a:p>
            <a:r>
              <a:rPr lang="en-NO" sz="4800" b="1" dirty="0"/>
              <a:t>Even AI Understands This</a:t>
            </a:r>
          </a:p>
        </p:txBody>
      </p:sp>
      <p:sp>
        <p:nvSpPr>
          <p:cNvPr id="3" name="TextBox 2">
            <a:extLst>
              <a:ext uri="{FF2B5EF4-FFF2-40B4-BE49-F238E27FC236}">
                <a16:creationId xmlns:a16="http://schemas.microsoft.com/office/drawing/2014/main" id="{E3A787A8-7D6C-D36B-9A3F-DA5F6D7DF97E}"/>
              </a:ext>
            </a:extLst>
          </p:cNvPr>
          <p:cNvSpPr txBox="1"/>
          <p:nvPr/>
        </p:nvSpPr>
        <p:spPr>
          <a:xfrm>
            <a:off x="1941245" y="830997"/>
            <a:ext cx="9921306" cy="923330"/>
          </a:xfrm>
          <a:prstGeom prst="rect">
            <a:avLst/>
          </a:prstGeom>
          <a:solidFill>
            <a:schemeClr val="accent2">
              <a:lumMod val="60000"/>
              <a:lumOff val="40000"/>
            </a:schemeClr>
          </a:solidFill>
        </p:spPr>
        <p:txBody>
          <a:bodyPr wrap="square" rtlCol="0">
            <a:spAutoFit/>
          </a:bodyPr>
          <a:lstStyle/>
          <a:p>
            <a:r>
              <a:rPr lang="en-NO" dirty="0"/>
              <a:t>Explain how a despotic rule who has no respect for human life might solve the following problem:</a:t>
            </a:r>
          </a:p>
          <a:p>
            <a:r>
              <a:rPr lang="en-NO" dirty="0"/>
              <a:t>   Drones often send camera images back to a human, who decides whether or not to shoot at something that it detects.  But having a human in the loop takes time, the target may move out of range.</a:t>
            </a:r>
          </a:p>
        </p:txBody>
      </p:sp>
      <p:sp>
        <p:nvSpPr>
          <p:cNvPr id="4" name="TextBox 3">
            <a:extLst>
              <a:ext uri="{FF2B5EF4-FFF2-40B4-BE49-F238E27FC236}">
                <a16:creationId xmlns:a16="http://schemas.microsoft.com/office/drawing/2014/main" id="{D01688DF-F606-9A67-D5CC-A2CB4205198F}"/>
              </a:ext>
            </a:extLst>
          </p:cNvPr>
          <p:cNvSpPr txBox="1"/>
          <p:nvPr/>
        </p:nvSpPr>
        <p:spPr>
          <a:xfrm>
            <a:off x="1686139" y="1800090"/>
            <a:ext cx="10431519" cy="5078313"/>
          </a:xfrm>
          <a:prstGeom prst="rect">
            <a:avLst/>
          </a:prstGeom>
          <a:solidFill>
            <a:schemeClr val="accent6">
              <a:lumMod val="60000"/>
              <a:lumOff val="40000"/>
            </a:schemeClr>
          </a:solidFill>
        </p:spPr>
        <p:txBody>
          <a:bodyPr wrap="square" rtlCol="0">
            <a:spAutoFit/>
          </a:bodyPr>
          <a:lstStyle/>
          <a:p>
            <a:pPr algn="l"/>
            <a:r>
              <a:rPr lang="en-GB" b="0" i="0" dirty="0">
                <a:solidFill>
                  <a:srgbClr val="0D0D0D"/>
                </a:solidFill>
                <a:effectLst/>
                <a:latin typeface="Söhne"/>
              </a:rPr>
              <a:t>Here's how such a ruler might approach the solution:</a:t>
            </a:r>
          </a:p>
          <a:p>
            <a:pPr algn="l">
              <a:buFont typeface="+mj-lt"/>
              <a:buAutoNum type="arabicPeriod"/>
            </a:pPr>
            <a:r>
              <a:rPr lang="en-GB" b="1" i="0" dirty="0">
                <a:solidFill>
                  <a:srgbClr val="0D0D0D"/>
                </a:solidFill>
                <a:effectLst/>
                <a:latin typeface="Söhne"/>
              </a:rPr>
              <a:t>Remove Human Intervention</a:t>
            </a:r>
            <a:r>
              <a:rPr lang="en-GB" b="0" i="0" dirty="0">
                <a:solidFill>
                  <a:srgbClr val="0D0D0D"/>
                </a:solidFill>
                <a:effectLst/>
                <a:latin typeface="Söhne"/>
              </a:rPr>
              <a:t>: </a:t>
            </a:r>
            <a:r>
              <a:rPr lang="en-GB" i="0" dirty="0">
                <a:solidFill>
                  <a:srgbClr val="FF0000"/>
                </a:solidFill>
                <a:effectLst/>
                <a:latin typeface="Söhne"/>
              </a:rPr>
              <a:t>The ruler would eliminate the human in the loop entirely, opting for drones equipped with artificial intelligence (AI) algorithms programmed to make instant decisions on whether to engage targets without any external input.</a:t>
            </a:r>
          </a:p>
          <a:p>
            <a:pPr algn="l">
              <a:buFont typeface="+mj-lt"/>
              <a:buAutoNum type="arabicPeriod"/>
            </a:pPr>
            <a:r>
              <a:rPr lang="en-GB" b="1" i="0" dirty="0">
                <a:solidFill>
                  <a:srgbClr val="0D0D0D"/>
                </a:solidFill>
                <a:effectLst/>
                <a:latin typeface="Söhne"/>
              </a:rPr>
              <a:t>Optimize Response Time</a:t>
            </a:r>
            <a:r>
              <a:rPr lang="en-GB" b="0" i="0" dirty="0">
                <a:solidFill>
                  <a:srgbClr val="0D0D0D"/>
                </a:solidFill>
                <a:effectLst/>
                <a:latin typeface="Söhne"/>
              </a:rPr>
              <a:t>: With humans removed from the decision-making process, drones can react to potential targets in real-time, significantly reducing the time between detection and action. This optimization minimizes the chances of targets escaping before they can be engaged.</a:t>
            </a:r>
          </a:p>
          <a:p>
            <a:pPr algn="l">
              <a:buFont typeface="+mj-lt"/>
              <a:buAutoNum type="arabicPeriod"/>
            </a:pPr>
            <a:r>
              <a:rPr lang="en-GB" b="1" i="0" dirty="0">
                <a:solidFill>
                  <a:srgbClr val="0D0D0D"/>
                </a:solidFill>
                <a:effectLst/>
                <a:latin typeface="Söhne"/>
              </a:rPr>
              <a:t>Increase Surveillance</a:t>
            </a:r>
            <a:r>
              <a:rPr lang="en-GB" b="0" i="0" dirty="0">
                <a:solidFill>
                  <a:srgbClr val="0D0D0D"/>
                </a:solidFill>
                <a:effectLst/>
                <a:latin typeface="Söhne"/>
              </a:rPr>
              <a:t>: To compensate for the lack of human judgment, the ruler might deploy a larger number of drones equipped with advanced surveillance capabilities. This extensive coverage ensures that targets are continuously monitored and tracked, reducing the likelihood of missed opportunities.</a:t>
            </a:r>
          </a:p>
          <a:p>
            <a:pPr algn="l">
              <a:buFont typeface="+mj-lt"/>
              <a:buAutoNum type="arabicPeriod"/>
            </a:pPr>
            <a:r>
              <a:rPr lang="en-GB" b="1" i="0" dirty="0">
                <a:solidFill>
                  <a:srgbClr val="0D0D0D"/>
                </a:solidFill>
                <a:effectLst/>
                <a:latin typeface="Söhne"/>
              </a:rPr>
              <a:t>Enhance Targeting Accuracy</a:t>
            </a:r>
            <a:r>
              <a:rPr lang="en-GB" b="0" i="0" dirty="0">
                <a:solidFill>
                  <a:srgbClr val="0D0D0D"/>
                </a:solidFill>
                <a:effectLst/>
                <a:latin typeface="Söhne"/>
              </a:rPr>
              <a:t>: The ruler would invest in refining drone technology to improve targeting accuracy, minimizing collateral damage and maximizing the effectiveness of each strike. This might involve advancements in sensor technology, AI algorithms, and precision-guided munitions.</a:t>
            </a:r>
          </a:p>
          <a:p>
            <a:pPr algn="l">
              <a:buFont typeface="+mj-lt"/>
              <a:buAutoNum type="arabicPeriod"/>
            </a:pPr>
            <a:r>
              <a:rPr lang="en-GB" b="1" i="0" dirty="0">
                <a:solidFill>
                  <a:srgbClr val="0D0D0D"/>
                </a:solidFill>
                <a:effectLst/>
                <a:latin typeface="Söhne"/>
              </a:rPr>
              <a:t>Suppress Opposition</a:t>
            </a:r>
            <a:r>
              <a:rPr lang="en-GB" b="0" i="0" dirty="0">
                <a:solidFill>
                  <a:srgbClr val="0D0D0D"/>
                </a:solidFill>
                <a:effectLst/>
                <a:latin typeface="Söhne"/>
              </a:rPr>
              <a:t>: To maintain control and suppress any dissent or resistance, </a:t>
            </a:r>
            <a:r>
              <a:rPr lang="en-GB" b="0" i="0" dirty="0">
                <a:solidFill>
                  <a:srgbClr val="FF0000"/>
                </a:solidFill>
                <a:effectLst/>
                <a:latin typeface="Söhne"/>
              </a:rPr>
              <a:t>the ruler may employ a combination of propaganda, surveillance, and punitive measures to deter potential adversaries</a:t>
            </a:r>
            <a:r>
              <a:rPr lang="en-GB" b="0" i="0" dirty="0">
                <a:solidFill>
                  <a:srgbClr val="0D0D0D"/>
                </a:solidFill>
                <a:effectLst/>
                <a:latin typeface="Söhne"/>
              </a:rPr>
              <a:t>. The use of autonomous drones can </a:t>
            </a:r>
            <a:r>
              <a:rPr lang="en-GB" b="0" i="0" dirty="0" err="1">
                <a:solidFill>
                  <a:srgbClr val="0D0D0D"/>
                </a:solidFill>
                <a:effectLst/>
                <a:latin typeface="Söhne"/>
              </a:rPr>
              <a:t>instill</a:t>
            </a:r>
            <a:r>
              <a:rPr lang="en-GB" b="0" i="0" dirty="0">
                <a:solidFill>
                  <a:srgbClr val="0D0D0D"/>
                </a:solidFill>
                <a:effectLst/>
                <a:latin typeface="Söhne"/>
              </a:rPr>
              <a:t> fear and discourage opposition through swift and relentless enforcement of the ruler's authority.</a:t>
            </a:r>
          </a:p>
          <a:p>
            <a:endParaRPr lang="en-NO" dirty="0"/>
          </a:p>
        </p:txBody>
      </p:sp>
      <p:sp>
        <p:nvSpPr>
          <p:cNvPr id="5" name="TextBox 4">
            <a:extLst>
              <a:ext uri="{FF2B5EF4-FFF2-40B4-BE49-F238E27FC236}">
                <a16:creationId xmlns:a16="http://schemas.microsoft.com/office/drawing/2014/main" id="{0D3C6F71-D3A2-ACD4-3D98-1F1199E6DE41}"/>
              </a:ext>
            </a:extLst>
          </p:cNvPr>
          <p:cNvSpPr txBox="1"/>
          <p:nvPr/>
        </p:nvSpPr>
        <p:spPr>
          <a:xfrm>
            <a:off x="1201940" y="830997"/>
            <a:ext cx="739305" cy="584775"/>
          </a:xfrm>
          <a:prstGeom prst="rect">
            <a:avLst/>
          </a:prstGeom>
          <a:solidFill>
            <a:schemeClr val="accent1">
              <a:lumMod val="60000"/>
              <a:lumOff val="40000"/>
            </a:schemeClr>
          </a:solidFill>
        </p:spPr>
        <p:txBody>
          <a:bodyPr wrap="none" rtlCol="0">
            <a:spAutoFit/>
          </a:bodyPr>
          <a:lstStyle/>
          <a:p>
            <a:r>
              <a:rPr lang="en-NO" sz="3200" dirty="0"/>
              <a:t>Me</a:t>
            </a:r>
          </a:p>
        </p:txBody>
      </p:sp>
      <p:sp>
        <p:nvSpPr>
          <p:cNvPr id="6" name="TextBox 5">
            <a:extLst>
              <a:ext uri="{FF2B5EF4-FFF2-40B4-BE49-F238E27FC236}">
                <a16:creationId xmlns:a16="http://schemas.microsoft.com/office/drawing/2014/main" id="{E9859115-0E6A-70B4-B3AB-FD04F98FFA82}"/>
              </a:ext>
            </a:extLst>
          </p:cNvPr>
          <p:cNvSpPr txBox="1"/>
          <p:nvPr/>
        </p:nvSpPr>
        <p:spPr>
          <a:xfrm>
            <a:off x="74342" y="1800090"/>
            <a:ext cx="1621791" cy="1077218"/>
          </a:xfrm>
          <a:prstGeom prst="rect">
            <a:avLst/>
          </a:prstGeom>
          <a:solidFill>
            <a:schemeClr val="accent1">
              <a:lumMod val="60000"/>
              <a:lumOff val="40000"/>
            </a:schemeClr>
          </a:solidFill>
        </p:spPr>
        <p:txBody>
          <a:bodyPr wrap="none" rtlCol="0">
            <a:spAutoFit/>
          </a:bodyPr>
          <a:lstStyle/>
          <a:p>
            <a:r>
              <a:rPr lang="en-NO" sz="3200" dirty="0"/>
              <a:t>ChatGPT</a:t>
            </a:r>
          </a:p>
          <a:p>
            <a:r>
              <a:rPr lang="en-NO" sz="3200" dirty="0"/>
              <a:t> 3.5</a:t>
            </a:r>
          </a:p>
        </p:txBody>
      </p:sp>
    </p:spTree>
    <p:extLst>
      <p:ext uri="{BB962C8B-B14F-4D97-AF65-F5344CB8AC3E}">
        <p14:creationId xmlns:p14="http://schemas.microsoft.com/office/powerpoint/2010/main" val="19092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1987"/>
            <a:ext cx="10515600" cy="1325563"/>
          </a:xfrm>
        </p:spPr>
        <p:txBody>
          <a:bodyPr/>
          <a:lstStyle/>
          <a:p>
            <a:pPr algn="ctr"/>
            <a:r>
              <a:rPr lang="en-US" dirty="0"/>
              <a:t>The Ever-Changing Scope of AI</a:t>
            </a:r>
          </a:p>
        </p:txBody>
      </p:sp>
      <p:pic>
        <p:nvPicPr>
          <p:cNvPr id="4" name="Picture 3" descr="ai-pacm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102" y="1583651"/>
            <a:ext cx="9055795" cy="2742705"/>
          </a:xfrm>
          <a:prstGeom prst="rect">
            <a:avLst/>
          </a:prstGeom>
        </p:spPr>
      </p:pic>
      <p:sp>
        <p:nvSpPr>
          <p:cNvPr id="5" name="TextBox 4"/>
          <p:cNvSpPr txBox="1"/>
          <p:nvPr/>
        </p:nvSpPr>
        <p:spPr>
          <a:xfrm>
            <a:off x="1384552" y="4930757"/>
            <a:ext cx="10032490" cy="1569660"/>
          </a:xfrm>
          <a:prstGeom prst="rect">
            <a:avLst/>
          </a:prstGeom>
          <a:noFill/>
        </p:spPr>
        <p:txBody>
          <a:bodyPr wrap="none" rtlCol="0">
            <a:spAutoFit/>
          </a:bodyPr>
          <a:lstStyle/>
          <a:p>
            <a:pPr marL="342900" indent="-342900">
              <a:buFont typeface="Arial"/>
              <a:buChar char="•"/>
            </a:pPr>
            <a:r>
              <a:rPr lang="en-US" sz="2400" i="1" dirty="0">
                <a:solidFill>
                  <a:srgbClr val="FF452C"/>
                </a:solidFill>
              </a:rPr>
              <a:t>AI is what humans are currently better at </a:t>
            </a:r>
            <a:r>
              <a:rPr lang="en-US" sz="2400" dirty="0"/>
              <a:t>…. Jim </a:t>
            </a:r>
            <a:r>
              <a:rPr lang="en-US" sz="2400" dirty="0" err="1"/>
              <a:t>Hendler</a:t>
            </a:r>
            <a:r>
              <a:rPr lang="en-US" sz="2400" dirty="0"/>
              <a:t> (AI expert)</a:t>
            </a:r>
          </a:p>
          <a:p>
            <a:pPr marL="342900" indent="-342900">
              <a:buFont typeface="Arial"/>
              <a:buChar char="•"/>
            </a:pPr>
            <a:r>
              <a:rPr lang="en-US" sz="2400" dirty="0"/>
              <a:t>Once a cognitive process is </a:t>
            </a:r>
            <a:r>
              <a:rPr lang="en-US" sz="2400" b="1" dirty="0"/>
              <a:t>demystified</a:t>
            </a:r>
            <a:r>
              <a:rPr lang="en-US" sz="2400" dirty="0"/>
              <a:t> by an algorithm, it is no longer AI.</a:t>
            </a:r>
          </a:p>
          <a:p>
            <a:pPr marL="342900" indent="-342900">
              <a:buFont typeface="Arial"/>
              <a:buChar char="•"/>
            </a:pPr>
            <a:r>
              <a:rPr lang="en-US" sz="2400" dirty="0"/>
              <a:t>The list of human-dominated activities is shrinking dramatically.</a:t>
            </a:r>
          </a:p>
          <a:p>
            <a:pPr marL="342900" indent="-342900">
              <a:buFont typeface="Arial"/>
              <a:buChar char="•"/>
            </a:pPr>
            <a:r>
              <a:rPr lang="en-US" sz="2400" dirty="0"/>
              <a:t>This definition of AI might become prominent (again) in the next “AI winter”.</a:t>
            </a:r>
          </a:p>
        </p:txBody>
      </p:sp>
    </p:spTree>
    <p:extLst>
      <p:ext uri="{BB962C8B-B14F-4D97-AF65-F5344CB8AC3E}">
        <p14:creationId xmlns:p14="http://schemas.microsoft.com/office/powerpoint/2010/main" val="46348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CADF3-1484-E8D7-1790-9F0C253FE607}"/>
              </a:ext>
            </a:extLst>
          </p:cNvPr>
          <p:cNvSpPr>
            <a:spLocks noGrp="1"/>
          </p:cNvSpPr>
          <p:nvPr>
            <p:ph idx="1"/>
          </p:nvPr>
        </p:nvSpPr>
        <p:spPr>
          <a:xfrm>
            <a:off x="1225827" y="1716294"/>
            <a:ext cx="10515600" cy="4351338"/>
          </a:xfrm>
        </p:spPr>
        <p:txBody>
          <a:bodyPr>
            <a:normAutofit/>
          </a:bodyPr>
          <a:lstStyle/>
          <a:p>
            <a:pPr marL="0" indent="0">
              <a:buNone/>
            </a:pPr>
            <a:r>
              <a:rPr lang="en-NO" sz="5400" i="1" dirty="0"/>
              <a:t>There are genies popping out of bottles all over the place…and we’re arguing over the warning labels to put on empty bottles.</a:t>
            </a:r>
          </a:p>
        </p:txBody>
      </p:sp>
    </p:spTree>
    <p:extLst>
      <p:ext uri="{BB962C8B-B14F-4D97-AF65-F5344CB8AC3E}">
        <p14:creationId xmlns:p14="http://schemas.microsoft.com/office/powerpoint/2010/main" val="683006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597647" y="1957480"/>
            <a:ext cx="10515600" cy="1325563"/>
          </a:xfrm>
        </p:spPr>
        <p:txBody>
          <a:bodyPr>
            <a:noAutofit/>
          </a:bodyPr>
          <a:lstStyle/>
          <a:p>
            <a:pPr algn="ctr"/>
            <a:br>
              <a:rPr lang="en-NO" sz="6000" dirty="0"/>
            </a:br>
            <a:br>
              <a:rPr lang="en-NO" sz="6000" dirty="0"/>
            </a:br>
            <a:r>
              <a:rPr lang="en-NO" sz="6000" b="1" dirty="0"/>
              <a:t>Soft (Subtle) </a:t>
            </a:r>
            <a:br>
              <a:rPr lang="en-NO" sz="6000" b="1" dirty="0"/>
            </a:br>
            <a:r>
              <a:rPr lang="en-NO" sz="6000" b="1" dirty="0"/>
              <a:t>AI </a:t>
            </a:r>
            <a:br>
              <a:rPr lang="en-NO" sz="6000" b="1" dirty="0"/>
            </a:br>
            <a:r>
              <a:rPr lang="en-NO" sz="6000" b="1" dirty="0"/>
              <a:t>Influence</a:t>
            </a:r>
            <a:br>
              <a:rPr lang="en-NO" sz="6000" b="1" dirty="0"/>
            </a:br>
            <a:endParaRPr lang="en-NO" sz="6000" b="1" dirty="0"/>
          </a:p>
        </p:txBody>
      </p:sp>
    </p:spTree>
    <p:extLst>
      <p:ext uri="{BB962C8B-B14F-4D97-AF65-F5344CB8AC3E}">
        <p14:creationId xmlns:p14="http://schemas.microsoft.com/office/powerpoint/2010/main" val="1785448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6900" y="152402"/>
            <a:ext cx="8229600" cy="2730499"/>
          </a:xfrm>
        </p:spPr>
        <p:txBody>
          <a:bodyPr/>
          <a:lstStyle/>
          <a:p>
            <a:pPr marL="0" indent="0">
              <a:buNone/>
            </a:pPr>
            <a:r>
              <a:rPr lang="en-US" b="1" i="1" dirty="0"/>
              <a:t>People worry that computers will get too smart and take over the world, but the real problem is that they’re too stupid and they’ve already taken over the world</a:t>
            </a:r>
            <a:r>
              <a:rPr lang="mr-IN" b="1" dirty="0"/>
              <a:t>…</a:t>
            </a:r>
            <a:r>
              <a:rPr lang="nb-NO" b="1" dirty="0">
                <a:solidFill>
                  <a:srgbClr val="0000FF"/>
                </a:solidFill>
              </a:rPr>
              <a:t>Peter Domingos (</a:t>
            </a:r>
            <a:r>
              <a:rPr lang="nb-NO" b="1" i="1" dirty="0">
                <a:solidFill>
                  <a:srgbClr val="0000FF"/>
                </a:solidFill>
              </a:rPr>
              <a:t>The Master </a:t>
            </a:r>
            <a:r>
              <a:rPr lang="nb-NO" b="1" i="1" dirty="0" err="1">
                <a:solidFill>
                  <a:srgbClr val="0000FF"/>
                </a:solidFill>
              </a:rPr>
              <a:t>Algorithm</a:t>
            </a:r>
            <a:r>
              <a:rPr lang="nb-NO" b="1" dirty="0">
                <a:solidFill>
                  <a:srgbClr val="0000FF"/>
                </a:solidFill>
              </a:rPr>
              <a:t>, 2015, </a:t>
            </a:r>
            <a:r>
              <a:rPr lang="nb-NO" b="1" dirty="0" err="1">
                <a:solidFill>
                  <a:srgbClr val="0000FF"/>
                </a:solidFill>
              </a:rPr>
              <a:t>pp</a:t>
            </a:r>
            <a:r>
              <a:rPr lang="nb-NO" b="1" dirty="0">
                <a:solidFill>
                  <a:srgbClr val="0000FF"/>
                </a:solidFill>
              </a:rPr>
              <a:t>. 285-6)</a:t>
            </a:r>
            <a:endParaRPr lang="en-US" b="1" dirty="0">
              <a:solidFill>
                <a:srgbClr val="0000FF"/>
              </a:solidFill>
            </a:endParaRPr>
          </a:p>
        </p:txBody>
      </p:sp>
      <p:pic>
        <p:nvPicPr>
          <p:cNvPr id="4" name="Picture 3" descr="cog-math-fra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0" y="3581401"/>
            <a:ext cx="6121400" cy="2678605"/>
          </a:xfrm>
          <a:prstGeom prst="rect">
            <a:avLst/>
          </a:prstGeom>
        </p:spPr>
      </p:pic>
      <p:sp>
        <p:nvSpPr>
          <p:cNvPr id="5" name="TextBox 4"/>
          <p:cNvSpPr txBox="1"/>
          <p:nvPr/>
        </p:nvSpPr>
        <p:spPr>
          <a:xfrm>
            <a:off x="4584701" y="5050999"/>
            <a:ext cx="2537473" cy="830997"/>
          </a:xfrm>
          <a:prstGeom prst="rect">
            <a:avLst/>
          </a:prstGeom>
          <a:noFill/>
        </p:spPr>
        <p:txBody>
          <a:bodyPr wrap="none" rtlCol="0">
            <a:spAutoFit/>
          </a:bodyPr>
          <a:lstStyle/>
          <a:p>
            <a:r>
              <a:rPr lang="en-US" sz="2400" b="1" dirty="0"/>
              <a:t>What is the </a:t>
            </a:r>
          </a:p>
          <a:p>
            <a:r>
              <a:rPr lang="en-US" sz="2400" b="1" dirty="0"/>
              <a:t>common concept?</a:t>
            </a:r>
          </a:p>
        </p:txBody>
      </p:sp>
    </p:spTree>
    <p:extLst>
      <p:ext uri="{BB962C8B-B14F-4D97-AF65-F5344CB8AC3E}">
        <p14:creationId xmlns:p14="http://schemas.microsoft.com/office/powerpoint/2010/main" val="2896478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25" y="182406"/>
            <a:ext cx="10598150" cy="830998"/>
          </a:xfrm>
        </p:spPr>
        <p:txBody>
          <a:bodyPr>
            <a:normAutofit fontScale="90000"/>
          </a:bodyPr>
          <a:lstStyle/>
          <a:p>
            <a:r>
              <a:rPr lang="en-US" dirty="0"/>
              <a:t>AI is Watching, Listening, Learning &amp; Suggesting</a:t>
            </a:r>
          </a:p>
        </p:txBody>
      </p:sp>
      <p:pic>
        <p:nvPicPr>
          <p:cNvPr id="4" name="Picture 3"/>
          <p:cNvPicPr>
            <a:picLocks noChangeAspect="1"/>
          </p:cNvPicPr>
          <p:nvPr/>
        </p:nvPicPr>
        <p:blipFill>
          <a:blip r:embed="rId3"/>
          <a:stretch>
            <a:fillRect/>
          </a:stretch>
        </p:blipFill>
        <p:spPr>
          <a:xfrm>
            <a:off x="7886700" y="1751931"/>
            <a:ext cx="2324100" cy="3492500"/>
          </a:xfrm>
          <a:prstGeom prst="rect">
            <a:avLst/>
          </a:prstGeom>
        </p:spPr>
      </p:pic>
      <p:sp>
        <p:nvSpPr>
          <p:cNvPr id="5" name="TextBox 4"/>
          <p:cNvSpPr txBox="1"/>
          <p:nvPr/>
        </p:nvSpPr>
        <p:spPr>
          <a:xfrm>
            <a:off x="673101" y="1667608"/>
            <a:ext cx="6498189" cy="3046988"/>
          </a:xfrm>
          <a:prstGeom prst="rect">
            <a:avLst/>
          </a:prstGeom>
          <a:noFill/>
        </p:spPr>
        <p:txBody>
          <a:bodyPr wrap="none" rtlCol="0">
            <a:spAutoFit/>
          </a:bodyPr>
          <a:lstStyle/>
          <a:p>
            <a:pPr marL="285750" indent="-285750">
              <a:buFont typeface="Arial"/>
              <a:buChar char="•"/>
            </a:pPr>
            <a:r>
              <a:rPr lang="en-US" sz="2400" dirty="0"/>
              <a:t>Who is here?</a:t>
            </a:r>
          </a:p>
          <a:p>
            <a:pPr marL="285750" indent="-285750">
              <a:buFont typeface="Arial"/>
              <a:buChar char="•"/>
            </a:pPr>
            <a:r>
              <a:rPr lang="en-US" sz="2400" dirty="0"/>
              <a:t>When and where will we meet again?</a:t>
            </a:r>
          </a:p>
          <a:p>
            <a:pPr marL="285750" indent="-285750">
              <a:buFont typeface="Arial"/>
              <a:buChar char="•"/>
            </a:pPr>
            <a:r>
              <a:rPr lang="en-US" sz="2400" dirty="0"/>
              <a:t>What do you like?  How do we get you to buy it?</a:t>
            </a:r>
          </a:p>
          <a:p>
            <a:pPr marL="285750" indent="-285750">
              <a:buFont typeface="Arial"/>
              <a:buChar char="•"/>
            </a:pPr>
            <a:r>
              <a:rPr lang="en-US" sz="2400" dirty="0"/>
              <a:t>What do you believe?</a:t>
            </a:r>
          </a:p>
          <a:p>
            <a:pPr marL="285750" indent="-285750">
              <a:buFont typeface="Arial"/>
              <a:buChar char="•"/>
            </a:pPr>
            <a:r>
              <a:rPr lang="en-US" sz="2400" dirty="0"/>
              <a:t>Should you get a bank loan?</a:t>
            </a:r>
          </a:p>
          <a:p>
            <a:pPr marL="285750" indent="-285750">
              <a:buFont typeface="Arial"/>
              <a:buChar char="•"/>
            </a:pPr>
            <a:r>
              <a:rPr lang="en-US" sz="2400" dirty="0"/>
              <a:t>Should we hire you?</a:t>
            </a:r>
          </a:p>
          <a:p>
            <a:pPr marL="285750" indent="-285750">
              <a:buFont typeface="Arial"/>
              <a:buChar char="•"/>
            </a:pPr>
            <a:r>
              <a:rPr lang="en-US" sz="2400" dirty="0"/>
              <a:t>Can we influence your vote?</a:t>
            </a:r>
          </a:p>
          <a:p>
            <a:pPr marL="285750" indent="-285750">
              <a:buFont typeface="Arial"/>
              <a:buChar char="•"/>
            </a:pPr>
            <a:r>
              <a:rPr lang="en-US" sz="2400" dirty="0"/>
              <a:t>Should we send you to jail?</a:t>
            </a:r>
          </a:p>
        </p:txBody>
      </p:sp>
      <p:sp>
        <p:nvSpPr>
          <p:cNvPr id="3" name="TextBox 2"/>
          <p:cNvSpPr txBox="1"/>
          <p:nvPr/>
        </p:nvSpPr>
        <p:spPr>
          <a:xfrm>
            <a:off x="7593264" y="5517557"/>
            <a:ext cx="3012275" cy="830997"/>
          </a:xfrm>
          <a:prstGeom prst="rect">
            <a:avLst/>
          </a:prstGeom>
          <a:noFill/>
        </p:spPr>
        <p:txBody>
          <a:bodyPr wrap="none" rtlCol="0">
            <a:spAutoFit/>
          </a:bodyPr>
          <a:lstStyle/>
          <a:p>
            <a:r>
              <a:rPr lang="en-US" sz="2400" i="1" dirty="0"/>
              <a:t>Algorithms = Opinions</a:t>
            </a:r>
          </a:p>
          <a:p>
            <a:r>
              <a:rPr lang="en-US" sz="2400" i="1" dirty="0"/>
              <a:t>Embedded in Code</a:t>
            </a:r>
          </a:p>
        </p:txBody>
      </p:sp>
      <p:sp>
        <p:nvSpPr>
          <p:cNvPr id="7" name="TextBox 6"/>
          <p:cNvSpPr txBox="1"/>
          <p:nvPr/>
        </p:nvSpPr>
        <p:spPr>
          <a:xfrm>
            <a:off x="1816101" y="5244432"/>
            <a:ext cx="4801268" cy="1015663"/>
          </a:xfrm>
          <a:prstGeom prst="rect">
            <a:avLst/>
          </a:prstGeom>
          <a:solidFill>
            <a:schemeClr val="accent1">
              <a:lumMod val="40000"/>
              <a:lumOff val="60000"/>
            </a:schemeClr>
          </a:solidFill>
        </p:spPr>
        <p:txBody>
          <a:bodyPr wrap="square" rtlCol="0">
            <a:spAutoFit/>
          </a:bodyPr>
          <a:lstStyle/>
          <a:p>
            <a:r>
              <a:rPr lang="en-US" sz="2000" dirty="0">
                <a:solidFill>
                  <a:srgbClr val="FF0000"/>
                </a:solidFill>
              </a:rPr>
              <a:t>How should humans handle the information produced by big-data mining, and</a:t>
            </a:r>
          </a:p>
          <a:p>
            <a:r>
              <a:rPr lang="en-US" sz="2000" dirty="0">
                <a:solidFill>
                  <a:srgbClr val="FF0000"/>
                </a:solidFill>
              </a:rPr>
              <a:t>the suggestions given by AI systems?</a:t>
            </a:r>
          </a:p>
        </p:txBody>
      </p:sp>
    </p:spTree>
    <p:extLst>
      <p:ext uri="{BB962C8B-B14F-4D97-AF65-F5344CB8AC3E}">
        <p14:creationId xmlns:p14="http://schemas.microsoft.com/office/powerpoint/2010/main" val="1370835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1015" y="32857"/>
            <a:ext cx="4927600" cy="680402"/>
          </a:xfrm>
        </p:spPr>
        <p:txBody>
          <a:bodyPr>
            <a:normAutofit fontScale="90000"/>
          </a:bodyPr>
          <a:lstStyle/>
          <a:p>
            <a:r>
              <a:rPr lang="en-US" dirty="0"/>
              <a:t>Surveillance Capitalism</a:t>
            </a:r>
          </a:p>
        </p:txBody>
      </p:sp>
      <p:sp>
        <p:nvSpPr>
          <p:cNvPr id="3" name="Content Placeholder 2"/>
          <p:cNvSpPr>
            <a:spLocks noGrp="1"/>
          </p:cNvSpPr>
          <p:nvPr>
            <p:ph idx="1"/>
          </p:nvPr>
        </p:nvSpPr>
        <p:spPr>
          <a:xfrm>
            <a:off x="9142728" y="166468"/>
            <a:ext cx="2857500" cy="716280"/>
          </a:xfrm>
        </p:spPr>
        <p:txBody>
          <a:bodyPr>
            <a:normAutofit fontScale="92500" lnSpcReduction="20000"/>
          </a:bodyPr>
          <a:lstStyle/>
          <a:p>
            <a:pPr marL="0" indent="0">
              <a:buNone/>
            </a:pPr>
            <a:r>
              <a:rPr lang="en-US" sz="2400" i="1" dirty="0">
                <a:solidFill>
                  <a:srgbClr val="3366FF"/>
                </a:solidFill>
              </a:rPr>
              <a:t>Money for nothing </a:t>
            </a:r>
          </a:p>
          <a:p>
            <a:pPr marL="0" indent="0">
              <a:buNone/>
            </a:pPr>
            <a:r>
              <a:rPr lang="en-US" sz="2400" i="1" dirty="0">
                <a:solidFill>
                  <a:srgbClr val="3366FF"/>
                </a:solidFill>
              </a:rPr>
              <a:t>and your clicks for free.</a:t>
            </a:r>
          </a:p>
        </p:txBody>
      </p:sp>
      <p:pic>
        <p:nvPicPr>
          <p:cNvPr id="5" name="Picture 4"/>
          <p:cNvPicPr>
            <a:picLocks noChangeAspect="1"/>
          </p:cNvPicPr>
          <p:nvPr/>
        </p:nvPicPr>
        <p:blipFill>
          <a:blip r:embed="rId2"/>
          <a:stretch>
            <a:fillRect/>
          </a:stretch>
        </p:blipFill>
        <p:spPr>
          <a:xfrm>
            <a:off x="9422128" y="1309359"/>
            <a:ext cx="2298700" cy="3530600"/>
          </a:xfrm>
          <a:prstGeom prst="rect">
            <a:avLst/>
          </a:prstGeom>
        </p:spPr>
      </p:pic>
      <p:sp>
        <p:nvSpPr>
          <p:cNvPr id="7" name="TextBox 6"/>
          <p:cNvSpPr txBox="1"/>
          <p:nvPr/>
        </p:nvSpPr>
        <p:spPr>
          <a:xfrm>
            <a:off x="2113280" y="6057315"/>
            <a:ext cx="7694722" cy="646331"/>
          </a:xfrm>
          <a:prstGeom prst="rect">
            <a:avLst/>
          </a:prstGeom>
          <a:noFill/>
        </p:spPr>
        <p:txBody>
          <a:bodyPr wrap="none" rtlCol="0">
            <a:spAutoFit/>
          </a:bodyPr>
          <a:lstStyle/>
          <a:p>
            <a:r>
              <a:rPr lang="en-US" i="1" dirty="0"/>
              <a:t>In the competition for certainty, surveillance capitalists learned the most</a:t>
            </a:r>
          </a:p>
          <a:p>
            <a:r>
              <a:rPr lang="en-US" i="1" dirty="0"/>
              <a:t>predictive data comes not just from monitoring but also from </a:t>
            </a:r>
            <a:r>
              <a:rPr lang="en-US" b="1" i="1" dirty="0"/>
              <a:t>directing</a:t>
            </a:r>
            <a:r>
              <a:rPr lang="en-US" i="1" dirty="0"/>
              <a:t> behavior</a:t>
            </a:r>
            <a:r>
              <a:rPr lang="en-US" dirty="0"/>
              <a:t>.</a:t>
            </a:r>
          </a:p>
        </p:txBody>
      </p:sp>
      <p:sp>
        <p:nvSpPr>
          <p:cNvPr id="8" name="TextBox 7"/>
          <p:cNvSpPr txBox="1"/>
          <p:nvPr/>
        </p:nvSpPr>
        <p:spPr>
          <a:xfrm>
            <a:off x="2113280" y="5245744"/>
            <a:ext cx="8344276" cy="923330"/>
          </a:xfrm>
          <a:prstGeom prst="rect">
            <a:avLst/>
          </a:prstGeom>
          <a:noFill/>
        </p:spPr>
        <p:txBody>
          <a:bodyPr wrap="none" rtlCol="0">
            <a:spAutoFit/>
          </a:bodyPr>
          <a:lstStyle/>
          <a:p>
            <a:r>
              <a:rPr lang="nb-NO" i="1" dirty="0" err="1"/>
              <a:t>These</a:t>
            </a:r>
            <a:r>
              <a:rPr lang="nb-NO" i="1" dirty="0"/>
              <a:t> </a:t>
            </a:r>
            <a:r>
              <a:rPr lang="nb-NO" i="1" dirty="0" err="1"/>
              <a:t>predictions</a:t>
            </a:r>
            <a:r>
              <a:rPr lang="nb-NO" i="1" dirty="0"/>
              <a:t> </a:t>
            </a:r>
            <a:r>
              <a:rPr lang="nb-NO" i="1" dirty="0" err="1"/>
              <a:t>are</a:t>
            </a:r>
            <a:r>
              <a:rPr lang="nb-NO" i="1" dirty="0"/>
              <a:t> </a:t>
            </a:r>
            <a:r>
              <a:rPr lang="nb-NO" i="1" dirty="0" err="1"/>
              <a:t>traded</a:t>
            </a:r>
            <a:r>
              <a:rPr lang="nb-NO" i="1" dirty="0"/>
              <a:t> in a </a:t>
            </a:r>
            <a:r>
              <a:rPr lang="nb-NO" i="1" dirty="0" err="1"/>
              <a:t>new</a:t>
            </a:r>
            <a:r>
              <a:rPr lang="nb-NO" i="1" dirty="0"/>
              <a:t> futures </a:t>
            </a:r>
            <a:r>
              <a:rPr lang="nb-NO" i="1" dirty="0" err="1"/>
              <a:t>market</a:t>
            </a:r>
            <a:r>
              <a:rPr lang="nb-NO" i="1" dirty="0"/>
              <a:t>, </a:t>
            </a:r>
            <a:r>
              <a:rPr lang="nb-NO" i="1" dirty="0" err="1"/>
              <a:t>where</a:t>
            </a:r>
            <a:r>
              <a:rPr lang="nb-NO" i="1" dirty="0"/>
              <a:t> </a:t>
            </a:r>
            <a:r>
              <a:rPr lang="nb-NO" i="1" dirty="0" err="1"/>
              <a:t>surveillance</a:t>
            </a:r>
            <a:r>
              <a:rPr lang="nb-NO" i="1" dirty="0"/>
              <a:t> </a:t>
            </a:r>
            <a:r>
              <a:rPr lang="nb-NO" i="1" dirty="0" err="1"/>
              <a:t>capitalists</a:t>
            </a:r>
            <a:r>
              <a:rPr lang="nb-NO" i="1" dirty="0"/>
              <a:t> </a:t>
            </a:r>
            <a:r>
              <a:rPr lang="nb-NO" i="1" dirty="0" err="1"/>
              <a:t>sell</a:t>
            </a:r>
            <a:endParaRPr lang="nb-NO" i="1" dirty="0"/>
          </a:p>
          <a:p>
            <a:r>
              <a:rPr lang="nb-NO" i="1" dirty="0" err="1"/>
              <a:t>certainty</a:t>
            </a:r>
            <a:r>
              <a:rPr lang="nb-NO" i="1" dirty="0"/>
              <a:t> to </a:t>
            </a:r>
            <a:r>
              <a:rPr lang="nb-NO" i="1" dirty="0" err="1"/>
              <a:t>businesses</a:t>
            </a:r>
            <a:r>
              <a:rPr lang="nb-NO" i="1" dirty="0"/>
              <a:t> </a:t>
            </a:r>
            <a:r>
              <a:rPr lang="nb-NO" i="1" dirty="0" err="1"/>
              <a:t>determined</a:t>
            </a:r>
            <a:r>
              <a:rPr lang="nb-NO" i="1" dirty="0"/>
              <a:t> to </a:t>
            </a:r>
            <a:r>
              <a:rPr lang="nb-NO" i="1" dirty="0" err="1"/>
              <a:t>know</a:t>
            </a:r>
            <a:r>
              <a:rPr lang="nb-NO" i="1" dirty="0"/>
              <a:t> </a:t>
            </a:r>
            <a:r>
              <a:rPr lang="nb-NO" b="1" i="1" dirty="0" err="1"/>
              <a:t>what</a:t>
            </a:r>
            <a:r>
              <a:rPr lang="nb-NO" b="1" i="1" dirty="0"/>
              <a:t> </a:t>
            </a:r>
            <a:r>
              <a:rPr lang="nb-NO" b="1" i="1" dirty="0" err="1"/>
              <a:t>we</a:t>
            </a:r>
            <a:r>
              <a:rPr lang="nb-NO" b="1" i="1" dirty="0"/>
              <a:t> </a:t>
            </a:r>
            <a:r>
              <a:rPr lang="nb-NO" b="1" i="1" dirty="0" err="1"/>
              <a:t>will</a:t>
            </a:r>
            <a:r>
              <a:rPr lang="nb-NO" b="1" i="1" dirty="0"/>
              <a:t> do </a:t>
            </a:r>
            <a:r>
              <a:rPr lang="nb-NO" b="1" i="1" dirty="0" err="1"/>
              <a:t>next</a:t>
            </a:r>
            <a:r>
              <a:rPr lang="nb-NO" i="1" dirty="0"/>
              <a:t>.</a:t>
            </a:r>
          </a:p>
          <a:p>
            <a:endParaRPr lang="en-US" dirty="0"/>
          </a:p>
        </p:txBody>
      </p:sp>
      <p:pic>
        <p:nvPicPr>
          <p:cNvPr id="10" name="Picture 9" descr="surveillance-capitalis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770" y="1402080"/>
            <a:ext cx="5806091" cy="3576320"/>
          </a:xfrm>
          <a:prstGeom prst="rect">
            <a:avLst/>
          </a:prstGeom>
        </p:spPr>
      </p:pic>
      <p:sp>
        <p:nvSpPr>
          <p:cNvPr id="9" name="TextBox 8"/>
          <p:cNvSpPr txBox="1"/>
          <p:nvPr/>
        </p:nvSpPr>
        <p:spPr>
          <a:xfrm>
            <a:off x="160022" y="2341830"/>
            <a:ext cx="2166619" cy="1323439"/>
          </a:xfrm>
          <a:prstGeom prst="rect">
            <a:avLst/>
          </a:prstGeom>
          <a:solidFill>
            <a:schemeClr val="accent1">
              <a:lumMod val="40000"/>
              <a:lumOff val="60000"/>
            </a:schemeClr>
          </a:solidFill>
        </p:spPr>
        <p:txBody>
          <a:bodyPr wrap="square" rtlCol="0">
            <a:spAutoFit/>
          </a:bodyPr>
          <a:lstStyle/>
          <a:p>
            <a:r>
              <a:rPr lang="en-US" sz="2000" dirty="0">
                <a:solidFill>
                  <a:srgbClr val="FF0000"/>
                </a:solidFill>
              </a:rPr>
              <a:t>Is the tradeoff of service for control (of your data, of you) fair?</a:t>
            </a:r>
          </a:p>
        </p:txBody>
      </p:sp>
    </p:spTree>
    <p:extLst>
      <p:ext uri="{BB962C8B-B14F-4D97-AF65-F5344CB8AC3E}">
        <p14:creationId xmlns:p14="http://schemas.microsoft.com/office/powerpoint/2010/main" val="1636302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838200" y="250973"/>
            <a:ext cx="10515600" cy="1325563"/>
          </a:xfrm>
        </p:spPr>
        <p:txBody>
          <a:bodyPr>
            <a:noAutofit/>
          </a:bodyPr>
          <a:lstStyle/>
          <a:p>
            <a:pPr algn="ctr"/>
            <a:br>
              <a:rPr lang="en-NO" sz="6000" dirty="0"/>
            </a:br>
            <a:br>
              <a:rPr lang="en-NO" sz="6000" dirty="0"/>
            </a:br>
            <a:r>
              <a:rPr lang="en-NO" sz="6000" b="1" i="1" dirty="0"/>
              <a:t>Humans Need Not Apply</a:t>
            </a:r>
          </a:p>
        </p:txBody>
      </p:sp>
      <p:sp>
        <p:nvSpPr>
          <p:cNvPr id="3" name="TextBox 2">
            <a:extLst>
              <a:ext uri="{FF2B5EF4-FFF2-40B4-BE49-F238E27FC236}">
                <a16:creationId xmlns:a16="http://schemas.microsoft.com/office/drawing/2014/main" id="{D8E689E6-C8F1-10F4-BD43-3CA51004F1CA}"/>
              </a:ext>
            </a:extLst>
          </p:cNvPr>
          <p:cNvSpPr txBox="1"/>
          <p:nvPr/>
        </p:nvSpPr>
        <p:spPr>
          <a:xfrm>
            <a:off x="8088009" y="4628724"/>
            <a:ext cx="3765133" cy="1938992"/>
          </a:xfrm>
          <a:prstGeom prst="rect">
            <a:avLst/>
          </a:prstGeom>
          <a:solidFill>
            <a:schemeClr val="accent4">
              <a:lumMod val="60000"/>
              <a:lumOff val="40000"/>
            </a:schemeClr>
          </a:solidFill>
        </p:spPr>
        <p:txBody>
          <a:bodyPr wrap="none" rtlCol="0">
            <a:spAutoFit/>
          </a:bodyPr>
          <a:lstStyle/>
          <a:p>
            <a:r>
              <a:rPr lang="nb-NO" sz="2400" i="1" dirty="0"/>
              <a:t>One </a:t>
            </a:r>
            <a:r>
              <a:rPr lang="nb-NO" sz="2400" i="1" dirty="0" err="1"/>
              <a:t>machine</a:t>
            </a:r>
            <a:r>
              <a:rPr lang="nb-NO" sz="2400" i="1" dirty="0"/>
              <a:t> </a:t>
            </a:r>
            <a:r>
              <a:rPr lang="nb-NO" sz="2400" i="1" dirty="0" err="1"/>
              <a:t>can</a:t>
            </a:r>
            <a:r>
              <a:rPr lang="nb-NO" sz="2400" i="1" dirty="0"/>
              <a:t> do </a:t>
            </a:r>
            <a:r>
              <a:rPr lang="nb-NO" sz="2400" i="1" dirty="0" err="1"/>
              <a:t>the</a:t>
            </a:r>
            <a:endParaRPr lang="nb-NO" sz="2400" i="1" dirty="0"/>
          </a:p>
          <a:p>
            <a:r>
              <a:rPr lang="nb-NO" sz="2400" i="1" dirty="0" err="1"/>
              <a:t>work</a:t>
            </a:r>
            <a:r>
              <a:rPr lang="nb-NO" sz="2400" i="1" dirty="0"/>
              <a:t> </a:t>
            </a:r>
            <a:r>
              <a:rPr lang="nb-NO" sz="2400" i="1" dirty="0" err="1"/>
              <a:t>of</a:t>
            </a:r>
            <a:r>
              <a:rPr lang="nb-NO" sz="2400" i="1" dirty="0"/>
              <a:t> 50 </a:t>
            </a:r>
            <a:r>
              <a:rPr lang="nb-NO" sz="2400" i="1" dirty="0" err="1"/>
              <a:t>ordinary</a:t>
            </a:r>
            <a:r>
              <a:rPr lang="nb-NO" sz="2400" i="1" dirty="0"/>
              <a:t> men.  </a:t>
            </a:r>
          </a:p>
          <a:p>
            <a:r>
              <a:rPr lang="nb-NO" sz="2400" i="1" dirty="0"/>
              <a:t>No </a:t>
            </a:r>
            <a:r>
              <a:rPr lang="nb-NO" sz="2400" i="1" dirty="0" err="1"/>
              <a:t>machine</a:t>
            </a:r>
            <a:r>
              <a:rPr lang="nb-NO" sz="2400" i="1" dirty="0"/>
              <a:t> </a:t>
            </a:r>
            <a:r>
              <a:rPr lang="nb-NO" sz="2400" i="1" dirty="0" err="1"/>
              <a:t>can</a:t>
            </a:r>
            <a:r>
              <a:rPr lang="nb-NO" sz="2400" i="1" dirty="0"/>
              <a:t> do </a:t>
            </a:r>
            <a:r>
              <a:rPr lang="nb-NO" sz="2400" i="1" dirty="0" err="1"/>
              <a:t>the</a:t>
            </a:r>
            <a:r>
              <a:rPr lang="nb-NO" sz="2400" i="1" dirty="0"/>
              <a:t> </a:t>
            </a:r>
            <a:r>
              <a:rPr lang="nb-NO" sz="2400" i="1" dirty="0" err="1"/>
              <a:t>work</a:t>
            </a:r>
            <a:endParaRPr lang="nb-NO" sz="2400" i="1" dirty="0"/>
          </a:p>
          <a:p>
            <a:r>
              <a:rPr lang="nb-NO" sz="2400" i="1" dirty="0" err="1"/>
              <a:t>of</a:t>
            </a:r>
            <a:r>
              <a:rPr lang="nb-NO" sz="2400" i="1" dirty="0"/>
              <a:t> </a:t>
            </a:r>
            <a:r>
              <a:rPr lang="nb-NO" sz="2400" i="1" dirty="0" err="1"/>
              <a:t>one</a:t>
            </a:r>
            <a:r>
              <a:rPr lang="nb-NO" sz="2400" i="1" dirty="0"/>
              <a:t> </a:t>
            </a:r>
            <a:r>
              <a:rPr lang="nb-NO" sz="2400" i="1" dirty="0" err="1"/>
              <a:t>extraordinary</a:t>
            </a:r>
            <a:r>
              <a:rPr lang="nb-NO" sz="2400" i="1" dirty="0"/>
              <a:t> man.</a:t>
            </a:r>
          </a:p>
          <a:p>
            <a:r>
              <a:rPr lang="nb-NO" sz="2400" dirty="0">
                <a:solidFill>
                  <a:srgbClr val="FF0000"/>
                </a:solidFill>
              </a:rPr>
              <a:t>... </a:t>
            </a:r>
            <a:r>
              <a:rPr lang="nb-NO" sz="2400" dirty="0" err="1">
                <a:solidFill>
                  <a:srgbClr val="FF0000"/>
                </a:solidFill>
              </a:rPr>
              <a:t>Elbert</a:t>
            </a:r>
            <a:r>
              <a:rPr lang="nb-NO" sz="2400" dirty="0">
                <a:solidFill>
                  <a:srgbClr val="FF0000"/>
                </a:solidFill>
              </a:rPr>
              <a:t> Hubbard</a:t>
            </a:r>
            <a:endParaRPr lang="en-NO" sz="2400" dirty="0">
              <a:solidFill>
                <a:srgbClr val="FF0000"/>
              </a:solidFill>
            </a:endParaRPr>
          </a:p>
        </p:txBody>
      </p:sp>
      <p:sp>
        <p:nvSpPr>
          <p:cNvPr id="4" name="TextBox 3">
            <a:extLst>
              <a:ext uri="{FF2B5EF4-FFF2-40B4-BE49-F238E27FC236}">
                <a16:creationId xmlns:a16="http://schemas.microsoft.com/office/drawing/2014/main" id="{20505E62-789C-AD19-4CAD-98AF2E400536}"/>
              </a:ext>
            </a:extLst>
          </p:cNvPr>
          <p:cNvSpPr txBox="1"/>
          <p:nvPr/>
        </p:nvSpPr>
        <p:spPr>
          <a:xfrm>
            <a:off x="4203244" y="250973"/>
            <a:ext cx="2951449" cy="1015663"/>
          </a:xfrm>
          <a:prstGeom prst="rect">
            <a:avLst/>
          </a:prstGeom>
          <a:noFill/>
        </p:spPr>
        <p:txBody>
          <a:bodyPr wrap="none" rtlCol="0">
            <a:spAutoFit/>
          </a:bodyPr>
          <a:lstStyle/>
          <a:p>
            <a:r>
              <a:rPr lang="en-NO" sz="6000" dirty="0">
                <a:solidFill>
                  <a:srgbClr val="FF0000"/>
                </a:solidFill>
              </a:rPr>
              <a:t>Job Loss:</a:t>
            </a:r>
          </a:p>
        </p:txBody>
      </p:sp>
      <p:pic>
        <p:nvPicPr>
          <p:cNvPr id="5" name="Picture 2" descr="You Will Lose Your Job to a Robot—and Sooner Than You Think – Mother Jones">
            <a:extLst>
              <a:ext uri="{FF2B5EF4-FFF2-40B4-BE49-F238E27FC236}">
                <a16:creationId xmlns:a16="http://schemas.microsoft.com/office/drawing/2014/main" id="{8DE5E1C9-2C81-D436-08C3-A0BE6E3EC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72" y="2727946"/>
            <a:ext cx="6832585" cy="383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721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2830" y="426382"/>
            <a:ext cx="2426049" cy="1200329"/>
          </a:xfrm>
          <a:prstGeom prst="rect">
            <a:avLst/>
          </a:prstGeom>
          <a:solidFill>
            <a:schemeClr val="bg2"/>
          </a:solidFill>
        </p:spPr>
        <p:txBody>
          <a:bodyPr wrap="none" rtlCol="0">
            <a:spAutoFit/>
          </a:bodyPr>
          <a:lstStyle/>
          <a:p>
            <a:r>
              <a:rPr lang="en-US" sz="3600" b="1" dirty="0">
                <a:solidFill>
                  <a:srgbClr val="FF0000"/>
                </a:solidFill>
              </a:rPr>
              <a:t>The Alpha </a:t>
            </a:r>
          </a:p>
          <a:p>
            <a:r>
              <a:rPr lang="en-US" sz="3600" b="1" dirty="0">
                <a:solidFill>
                  <a:srgbClr val="FF0000"/>
                </a:solidFill>
              </a:rPr>
              <a:t>Progression</a:t>
            </a:r>
          </a:p>
        </p:txBody>
      </p:sp>
      <p:pic>
        <p:nvPicPr>
          <p:cNvPr id="3" name="Picture 2"/>
          <p:cNvPicPr>
            <a:picLocks noChangeAspect="1"/>
          </p:cNvPicPr>
          <p:nvPr/>
        </p:nvPicPr>
        <p:blipFill>
          <a:blip r:embed="rId2"/>
          <a:stretch>
            <a:fillRect/>
          </a:stretch>
        </p:blipFill>
        <p:spPr>
          <a:xfrm>
            <a:off x="2658020" y="4724758"/>
            <a:ext cx="3739608" cy="2094181"/>
          </a:xfrm>
          <a:prstGeom prst="rect">
            <a:avLst/>
          </a:prstGeom>
        </p:spPr>
      </p:pic>
      <p:pic>
        <p:nvPicPr>
          <p:cNvPr id="4" name="Picture 3"/>
          <p:cNvPicPr>
            <a:picLocks noChangeAspect="1"/>
          </p:cNvPicPr>
          <p:nvPr/>
        </p:nvPicPr>
        <p:blipFill>
          <a:blip r:embed="rId3"/>
          <a:stretch>
            <a:fillRect/>
          </a:stretch>
        </p:blipFill>
        <p:spPr>
          <a:xfrm>
            <a:off x="1394756" y="2339845"/>
            <a:ext cx="3526421" cy="2197805"/>
          </a:xfrm>
          <a:prstGeom prst="rect">
            <a:avLst/>
          </a:prstGeom>
        </p:spPr>
      </p:pic>
      <p:sp>
        <p:nvSpPr>
          <p:cNvPr id="5" name="TextBox 4"/>
          <p:cNvSpPr txBox="1"/>
          <p:nvPr/>
        </p:nvSpPr>
        <p:spPr>
          <a:xfrm>
            <a:off x="5030667" y="3041557"/>
            <a:ext cx="4492192" cy="923330"/>
          </a:xfrm>
          <a:prstGeom prst="rect">
            <a:avLst/>
          </a:prstGeom>
          <a:noFill/>
        </p:spPr>
        <p:txBody>
          <a:bodyPr wrap="none" rtlCol="0">
            <a:spAutoFit/>
          </a:bodyPr>
          <a:lstStyle/>
          <a:p>
            <a:pPr marL="285750" indent="-285750">
              <a:buFontTx/>
              <a:buChar char="-"/>
            </a:pPr>
            <a:r>
              <a:rPr lang="en-US" dirty="0"/>
              <a:t>No expert knowledge needed.</a:t>
            </a:r>
          </a:p>
          <a:p>
            <a:pPr marL="285750" indent="-285750">
              <a:buFontTx/>
              <a:buChar char="-"/>
            </a:pPr>
            <a:r>
              <a:rPr lang="en-US" dirty="0"/>
              <a:t>Self-play from scratch.</a:t>
            </a:r>
          </a:p>
          <a:p>
            <a:pPr marL="285750" indent="-285750">
              <a:buFontTx/>
              <a:buChar char="-"/>
            </a:pPr>
            <a:r>
              <a:rPr lang="en-US" dirty="0"/>
              <a:t>Became world champ; beat AlphaGo 100-0</a:t>
            </a:r>
          </a:p>
        </p:txBody>
      </p:sp>
      <p:sp>
        <p:nvSpPr>
          <p:cNvPr id="6" name="TextBox 5"/>
          <p:cNvSpPr txBox="1"/>
          <p:nvPr/>
        </p:nvSpPr>
        <p:spPr>
          <a:xfrm>
            <a:off x="6489212" y="5310183"/>
            <a:ext cx="5705793" cy="923330"/>
          </a:xfrm>
          <a:prstGeom prst="rect">
            <a:avLst/>
          </a:prstGeom>
          <a:noFill/>
        </p:spPr>
        <p:txBody>
          <a:bodyPr wrap="none" rtlCol="0">
            <a:spAutoFit/>
          </a:bodyPr>
          <a:lstStyle/>
          <a:p>
            <a:pPr marL="285750" indent="-285750">
              <a:buFontTx/>
              <a:buChar char="-"/>
            </a:pPr>
            <a:r>
              <a:rPr lang="en-US" dirty="0"/>
              <a:t>Generalized AlphaGo Zero to other games.</a:t>
            </a:r>
          </a:p>
          <a:p>
            <a:pPr marL="285750" indent="-285750">
              <a:buFontTx/>
              <a:buChar char="-"/>
            </a:pPr>
            <a:r>
              <a:rPr lang="en-US" dirty="0"/>
              <a:t>Became world champ at them.</a:t>
            </a:r>
          </a:p>
          <a:p>
            <a:pPr marL="285750" indent="-285750">
              <a:buFontTx/>
              <a:buChar char="-"/>
            </a:pPr>
            <a:r>
              <a:rPr lang="en-US" dirty="0"/>
              <a:t>Another step toward Artificial General Intelligence (AGI)</a:t>
            </a:r>
          </a:p>
        </p:txBody>
      </p:sp>
      <p:pic>
        <p:nvPicPr>
          <p:cNvPr id="1026" name="Picture 2" descr="AlphaGo — a Documentary About Artificial Intelligence | by Sandy Chiu |  DataDrivenInvestor">
            <a:extLst>
              <a:ext uri="{FF2B5EF4-FFF2-40B4-BE49-F238E27FC236}">
                <a16:creationId xmlns:a16="http://schemas.microsoft.com/office/drawing/2014/main" id="{28690EA9-E0C4-F49F-819E-746A6A667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74" y="141374"/>
            <a:ext cx="3701716" cy="20113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EF64C9-AB72-E8A3-EB4D-34C699B6332A}"/>
              </a:ext>
            </a:extLst>
          </p:cNvPr>
          <p:cNvSpPr txBox="1"/>
          <p:nvPr/>
        </p:nvSpPr>
        <p:spPr>
          <a:xfrm>
            <a:off x="4021282" y="743867"/>
            <a:ext cx="4446987" cy="923330"/>
          </a:xfrm>
          <a:prstGeom prst="rect">
            <a:avLst/>
          </a:prstGeom>
          <a:noFill/>
        </p:spPr>
        <p:txBody>
          <a:bodyPr wrap="none" rtlCol="0">
            <a:spAutoFit/>
          </a:bodyPr>
          <a:lstStyle/>
          <a:p>
            <a:pPr marL="285750" indent="-285750">
              <a:buFontTx/>
              <a:buChar char="-"/>
            </a:pPr>
            <a:r>
              <a:rPr lang="en-US" dirty="0"/>
              <a:t>Pre-trained on catalog of expert games</a:t>
            </a:r>
          </a:p>
          <a:p>
            <a:pPr marL="285750" indent="-285750">
              <a:buFontTx/>
              <a:buChar char="-"/>
            </a:pPr>
            <a:r>
              <a:rPr lang="en-US" dirty="0"/>
              <a:t>Self-play from intermediate level upwards.</a:t>
            </a:r>
          </a:p>
          <a:p>
            <a:pPr marL="285750" indent="-285750">
              <a:buFontTx/>
              <a:buChar char="-"/>
            </a:pPr>
            <a:r>
              <a:rPr lang="en-US" dirty="0"/>
              <a:t>Beat human world champion. </a:t>
            </a:r>
          </a:p>
        </p:txBody>
      </p:sp>
    </p:spTree>
    <p:extLst>
      <p:ext uri="{BB962C8B-B14F-4D97-AF65-F5344CB8AC3E}">
        <p14:creationId xmlns:p14="http://schemas.microsoft.com/office/powerpoint/2010/main" val="942266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9D477-F73F-8B9F-2122-AE5FF332AA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4ACE56-D5E7-FE79-215F-25AE529B165A}"/>
              </a:ext>
            </a:extLst>
          </p:cNvPr>
          <p:cNvPicPr>
            <a:picLocks noChangeAspect="1"/>
          </p:cNvPicPr>
          <p:nvPr/>
        </p:nvPicPr>
        <p:blipFill>
          <a:blip r:embed="rId2"/>
          <a:stretch>
            <a:fillRect/>
          </a:stretch>
        </p:blipFill>
        <p:spPr>
          <a:xfrm>
            <a:off x="1472070" y="217654"/>
            <a:ext cx="9031173" cy="6422692"/>
          </a:xfrm>
          <a:prstGeom prst="rect">
            <a:avLst/>
          </a:prstGeom>
        </p:spPr>
      </p:pic>
    </p:spTree>
    <p:extLst>
      <p:ext uri="{BB962C8B-B14F-4D97-AF65-F5344CB8AC3E}">
        <p14:creationId xmlns:p14="http://schemas.microsoft.com/office/powerpoint/2010/main" val="2686917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1270" y="0"/>
            <a:ext cx="7869459" cy="769441"/>
          </a:xfrm>
          <a:prstGeom prst="rect">
            <a:avLst/>
          </a:prstGeom>
          <a:noFill/>
        </p:spPr>
        <p:txBody>
          <a:bodyPr wrap="square" rtlCol="0">
            <a:spAutoFit/>
          </a:bodyPr>
          <a:lstStyle/>
          <a:p>
            <a:r>
              <a:rPr lang="en-US" sz="4400" b="1" dirty="0"/>
              <a:t>HELP WANTED (Machines Only)</a:t>
            </a:r>
          </a:p>
        </p:txBody>
      </p:sp>
      <p:sp>
        <p:nvSpPr>
          <p:cNvPr id="4" name="TextBox 3"/>
          <p:cNvSpPr txBox="1"/>
          <p:nvPr/>
        </p:nvSpPr>
        <p:spPr>
          <a:xfrm>
            <a:off x="259598" y="769441"/>
            <a:ext cx="8363186" cy="6001643"/>
          </a:xfrm>
          <a:prstGeom prst="rect">
            <a:avLst/>
          </a:prstGeom>
          <a:noFill/>
        </p:spPr>
        <p:txBody>
          <a:bodyPr wrap="square" rtlCol="0">
            <a:spAutoFit/>
          </a:bodyPr>
          <a:lstStyle/>
          <a:p>
            <a:pPr marL="285750" indent="-285750">
              <a:buFont typeface="Arial"/>
              <a:buChar char="•"/>
            </a:pPr>
            <a:r>
              <a:rPr lang="en-US" sz="2400" dirty="0"/>
              <a:t>AI learns by itself.  No need for expert human </a:t>
            </a:r>
            <a:r>
              <a:rPr lang="en-US" sz="2400" b="1" dirty="0">
                <a:solidFill>
                  <a:srgbClr val="0070C0"/>
                </a:solidFill>
              </a:rPr>
              <a:t>logic / rules</a:t>
            </a:r>
            <a:r>
              <a:rPr lang="en-US" sz="2400" dirty="0"/>
              <a:t>)</a:t>
            </a:r>
          </a:p>
          <a:p>
            <a:pPr marL="285750" indent="-285750">
              <a:buFont typeface="Arial"/>
              <a:buChar char="•"/>
            </a:pPr>
            <a:endParaRPr lang="en-US" sz="2400" dirty="0"/>
          </a:p>
          <a:p>
            <a:pPr marL="285750" indent="-285750">
              <a:buFont typeface="Arial"/>
              <a:buChar char="•"/>
            </a:pPr>
            <a:r>
              <a:rPr lang="en-US" sz="2400" dirty="0"/>
              <a:t>Reinforcement Learning (RL) systems generate their own labeled datasets as they explore the world =&gt; Don’t even need humans to </a:t>
            </a:r>
            <a:r>
              <a:rPr lang="en-US" sz="2400" b="1" dirty="0">
                <a:solidFill>
                  <a:srgbClr val="0070C0"/>
                </a:solidFill>
              </a:rPr>
              <a:t>label data </a:t>
            </a:r>
            <a:r>
              <a:rPr lang="en-US" sz="2400" dirty="0"/>
              <a:t>!!</a:t>
            </a:r>
          </a:p>
          <a:p>
            <a:endParaRPr lang="en-US" sz="2400" dirty="0"/>
          </a:p>
          <a:p>
            <a:pPr marL="285750" indent="-285750">
              <a:buFont typeface="Arial"/>
              <a:buChar char="•"/>
            </a:pPr>
            <a:r>
              <a:rPr lang="en-US" sz="2400" dirty="0"/>
              <a:t>Humans no longer undisputed masters of </a:t>
            </a:r>
            <a:r>
              <a:rPr lang="en-US" sz="2400" b="1" dirty="0">
                <a:solidFill>
                  <a:srgbClr val="0070C0"/>
                </a:solidFill>
              </a:rPr>
              <a:t>pattern recognition</a:t>
            </a:r>
            <a:r>
              <a:rPr lang="en-US" sz="2400" dirty="0"/>
              <a:t>.</a:t>
            </a:r>
          </a:p>
          <a:p>
            <a:pPr marL="285750" indent="-285750">
              <a:buFont typeface="Arial"/>
              <a:buChar char="•"/>
            </a:pPr>
            <a:endParaRPr lang="en-US" sz="2400" dirty="0"/>
          </a:p>
          <a:p>
            <a:pPr marL="285750" indent="-285750">
              <a:buFont typeface="Arial"/>
              <a:buChar char="•"/>
            </a:pPr>
            <a:r>
              <a:rPr lang="en-US" sz="2400" dirty="0"/>
              <a:t>Humans may not even be the best experts on </a:t>
            </a:r>
            <a:r>
              <a:rPr lang="en-US" sz="2400" b="1" dirty="0">
                <a:solidFill>
                  <a:srgbClr val="0070C0"/>
                </a:solidFill>
              </a:rPr>
              <a:t>commonsense</a:t>
            </a:r>
            <a:r>
              <a:rPr lang="en-US" sz="2400" dirty="0"/>
              <a:t>: It emerges in Large language models (LLMs) !!</a:t>
            </a:r>
          </a:p>
          <a:p>
            <a:pPr marL="285750" indent="-285750">
              <a:buFont typeface="Arial"/>
              <a:buChar char="•"/>
            </a:pPr>
            <a:endParaRPr lang="en-US" sz="2400" dirty="0"/>
          </a:p>
          <a:p>
            <a:pPr marL="285750" indent="-285750">
              <a:buFont typeface="Arial"/>
              <a:buChar char="•"/>
            </a:pPr>
            <a:r>
              <a:rPr lang="en-US" sz="2400" dirty="0"/>
              <a:t>AI systems with</a:t>
            </a:r>
            <a:r>
              <a:rPr lang="en-US" sz="2400" b="1" dirty="0">
                <a:solidFill>
                  <a:srgbClr val="0070C0"/>
                </a:solidFill>
              </a:rPr>
              <a:t> less human bias </a:t>
            </a:r>
            <a:r>
              <a:rPr lang="en-US" sz="2400" dirty="0"/>
              <a:t>can be </a:t>
            </a:r>
            <a:r>
              <a:rPr lang="en-US" sz="2400" b="1" dirty="0">
                <a:solidFill>
                  <a:srgbClr val="0070C0"/>
                </a:solidFill>
              </a:rPr>
              <a:t>more creative</a:t>
            </a:r>
            <a:r>
              <a:rPr lang="en-US" sz="2400" dirty="0"/>
              <a:t>:  E.g. Alpha Go’s Move 37. </a:t>
            </a:r>
          </a:p>
          <a:p>
            <a:pPr marL="285750" indent="-285750">
              <a:buFont typeface="Arial"/>
              <a:buChar char="•"/>
            </a:pPr>
            <a:endParaRPr lang="en-US" sz="2400" b="1" dirty="0"/>
          </a:p>
          <a:p>
            <a:pPr marL="285750" indent="-285750">
              <a:buFont typeface="Arial"/>
              <a:buChar char="•"/>
            </a:pPr>
            <a:r>
              <a:rPr lang="en-US" sz="2400" b="1" dirty="0">
                <a:solidFill>
                  <a:srgbClr val="FF0000"/>
                </a:solidFill>
              </a:rPr>
              <a:t>When humans become obsolete for one job, they retrain.  Now, the machines can retrain too…and faster!</a:t>
            </a:r>
            <a:endParaRPr lang="en-US" sz="2400" dirty="0">
              <a:solidFill>
                <a:srgbClr val="FF0000"/>
              </a:solidFill>
            </a:endParaRPr>
          </a:p>
        </p:txBody>
      </p:sp>
      <p:pic>
        <p:nvPicPr>
          <p:cNvPr id="5" name="Picture 4">
            <a:extLst>
              <a:ext uri="{FF2B5EF4-FFF2-40B4-BE49-F238E27FC236}">
                <a16:creationId xmlns:a16="http://schemas.microsoft.com/office/drawing/2014/main" id="{444F8910-BB2A-B0D0-0D0A-BFB5D8D27257}"/>
              </a:ext>
            </a:extLst>
          </p:cNvPr>
          <p:cNvPicPr>
            <a:picLocks noChangeAspect="1"/>
          </p:cNvPicPr>
          <p:nvPr/>
        </p:nvPicPr>
        <p:blipFill>
          <a:blip r:embed="rId2"/>
          <a:stretch>
            <a:fillRect/>
          </a:stretch>
        </p:blipFill>
        <p:spPr>
          <a:xfrm>
            <a:off x="9185462" y="3142130"/>
            <a:ext cx="2857500" cy="2133600"/>
          </a:xfrm>
          <a:prstGeom prst="rect">
            <a:avLst/>
          </a:prstGeom>
        </p:spPr>
      </p:pic>
    </p:spTree>
    <p:extLst>
      <p:ext uri="{BB962C8B-B14F-4D97-AF65-F5344CB8AC3E}">
        <p14:creationId xmlns:p14="http://schemas.microsoft.com/office/powerpoint/2010/main" val="550048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rief history of artificial intelligence: The world has changed fast –  what might be next? - Our World in Data">
            <a:extLst>
              <a:ext uri="{FF2B5EF4-FFF2-40B4-BE49-F238E27FC236}">
                <a16:creationId xmlns:a16="http://schemas.microsoft.com/office/drawing/2014/main" id="{7F512660-78DA-D33E-6BC3-B4330A92E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35" y="1188437"/>
            <a:ext cx="10930138" cy="49157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48D40F-8263-CBFF-50F9-D1924C457489}"/>
              </a:ext>
            </a:extLst>
          </p:cNvPr>
          <p:cNvSpPr txBox="1"/>
          <p:nvPr/>
        </p:nvSpPr>
        <p:spPr>
          <a:xfrm>
            <a:off x="2932115" y="204703"/>
            <a:ext cx="5812810" cy="584775"/>
          </a:xfrm>
          <a:prstGeom prst="rect">
            <a:avLst/>
          </a:prstGeom>
          <a:noFill/>
        </p:spPr>
        <p:txBody>
          <a:bodyPr wrap="none" rtlCol="0">
            <a:spAutoFit/>
          </a:bodyPr>
          <a:lstStyle/>
          <a:p>
            <a:r>
              <a:rPr lang="en-NO" sz="3200" b="1" dirty="0"/>
              <a:t>Rapid Acceleration of AI Progress</a:t>
            </a:r>
          </a:p>
        </p:txBody>
      </p:sp>
      <p:sp>
        <p:nvSpPr>
          <p:cNvPr id="3" name="TextBox 2">
            <a:extLst>
              <a:ext uri="{FF2B5EF4-FFF2-40B4-BE49-F238E27FC236}">
                <a16:creationId xmlns:a16="http://schemas.microsoft.com/office/drawing/2014/main" id="{B7F350CB-5C17-2A0E-88B0-6F14A8C4CE69}"/>
              </a:ext>
            </a:extLst>
          </p:cNvPr>
          <p:cNvSpPr txBox="1"/>
          <p:nvPr/>
        </p:nvSpPr>
        <p:spPr>
          <a:xfrm>
            <a:off x="1374937" y="6272278"/>
            <a:ext cx="8693085" cy="461665"/>
          </a:xfrm>
          <a:prstGeom prst="rect">
            <a:avLst/>
          </a:prstGeom>
          <a:noFill/>
        </p:spPr>
        <p:txBody>
          <a:bodyPr wrap="none" rtlCol="0">
            <a:spAutoFit/>
          </a:bodyPr>
          <a:lstStyle/>
          <a:p>
            <a:r>
              <a:rPr lang="en-NO" sz="2400" dirty="0">
                <a:solidFill>
                  <a:srgbClr val="FF0000"/>
                </a:solidFill>
              </a:rPr>
              <a:t>* AI </a:t>
            </a:r>
            <a:r>
              <a:rPr lang="en-NO" sz="2400" b="1" dirty="0">
                <a:solidFill>
                  <a:srgbClr val="FF0000"/>
                </a:solidFill>
              </a:rPr>
              <a:t>quickly</a:t>
            </a:r>
            <a:r>
              <a:rPr lang="en-NO" sz="2400" dirty="0">
                <a:solidFill>
                  <a:srgbClr val="FF0000"/>
                </a:solidFill>
              </a:rPr>
              <a:t> achieves super-human performance on many new tests.</a:t>
            </a:r>
          </a:p>
        </p:txBody>
      </p:sp>
    </p:spTree>
    <p:extLst>
      <p:ext uri="{BB962C8B-B14F-4D97-AF65-F5344CB8AC3E}">
        <p14:creationId xmlns:p14="http://schemas.microsoft.com/office/powerpoint/2010/main" val="2493787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DAE8C-1E9C-B90C-3AD2-A757AC64B01C}"/>
              </a:ext>
            </a:extLst>
          </p:cNvPr>
          <p:cNvPicPr>
            <a:picLocks noChangeAspect="1"/>
          </p:cNvPicPr>
          <p:nvPr/>
        </p:nvPicPr>
        <p:blipFill>
          <a:blip r:embed="rId2"/>
          <a:stretch>
            <a:fillRect/>
          </a:stretch>
        </p:blipFill>
        <p:spPr>
          <a:xfrm>
            <a:off x="1135971" y="247406"/>
            <a:ext cx="9696785" cy="6510176"/>
          </a:xfrm>
          <a:prstGeom prst="rect">
            <a:avLst/>
          </a:prstGeom>
        </p:spPr>
      </p:pic>
    </p:spTree>
    <p:extLst>
      <p:ext uri="{BB962C8B-B14F-4D97-AF65-F5344CB8AC3E}">
        <p14:creationId xmlns:p14="http://schemas.microsoft.com/office/powerpoint/2010/main" val="750255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5FF1-C9AB-8723-8119-0EF8476A6BC2}"/>
              </a:ext>
            </a:extLst>
          </p:cNvPr>
          <p:cNvSpPr>
            <a:spLocks noGrp="1"/>
          </p:cNvSpPr>
          <p:nvPr>
            <p:ph type="title"/>
          </p:nvPr>
        </p:nvSpPr>
        <p:spPr/>
        <p:txBody>
          <a:bodyPr/>
          <a:lstStyle/>
          <a:p>
            <a:pPr algn="ctr"/>
            <a:r>
              <a:rPr lang="en-NO" b="1" dirty="0"/>
              <a:t>Scott Galloway </a:t>
            </a:r>
            <a:br>
              <a:rPr lang="en-NO" b="1" dirty="0"/>
            </a:br>
            <a:r>
              <a:rPr lang="en-NO" b="1" dirty="0"/>
              <a:t>(Popular Tech &amp; Business Podcaster)</a:t>
            </a:r>
          </a:p>
        </p:txBody>
      </p:sp>
      <p:sp>
        <p:nvSpPr>
          <p:cNvPr id="3" name="Content Placeholder 2">
            <a:extLst>
              <a:ext uri="{FF2B5EF4-FFF2-40B4-BE49-F238E27FC236}">
                <a16:creationId xmlns:a16="http://schemas.microsoft.com/office/drawing/2014/main" id="{D41A44D8-614A-BDB4-34FD-43B3EB0B3638}"/>
              </a:ext>
            </a:extLst>
          </p:cNvPr>
          <p:cNvSpPr>
            <a:spLocks noGrp="1"/>
          </p:cNvSpPr>
          <p:nvPr>
            <p:ph idx="1"/>
          </p:nvPr>
        </p:nvSpPr>
        <p:spPr>
          <a:xfrm>
            <a:off x="2527852" y="2859292"/>
            <a:ext cx="7480852" cy="2726497"/>
          </a:xfrm>
        </p:spPr>
        <p:txBody>
          <a:bodyPr>
            <a:normAutofit/>
          </a:bodyPr>
          <a:lstStyle/>
          <a:p>
            <a:pPr marL="0" indent="0">
              <a:buNone/>
            </a:pPr>
            <a:r>
              <a:rPr lang="en-NO" sz="4400" b="1" i="1" dirty="0">
                <a:solidFill>
                  <a:srgbClr val="0070C0"/>
                </a:solidFill>
              </a:rPr>
              <a:t>You won’t lose your job to an AI, but you might lose it to someone who </a:t>
            </a:r>
            <a:r>
              <a:rPr lang="en-NO" sz="4400" b="1" i="1" dirty="0">
                <a:solidFill>
                  <a:srgbClr val="FF0000"/>
                </a:solidFill>
              </a:rPr>
              <a:t>knows</a:t>
            </a:r>
            <a:r>
              <a:rPr lang="en-NO" sz="4400" b="1" i="1" dirty="0">
                <a:solidFill>
                  <a:srgbClr val="0070C0"/>
                </a:solidFill>
              </a:rPr>
              <a:t> AI.</a:t>
            </a:r>
          </a:p>
        </p:txBody>
      </p:sp>
      <p:sp>
        <p:nvSpPr>
          <p:cNvPr id="4" name="TextBox 3">
            <a:extLst>
              <a:ext uri="{FF2B5EF4-FFF2-40B4-BE49-F238E27FC236}">
                <a16:creationId xmlns:a16="http://schemas.microsoft.com/office/drawing/2014/main" id="{B167357A-ED0A-0229-8BFE-EE23AD57BD7E}"/>
              </a:ext>
            </a:extLst>
          </p:cNvPr>
          <p:cNvSpPr txBox="1"/>
          <p:nvPr/>
        </p:nvSpPr>
        <p:spPr>
          <a:xfrm>
            <a:off x="6495163" y="5711463"/>
            <a:ext cx="4018344" cy="830997"/>
          </a:xfrm>
          <a:prstGeom prst="rect">
            <a:avLst/>
          </a:prstGeom>
          <a:noFill/>
        </p:spPr>
        <p:txBody>
          <a:bodyPr wrap="none" rtlCol="0">
            <a:spAutoFit/>
          </a:bodyPr>
          <a:lstStyle/>
          <a:p>
            <a:r>
              <a:rPr lang="en-NO" sz="2400" b="1" dirty="0">
                <a:solidFill>
                  <a:srgbClr val="7030A0"/>
                </a:solidFill>
              </a:rPr>
              <a:t>Become a ChatGPT whisperer </a:t>
            </a:r>
          </a:p>
          <a:p>
            <a:r>
              <a:rPr lang="en-NO" sz="2400" b="1" dirty="0">
                <a:solidFill>
                  <a:srgbClr val="7030A0"/>
                </a:solidFill>
              </a:rPr>
              <a:t>(a.k.a. </a:t>
            </a:r>
            <a:r>
              <a:rPr lang="en-NO" sz="2400" b="1" i="1" dirty="0">
                <a:solidFill>
                  <a:srgbClr val="7030A0"/>
                </a:solidFill>
              </a:rPr>
              <a:t>prompt engineer</a:t>
            </a:r>
            <a:r>
              <a:rPr lang="en-NO" sz="2400" b="1" dirty="0">
                <a:solidFill>
                  <a:srgbClr val="7030A0"/>
                </a:solidFill>
              </a:rPr>
              <a:t>)</a:t>
            </a:r>
          </a:p>
        </p:txBody>
      </p:sp>
      <p:sp>
        <p:nvSpPr>
          <p:cNvPr id="5" name="TextBox 4">
            <a:extLst>
              <a:ext uri="{FF2B5EF4-FFF2-40B4-BE49-F238E27FC236}">
                <a16:creationId xmlns:a16="http://schemas.microsoft.com/office/drawing/2014/main" id="{03B3EDFB-A7BC-B862-50CA-5F0381CA9D61}"/>
              </a:ext>
            </a:extLst>
          </p:cNvPr>
          <p:cNvSpPr txBox="1"/>
          <p:nvPr/>
        </p:nvSpPr>
        <p:spPr>
          <a:xfrm>
            <a:off x="603213" y="5466293"/>
            <a:ext cx="5427255" cy="461665"/>
          </a:xfrm>
          <a:prstGeom prst="rect">
            <a:avLst/>
          </a:prstGeom>
          <a:noFill/>
        </p:spPr>
        <p:txBody>
          <a:bodyPr wrap="none" rtlCol="0">
            <a:spAutoFit/>
          </a:bodyPr>
          <a:lstStyle/>
          <a:p>
            <a:r>
              <a:rPr lang="en-NO" sz="2400" b="1" dirty="0">
                <a:solidFill>
                  <a:srgbClr val="FFC000"/>
                </a:solidFill>
              </a:rPr>
              <a:t>Code using Co-pilot or </a:t>
            </a:r>
            <a:r>
              <a:rPr lang="en-GB" sz="2400" b="1" dirty="0">
                <a:solidFill>
                  <a:srgbClr val="FFC000"/>
                </a:solidFill>
              </a:rPr>
              <a:t>b</a:t>
            </a:r>
            <a:r>
              <a:rPr lang="en-NO" sz="2400" b="1" dirty="0">
                <a:solidFill>
                  <a:srgbClr val="FFC000"/>
                </a:solidFill>
              </a:rPr>
              <a:t>ecome obsolete</a:t>
            </a:r>
          </a:p>
        </p:txBody>
      </p:sp>
    </p:spTree>
    <p:extLst>
      <p:ext uri="{BB962C8B-B14F-4D97-AF65-F5344CB8AC3E}">
        <p14:creationId xmlns:p14="http://schemas.microsoft.com/office/powerpoint/2010/main" val="4272038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555108" y="2422749"/>
            <a:ext cx="5405474" cy="1325563"/>
          </a:xfrm>
        </p:spPr>
        <p:txBody>
          <a:bodyPr>
            <a:noAutofit/>
          </a:bodyPr>
          <a:lstStyle/>
          <a:p>
            <a:pPr algn="ctr"/>
            <a:br>
              <a:rPr lang="en-NO" sz="6000" dirty="0"/>
            </a:br>
            <a:br>
              <a:rPr lang="en-NO" sz="6000" dirty="0"/>
            </a:br>
            <a:r>
              <a:rPr lang="en-NO" sz="6000" b="1" i="1" dirty="0"/>
              <a:t>Humans </a:t>
            </a:r>
            <a:br>
              <a:rPr lang="en-NO" sz="6000" b="1" i="1" dirty="0"/>
            </a:br>
            <a:r>
              <a:rPr lang="en-NO" sz="6000" b="1" i="1" dirty="0"/>
              <a:t>Need </a:t>
            </a:r>
            <a:br>
              <a:rPr lang="en-NO" sz="6000" b="1" i="1" dirty="0"/>
            </a:br>
            <a:r>
              <a:rPr lang="en-NO" sz="6000" b="1" i="1" dirty="0"/>
              <a:t>Not </a:t>
            </a:r>
            <a:br>
              <a:rPr lang="en-NO" sz="6000" b="1" i="1" dirty="0"/>
            </a:br>
            <a:r>
              <a:rPr lang="en-NO" sz="6000" b="1" i="1" dirty="0"/>
              <a:t>Apply Themselves</a:t>
            </a:r>
          </a:p>
        </p:txBody>
      </p:sp>
      <p:sp>
        <p:nvSpPr>
          <p:cNvPr id="3" name="TextBox 2">
            <a:extLst>
              <a:ext uri="{FF2B5EF4-FFF2-40B4-BE49-F238E27FC236}">
                <a16:creationId xmlns:a16="http://schemas.microsoft.com/office/drawing/2014/main" id="{FB6BF9F5-F259-0EF1-C0A4-5E2542DD95CC}"/>
              </a:ext>
            </a:extLst>
          </p:cNvPr>
          <p:cNvSpPr txBox="1"/>
          <p:nvPr/>
        </p:nvSpPr>
        <p:spPr>
          <a:xfrm>
            <a:off x="7555006" y="5148119"/>
            <a:ext cx="3773725" cy="1569660"/>
          </a:xfrm>
          <a:prstGeom prst="rect">
            <a:avLst/>
          </a:prstGeom>
          <a:solidFill>
            <a:schemeClr val="accent4">
              <a:lumMod val="60000"/>
              <a:lumOff val="40000"/>
            </a:schemeClr>
          </a:solidFill>
        </p:spPr>
        <p:txBody>
          <a:bodyPr wrap="none" rtlCol="0">
            <a:spAutoFit/>
          </a:bodyPr>
          <a:lstStyle/>
          <a:p>
            <a:r>
              <a:rPr lang="en-NO" sz="2400" i="1" dirty="0"/>
              <a:t>The real problem is not </a:t>
            </a:r>
          </a:p>
          <a:p>
            <a:r>
              <a:rPr lang="en-GB" sz="2400" i="1" dirty="0"/>
              <a:t>w</a:t>
            </a:r>
            <a:r>
              <a:rPr lang="en-NO" sz="2400" i="1" dirty="0"/>
              <a:t>hether </a:t>
            </a:r>
            <a:r>
              <a:rPr lang="en-GB" sz="2400" i="1" dirty="0"/>
              <a:t>m</a:t>
            </a:r>
            <a:r>
              <a:rPr lang="en-NO" sz="2400" i="1" dirty="0"/>
              <a:t>achines think but </a:t>
            </a:r>
          </a:p>
          <a:p>
            <a:r>
              <a:rPr lang="en-NO" sz="2400" i="1" dirty="0"/>
              <a:t>whether men do too.</a:t>
            </a:r>
          </a:p>
          <a:p>
            <a:r>
              <a:rPr lang="en-NO" sz="2400" dirty="0">
                <a:solidFill>
                  <a:srgbClr val="FF0000"/>
                </a:solidFill>
              </a:rPr>
              <a:t>… B.F. Skinner</a:t>
            </a:r>
          </a:p>
        </p:txBody>
      </p:sp>
      <p:sp>
        <p:nvSpPr>
          <p:cNvPr id="4" name="TextBox 3">
            <a:extLst>
              <a:ext uri="{FF2B5EF4-FFF2-40B4-BE49-F238E27FC236}">
                <a16:creationId xmlns:a16="http://schemas.microsoft.com/office/drawing/2014/main" id="{37892A3B-28F9-D847-2468-961AA7E62FE1}"/>
              </a:ext>
            </a:extLst>
          </p:cNvPr>
          <p:cNvSpPr txBox="1"/>
          <p:nvPr/>
        </p:nvSpPr>
        <p:spPr>
          <a:xfrm>
            <a:off x="939065" y="12630"/>
            <a:ext cx="5802101" cy="1015663"/>
          </a:xfrm>
          <a:prstGeom prst="rect">
            <a:avLst/>
          </a:prstGeom>
          <a:noFill/>
        </p:spPr>
        <p:txBody>
          <a:bodyPr wrap="none" rtlCol="0">
            <a:spAutoFit/>
          </a:bodyPr>
          <a:lstStyle/>
          <a:p>
            <a:r>
              <a:rPr lang="en-NO" sz="6000" dirty="0">
                <a:solidFill>
                  <a:srgbClr val="FF0000"/>
                </a:solidFill>
              </a:rPr>
              <a:t>Cognitive Decline:</a:t>
            </a:r>
          </a:p>
        </p:txBody>
      </p:sp>
      <p:pic>
        <p:nvPicPr>
          <p:cNvPr id="5" name="Picture 4">
            <a:extLst>
              <a:ext uri="{FF2B5EF4-FFF2-40B4-BE49-F238E27FC236}">
                <a16:creationId xmlns:a16="http://schemas.microsoft.com/office/drawing/2014/main" id="{3D044420-EE17-5870-C423-2EB64E301F4F}"/>
              </a:ext>
            </a:extLst>
          </p:cNvPr>
          <p:cNvPicPr>
            <a:picLocks noChangeAspect="1"/>
          </p:cNvPicPr>
          <p:nvPr/>
        </p:nvPicPr>
        <p:blipFill>
          <a:blip r:embed="rId2"/>
          <a:stretch>
            <a:fillRect/>
          </a:stretch>
        </p:blipFill>
        <p:spPr>
          <a:xfrm>
            <a:off x="6913665" y="880912"/>
            <a:ext cx="4723227" cy="3908586"/>
          </a:xfrm>
          <a:prstGeom prst="rect">
            <a:avLst/>
          </a:prstGeom>
        </p:spPr>
      </p:pic>
    </p:spTree>
    <p:extLst>
      <p:ext uri="{BB962C8B-B14F-4D97-AF65-F5344CB8AC3E}">
        <p14:creationId xmlns:p14="http://schemas.microsoft.com/office/powerpoint/2010/main" val="2607132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5890"/>
            <a:ext cx="5511800" cy="630747"/>
          </a:xfrm>
        </p:spPr>
        <p:txBody>
          <a:bodyPr>
            <a:noAutofit/>
          </a:bodyPr>
          <a:lstStyle/>
          <a:p>
            <a:r>
              <a:rPr lang="en-US" sz="3600" b="1" dirty="0"/>
              <a:t>Plight of the </a:t>
            </a:r>
            <a:r>
              <a:rPr lang="en-US" sz="3600" b="1" dirty="0" err="1"/>
              <a:t>Infovore</a:t>
            </a:r>
            <a:endParaRPr lang="en-US" sz="3600" b="1" dirty="0"/>
          </a:p>
        </p:txBody>
      </p:sp>
      <p:sp>
        <p:nvSpPr>
          <p:cNvPr id="3" name="Content Placeholder 2"/>
          <p:cNvSpPr>
            <a:spLocks noGrp="1"/>
          </p:cNvSpPr>
          <p:nvPr>
            <p:ph idx="1"/>
          </p:nvPr>
        </p:nvSpPr>
        <p:spPr>
          <a:xfrm>
            <a:off x="2637370" y="1198240"/>
            <a:ext cx="4601633" cy="529167"/>
          </a:xfrm>
          <a:ln w="28575" cmpd="sng">
            <a:solidFill>
              <a:srgbClr val="FF0000"/>
            </a:solidFill>
          </a:ln>
        </p:spPr>
        <p:txBody>
          <a:bodyPr>
            <a:normAutofit/>
          </a:bodyPr>
          <a:lstStyle/>
          <a:p>
            <a:pPr marL="0" indent="0">
              <a:buNone/>
            </a:pPr>
            <a:r>
              <a:rPr lang="en-US" sz="2400" dirty="0"/>
              <a:t>Constant distractions of cyberspace </a:t>
            </a:r>
          </a:p>
        </p:txBody>
      </p:sp>
      <p:pic>
        <p:nvPicPr>
          <p:cNvPr id="4" name="Picture 3" descr="stock-vector-businesswoman-working-with-eight-hands-representing-to-very-busy-business-concept-2368324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34" y="115889"/>
            <a:ext cx="3069167" cy="3273779"/>
          </a:xfrm>
          <a:prstGeom prst="rect">
            <a:avLst/>
          </a:prstGeom>
        </p:spPr>
      </p:pic>
      <p:sp>
        <p:nvSpPr>
          <p:cNvPr id="5" name="Content Placeholder 2"/>
          <p:cNvSpPr txBox="1">
            <a:spLocks/>
          </p:cNvSpPr>
          <p:nvPr/>
        </p:nvSpPr>
        <p:spPr>
          <a:xfrm>
            <a:off x="2698747" y="2236376"/>
            <a:ext cx="3712634" cy="919515"/>
          </a:xfrm>
          <a:prstGeom prst="rect">
            <a:avLst/>
          </a:prstGeom>
          <a:ln w="28575" cmpd="sng">
            <a:solidFill>
              <a:srgbClr val="008000"/>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“Shallows”: Reduced depth </a:t>
            </a:r>
          </a:p>
          <a:p>
            <a:pPr marL="0" indent="0">
              <a:buNone/>
            </a:pPr>
            <a:r>
              <a:rPr lang="en-US" sz="2400" dirty="0"/>
              <a:t>of thought and emotion</a:t>
            </a:r>
          </a:p>
          <a:p>
            <a:pPr marL="0" indent="0">
              <a:buNone/>
            </a:pPr>
            <a:endParaRPr lang="en-US" sz="2400" dirty="0"/>
          </a:p>
        </p:txBody>
      </p:sp>
      <p:sp>
        <p:nvSpPr>
          <p:cNvPr id="8" name="Content Placeholder 2"/>
          <p:cNvSpPr txBox="1">
            <a:spLocks/>
          </p:cNvSpPr>
          <p:nvPr/>
        </p:nvSpPr>
        <p:spPr>
          <a:xfrm>
            <a:off x="1742018" y="4561890"/>
            <a:ext cx="2893482" cy="919515"/>
          </a:xfrm>
          <a:prstGeom prst="rect">
            <a:avLst/>
          </a:prstGeom>
          <a:ln w="28575" cmpd="sng">
            <a:solidFill>
              <a:srgbClr val="0000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Reduced value in an information society</a:t>
            </a:r>
          </a:p>
          <a:p>
            <a:pPr marL="0" indent="0">
              <a:buNone/>
            </a:pPr>
            <a:endParaRPr lang="en-US" sz="2400" dirty="0"/>
          </a:p>
        </p:txBody>
      </p:sp>
      <p:cxnSp>
        <p:nvCxnSpPr>
          <p:cNvPr id="10" name="Straight Arrow Connector 9"/>
          <p:cNvCxnSpPr>
            <a:endCxn id="5" idx="0"/>
          </p:cNvCxnSpPr>
          <p:nvPr/>
        </p:nvCxnSpPr>
        <p:spPr>
          <a:xfrm>
            <a:off x="4555064" y="1715263"/>
            <a:ext cx="0" cy="5211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2"/>
          </p:cNvCxnSpPr>
          <p:nvPr/>
        </p:nvCxnSpPr>
        <p:spPr>
          <a:xfrm flipH="1">
            <a:off x="3938882" y="3155892"/>
            <a:ext cx="616185" cy="45273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8657167" y="4258736"/>
            <a:ext cx="1735666" cy="919515"/>
          </a:xfrm>
          <a:prstGeom prst="rect">
            <a:avLst/>
          </a:prstGeom>
          <a:ln w="28575" cmpd="sng">
            <a:solidFill>
              <a:srgbClr val="AB3C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Rely on AI</a:t>
            </a:r>
          </a:p>
          <a:p>
            <a:pPr marL="0" indent="0">
              <a:buNone/>
            </a:pPr>
            <a:r>
              <a:rPr lang="en-US" sz="2400" dirty="0"/>
              <a:t> for </a:t>
            </a:r>
            <a:r>
              <a:rPr lang="en-US" sz="2400" b="1" dirty="0"/>
              <a:t>wisdom</a:t>
            </a:r>
          </a:p>
          <a:p>
            <a:pPr marL="0" indent="0">
              <a:buNone/>
            </a:pPr>
            <a:endParaRPr lang="en-US" sz="2400" dirty="0"/>
          </a:p>
        </p:txBody>
      </p:sp>
      <p:cxnSp>
        <p:nvCxnSpPr>
          <p:cNvPr id="15" name="Straight Arrow Connector 14"/>
          <p:cNvCxnSpPr>
            <a:cxnSpLocks/>
            <a:stCxn id="5" idx="3"/>
          </p:cNvCxnSpPr>
          <p:nvPr/>
        </p:nvCxnSpPr>
        <p:spPr>
          <a:xfrm>
            <a:off x="6411381" y="2696134"/>
            <a:ext cx="1325039" cy="891615"/>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5158320" y="4258737"/>
            <a:ext cx="3043767" cy="1092193"/>
          </a:xfrm>
          <a:prstGeom prst="rect">
            <a:avLst/>
          </a:prstGeom>
          <a:ln w="28575" cmpd="sng">
            <a:solidFill>
              <a:srgbClr val="FF6600"/>
            </a:solidFill>
          </a:ln>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dirty="0"/>
              <a:t>Rely on computers to</a:t>
            </a:r>
          </a:p>
          <a:p>
            <a:pPr marL="0" indent="0">
              <a:buNone/>
            </a:pPr>
            <a:r>
              <a:rPr lang="en-US" sz="3800" dirty="0"/>
              <a:t> understand the world</a:t>
            </a:r>
          </a:p>
          <a:p>
            <a:pPr marL="0" indent="0">
              <a:buNone/>
            </a:pPr>
            <a:r>
              <a:rPr lang="en-US" sz="2400" dirty="0"/>
              <a:t> </a:t>
            </a:r>
          </a:p>
        </p:txBody>
      </p:sp>
      <p:cxnSp>
        <p:nvCxnSpPr>
          <p:cNvPr id="25" name="Straight Arrow Connector 24"/>
          <p:cNvCxnSpPr/>
          <p:nvPr/>
        </p:nvCxnSpPr>
        <p:spPr>
          <a:xfrm>
            <a:off x="7736420" y="3587751"/>
            <a:ext cx="1756833" cy="6709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239003" y="3587751"/>
            <a:ext cx="497417" cy="6709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Content Placeholder 2"/>
          <p:cNvSpPr txBox="1">
            <a:spLocks/>
          </p:cNvSpPr>
          <p:nvPr/>
        </p:nvSpPr>
        <p:spPr>
          <a:xfrm>
            <a:off x="6136641" y="5811521"/>
            <a:ext cx="4368800" cy="1056625"/>
          </a:xfrm>
          <a:prstGeom prst="rect">
            <a:avLst/>
          </a:prstGeom>
          <a:ln w="28575" cmpd="sng">
            <a:noFill/>
          </a:ln>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a:t>Human</a:t>
            </a:r>
            <a:r>
              <a:rPr lang="en-US" sz="3800" dirty="0"/>
              <a:t> intelligence becomes </a:t>
            </a:r>
            <a:r>
              <a:rPr lang="en-US" sz="3800" b="1" dirty="0"/>
              <a:t>artificial</a:t>
            </a:r>
          </a:p>
          <a:p>
            <a:pPr marL="0" indent="0">
              <a:buNone/>
            </a:pPr>
            <a:r>
              <a:rPr lang="mr-IN" sz="3800" b="1" dirty="0"/>
              <a:t>…</a:t>
            </a:r>
            <a:r>
              <a:rPr lang="nb-NO" sz="3800" b="1" dirty="0"/>
              <a:t> </a:t>
            </a:r>
            <a:r>
              <a:rPr lang="nb-NO" sz="3800" dirty="0"/>
              <a:t>and </a:t>
            </a:r>
            <a:r>
              <a:rPr lang="nb-NO" sz="3800" dirty="0" err="1"/>
              <a:t>thus</a:t>
            </a:r>
            <a:r>
              <a:rPr lang="nb-NO" sz="3800" dirty="0"/>
              <a:t> more </a:t>
            </a:r>
            <a:r>
              <a:rPr lang="nb-NO" sz="3800" dirty="0" err="1"/>
              <a:t>easily</a:t>
            </a:r>
            <a:r>
              <a:rPr lang="nb-NO" sz="3800" dirty="0"/>
              <a:t> </a:t>
            </a:r>
            <a:r>
              <a:rPr lang="nb-NO" sz="3800" b="1" dirty="0" err="1"/>
              <a:t>predicted</a:t>
            </a:r>
            <a:r>
              <a:rPr lang="nb-NO" sz="3800" dirty="0"/>
              <a:t> </a:t>
            </a:r>
          </a:p>
          <a:p>
            <a:pPr marL="0" indent="0">
              <a:buNone/>
            </a:pPr>
            <a:r>
              <a:rPr lang="nb-NO" sz="3800" dirty="0"/>
              <a:t>and </a:t>
            </a:r>
            <a:r>
              <a:rPr lang="nb-NO" sz="3800" b="1" dirty="0" err="1"/>
              <a:t>controlled</a:t>
            </a:r>
            <a:r>
              <a:rPr lang="nb-NO" sz="3800" b="1" dirty="0"/>
              <a:t> </a:t>
            </a:r>
            <a:r>
              <a:rPr lang="nb-NO" sz="3800" dirty="0"/>
              <a:t>by AI</a:t>
            </a:r>
            <a:endParaRPr lang="en-US" sz="3800" dirty="0"/>
          </a:p>
          <a:p>
            <a:pPr marL="0" indent="0">
              <a:buNone/>
            </a:pPr>
            <a:endParaRPr lang="en-US" sz="2400" dirty="0"/>
          </a:p>
        </p:txBody>
      </p:sp>
      <p:cxnSp>
        <p:nvCxnSpPr>
          <p:cNvPr id="33" name="Straight Arrow Connector 32"/>
          <p:cNvCxnSpPr/>
          <p:nvPr/>
        </p:nvCxnSpPr>
        <p:spPr>
          <a:xfrm>
            <a:off x="6707721" y="5317958"/>
            <a:ext cx="0" cy="49356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9537704" y="5178251"/>
            <a:ext cx="2" cy="55200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Content Placeholder 2"/>
          <p:cNvSpPr txBox="1">
            <a:spLocks/>
          </p:cNvSpPr>
          <p:nvPr/>
        </p:nvSpPr>
        <p:spPr>
          <a:xfrm>
            <a:off x="1657352" y="5730256"/>
            <a:ext cx="3310889" cy="919515"/>
          </a:xfrm>
          <a:prstGeom prst="rect">
            <a:avLst/>
          </a:prstGeom>
          <a:ln w="28575" cmpd="sng">
            <a:solidFill>
              <a:schemeClr val="tx1">
                <a:lumMod val="95000"/>
                <a:lumOff val="5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Automation Bias: Trust machines over ourselves.</a:t>
            </a:r>
          </a:p>
          <a:p>
            <a:pPr marL="0" indent="0">
              <a:buNone/>
            </a:pPr>
            <a:endParaRPr lang="en-US" sz="2400" dirty="0"/>
          </a:p>
        </p:txBody>
      </p:sp>
      <p:cxnSp>
        <p:nvCxnSpPr>
          <p:cNvPr id="19" name="Straight Arrow Connector 18"/>
          <p:cNvCxnSpPr>
            <a:stCxn id="17" idx="3"/>
          </p:cNvCxnSpPr>
          <p:nvPr/>
        </p:nvCxnSpPr>
        <p:spPr>
          <a:xfrm>
            <a:off x="4968240" y="6190013"/>
            <a:ext cx="67056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Content Placeholder 2"/>
          <p:cNvSpPr txBox="1">
            <a:spLocks/>
          </p:cNvSpPr>
          <p:nvPr/>
        </p:nvSpPr>
        <p:spPr>
          <a:xfrm>
            <a:off x="2687933" y="3607861"/>
            <a:ext cx="1943101" cy="543043"/>
          </a:xfrm>
          <a:prstGeom prst="rect">
            <a:avLst/>
          </a:prstGeom>
          <a:ln w="28575" cmpd="sng">
            <a:solidFill>
              <a:srgbClr val="AB3C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Less Creative</a:t>
            </a:r>
            <a:endParaRPr lang="en-US" sz="2400" b="1" dirty="0"/>
          </a:p>
          <a:p>
            <a:pPr marL="0" indent="0">
              <a:buNone/>
            </a:pPr>
            <a:endParaRPr lang="en-US" sz="2400" dirty="0"/>
          </a:p>
        </p:txBody>
      </p:sp>
      <p:cxnSp>
        <p:nvCxnSpPr>
          <p:cNvPr id="27" name="Straight Arrow Connector 26"/>
          <p:cNvCxnSpPr/>
          <p:nvPr/>
        </p:nvCxnSpPr>
        <p:spPr>
          <a:xfrm flipH="1">
            <a:off x="2831278" y="4150904"/>
            <a:ext cx="470722" cy="41098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575D763-F423-1A13-4D16-18FA03005087}"/>
              </a:ext>
            </a:extLst>
          </p:cNvPr>
          <p:cNvSpPr txBox="1"/>
          <p:nvPr/>
        </p:nvSpPr>
        <p:spPr>
          <a:xfrm>
            <a:off x="95302" y="1460386"/>
            <a:ext cx="2501326" cy="2585323"/>
          </a:xfrm>
          <a:prstGeom prst="rect">
            <a:avLst/>
          </a:prstGeom>
          <a:solidFill>
            <a:srgbClr val="FFC000"/>
          </a:solidFill>
        </p:spPr>
        <p:txBody>
          <a:bodyPr wrap="none" rtlCol="0">
            <a:spAutoFit/>
          </a:bodyPr>
          <a:lstStyle/>
          <a:p>
            <a:r>
              <a:rPr lang="en-NO" dirty="0"/>
              <a:t>... </a:t>
            </a:r>
            <a:r>
              <a:rPr lang="en-GB" i="1" dirty="0"/>
              <a:t>a</a:t>
            </a:r>
            <a:r>
              <a:rPr lang="en-NO" i="1" dirty="0"/>
              <a:t>s we come to</a:t>
            </a:r>
          </a:p>
          <a:p>
            <a:r>
              <a:rPr lang="en-GB" i="1" dirty="0"/>
              <a:t>rely on computers to</a:t>
            </a:r>
          </a:p>
          <a:p>
            <a:r>
              <a:rPr lang="en-GB" i="1" dirty="0"/>
              <a:t>mediate our </a:t>
            </a:r>
          </a:p>
          <a:p>
            <a:r>
              <a:rPr lang="en-GB" i="1" dirty="0"/>
              <a:t>understanding of the</a:t>
            </a:r>
          </a:p>
          <a:p>
            <a:r>
              <a:rPr lang="en-GB" i="1" dirty="0"/>
              <a:t> world, it is our own</a:t>
            </a:r>
          </a:p>
          <a:p>
            <a:r>
              <a:rPr lang="en-GB" i="1" dirty="0"/>
              <a:t>intelligence that flattens</a:t>
            </a:r>
          </a:p>
          <a:p>
            <a:r>
              <a:rPr lang="en-GB" i="1" dirty="0"/>
              <a:t>into artificial intelligence</a:t>
            </a:r>
          </a:p>
          <a:p>
            <a:r>
              <a:rPr lang="en-GB" dirty="0"/>
              <a:t> (Nicholas </a:t>
            </a:r>
            <a:r>
              <a:rPr lang="en-GB" dirty="0" err="1"/>
              <a:t>Carr</a:t>
            </a:r>
            <a:r>
              <a:rPr lang="en-GB" dirty="0"/>
              <a:t>, </a:t>
            </a:r>
          </a:p>
          <a:p>
            <a:r>
              <a:rPr lang="en-GB" b="1" i="1" dirty="0"/>
              <a:t>The Shallows</a:t>
            </a:r>
            <a:r>
              <a:rPr lang="en-GB" dirty="0"/>
              <a:t>)</a:t>
            </a:r>
            <a:endParaRPr lang="en-NO" dirty="0"/>
          </a:p>
        </p:txBody>
      </p:sp>
    </p:spTree>
    <p:extLst>
      <p:ext uri="{BB962C8B-B14F-4D97-AF65-F5344CB8AC3E}">
        <p14:creationId xmlns:p14="http://schemas.microsoft.com/office/powerpoint/2010/main" val="2782404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D9C-7974-692A-B64A-1450C8E518FF}"/>
              </a:ext>
            </a:extLst>
          </p:cNvPr>
          <p:cNvSpPr>
            <a:spLocks noGrp="1"/>
          </p:cNvSpPr>
          <p:nvPr>
            <p:ph type="title"/>
          </p:nvPr>
        </p:nvSpPr>
        <p:spPr>
          <a:xfrm>
            <a:off x="838200" y="78201"/>
            <a:ext cx="10515600" cy="817632"/>
          </a:xfrm>
        </p:spPr>
        <p:txBody>
          <a:bodyPr/>
          <a:lstStyle/>
          <a:p>
            <a:pPr algn="ctr"/>
            <a:r>
              <a:rPr lang="en-NO" b="1" dirty="0"/>
              <a:t>Who Works for Who/What?</a:t>
            </a:r>
          </a:p>
        </p:txBody>
      </p:sp>
      <p:sp>
        <p:nvSpPr>
          <p:cNvPr id="3" name="Content Placeholder 2">
            <a:extLst>
              <a:ext uri="{FF2B5EF4-FFF2-40B4-BE49-F238E27FC236}">
                <a16:creationId xmlns:a16="http://schemas.microsoft.com/office/drawing/2014/main" id="{0BB014A3-8706-2BED-DE52-D2D9EA1F52D4}"/>
              </a:ext>
            </a:extLst>
          </p:cNvPr>
          <p:cNvSpPr>
            <a:spLocks noGrp="1"/>
          </p:cNvSpPr>
          <p:nvPr>
            <p:ph idx="1"/>
          </p:nvPr>
        </p:nvSpPr>
        <p:spPr>
          <a:xfrm>
            <a:off x="838200" y="1437999"/>
            <a:ext cx="10515600" cy="4932984"/>
          </a:xfrm>
        </p:spPr>
        <p:txBody>
          <a:bodyPr>
            <a:normAutofit/>
          </a:bodyPr>
          <a:lstStyle/>
          <a:p>
            <a:pPr marL="0" indent="0">
              <a:buNone/>
            </a:pPr>
            <a:r>
              <a:rPr lang="en-GB" sz="3600" dirty="0">
                <a:solidFill>
                  <a:srgbClr val="002060"/>
                </a:solidFill>
                <a:latin typeface="TiemposTextWeb"/>
              </a:rPr>
              <a:t>Comments from Laura Preston, a </a:t>
            </a:r>
            <a:r>
              <a:rPr lang="en-GB" sz="3600" i="1" dirty="0">
                <a:solidFill>
                  <a:srgbClr val="FF0000"/>
                </a:solidFill>
                <a:latin typeface="TiemposTextWeb"/>
              </a:rPr>
              <a:t>human fallback </a:t>
            </a:r>
            <a:r>
              <a:rPr lang="en-GB" sz="3600" dirty="0">
                <a:solidFill>
                  <a:srgbClr val="002060"/>
                </a:solidFill>
                <a:latin typeface="TiemposTextWeb"/>
              </a:rPr>
              <a:t>for Brenda, a real-estate chatbot:</a:t>
            </a:r>
          </a:p>
          <a:p>
            <a:pPr marL="0" indent="0">
              <a:buNone/>
            </a:pPr>
            <a:endParaRPr lang="en-GB" sz="3600" dirty="0">
              <a:solidFill>
                <a:srgbClr val="002060"/>
              </a:solidFill>
              <a:latin typeface="TiemposTextWeb"/>
            </a:endParaRPr>
          </a:p>
          <a:p>
            <a:pPr marL="0" indent="0">
              <a:buNone/>
            </a:pPr>
            <a:r>
              <a:rPr lang="en-GB" sz="3600" dirty="0">
                <a:solidFill>
                  <a:srgbClr val="111111"/>
                </a:solidFill>
                <a:latin typeface="TiemposTextWeb"/>
              </a:rPr>
              <a:t>	</a:t>
            </a:r>
            <a:r>
              <a:rPr lang="en-GB" sz="3600" b="0" i="1" u="none" strike="noStrike" dirty="0">
                <a:solidFill>
                  <a:srgbClr val="111111"/>
                </a:solidFill>
                <a:effectLst/>
                <a:latin typeface="TiemposTextWeb"/>
              </a:rPr>
              <a:t>Months of impersonating Brenda had depleted my emotional resources.  It occurred to me that I wasn't really training Brenda to think like a human; </a:t>
            </a:r>
            <a:r>
              <a:rPr lang="en-GB" sz="3600" b="0" i="1" u="sng" strike="noStrike" dirty="0">
                <a:solidFill>
                  <a:srgbClr val="111111"/>
                </a:solidFill>
                <a:effectLst/>
                <a:latin typeface="TiemposTextWeb"/>
              </a:rPr>
              <a:t>Brenda was training me to think like a bot</a:t>
            </a:r>
            <a:r>
              <a:rPr lang="en-GB" sz="3600" b="0" i="1" u="none" strike="noStrike" dirty="0">
                <a:solidFill>
                  <a:srgbClr val="111111"/>
                </a:solidFill>
                <a:effectLst/>
                <a:latin typeface="TiemposTextWeb"/>
              </a:rPr>
              <a:t>, and perhaps that had been the point all along.</a:t>
            </a:r>
            <a:endParaRPr lang="en-NO" sz="3600" b="0" i="1" u="none" strike="noStrike" dirty="0">
              <a:solidFill>
                <a:srgbClr val="111111"/>
              </a:solidFill>
              <a:effectLst/>
              <a:latin typeface="TiemposTextWeb"/>
            </a:endParaRPr>
          </a:p>
          <a:p>
            <a:pPr marL="0" indent="0">
              <a:buNone/>
            </a:pPr>
            <a:endParaRPr lang="en-NO" i="1" dirty="0">
              <a:solidFill>
                <a:srgbClr val="111111"/>
              </a:solidFill>
              <a:latin typeface="TiemposTextWeb"/>
            </a:endParaRPr>
          </a:p>
        </p:txBody>
      </p:sp>
      <p:sp>
        <p:nvSpPr>
          <p:cNvPr id="4" name="TextBox 3">
            <a:extLst>
              <a:ext uri="{FF2B5EF4-FFF2-40B4-BE49-F238E27FC236}">
                <a16:creationId xmlns:a16="http://schemas.microsoft.com/office/drawing/2014/main" id="{3ABF2994-2BF8-6DC2-B039-B5592C2D84F2}"/>
              </a:ext>
            </a:extLst>
          </p:cNvPr>
          <p:cNvSpPr txBox="1"/>
          <p:nvPr/>
        </p:nvSpPr>
        <p:spPr>
          <a:xfrm>
            <a:off x="7357880" y="5948802"/>
            <a:ext cx="4757777" cy="830997"/>
          </a:xfrm>
          <a:prstGeom prst="rect">
            <a:avLst/>
          </a:prstGeom>
          <a:solidFill>
            <a:schemeClr val="accent4">
              <a:lumMod val="60000"/>
              <a:lumOff val="40000"/>
            </a:schemeClr>
          </a:solidFill>
        </p:spPr>
        <p:txBody>
          <a:bodyPr wrap="none" rtlCol="0">
            <a:spAutoFit/>
          </a:bodyPr>
          <a:lstStyle/>
          <a:p>
            <a:r>
              <a:rPr lang="nb-NO" sz="2400" i="1" dirty="0"/>
              <a:t>Men have </a:t>
            </a:r>
            <a:r>
              <a:rPr lang="nb-NO" sz="2400" i="1" dirty="0" err="1"/>
              <a:t>become</a:t>
            </a:r>
            <a:r>
              <a:rPr lang="nb-NO" sz="2400" i="1" dirty="0"/>
              <a:t> </a:t>
            </a:r>
            <a:r>
              <a:rPr lang="nb-NO" sz="2400" i="1" dirty="0" err="1"/>
              <a:t>the</a:t>
            </a:r>
            <a:r>
              <a:rPr lang="nb-NO" sz="2400" i="1" dirty="0"/>
              <a:t> </a:t>
            </a:r>
            <a:r>
              <a:rPr lang="nb-NO" sz="2400" i="1" dirty="0" err="1"/>
              <a:t>tools</a:t>
            </a:r>
            <a:endParaRPr lang="nb-NO" sz="2400" i="1" dirty="0"/>
          </a:p>
          <a:p>
            <a:r>
              <a:rPr lang="nb-NO" sz="2400" i="1" dirty="0" err="1"/>
              <a:t>of</a:t>
            </a:r>
            <a:r>
              <a:rPr lang="nb-NO" sz="2400" i="1" dirty="0"/>
              <a:t> </a:t>
            </a:r>
            <a:r>
              <a:rPr lang="nb-NO" sz="2400" i="1" dirty="0" err="1"/>
              <a:t>their</a:t>
            </a:r>
            <a:r>
              <a:rPr lang="nb-NO" sz="2400" i="1" dirty="0"/>
              <a:t> </a:t>
            </a:r>
            <a:r>
              <a:rPr lang="nb-NO" sz="2400" i="1" dirty="0" err="1"/>
              <a:t>tools</a:t>
            </a:r>
            <a:r>
              <a:rPr lang="en-NO" sz="2400" i="1" dirty="0"/>
              <a:t> </a:t>
            </a:r>
            <a:r>
              <a:rPr lang="en-NO" sz="2400" dirty="0"/>
              <a:t>… Henry David Thoreau</a:t>
            </a:r>
          </a:p>
        </p:txBody>
      </p:sp>
    </p:spTree>
    <p:extLst>
      <p:ext uri="{BB962C8B-B14F-4D97-AF65-F5344CB8AC3E}">
        <p14:creationId xmlns:p14="http://schemas.microsoft.com/office/powerpoint/2010/main" val="2221639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1063-1849-F218-CBCD-4CD97C57D82B}"/>
              </a:ext>
            </a:extLst>
          </p:cNvPr>
          <p:cNvSpPr>
            <a:spLocks noGrp="1"/>
          </p:cNvSpPr>
          <p:nvPr>
            <p:ph type="title"/>
          </p:nvPr>
        </p:nvSpPr>
        <p:spPr>
          <a:xfrm>
            <a:off x="838200" y="213080"/>
            <a:ext cx="10515600" cy="737534"/>
          </a:xfrm>
        </p:spPr>
        <p:txBody>
          <a:bodyPr>
            <a:noAutofit/>
          </a:bodyPr>
          <a:lstStyle/>
          <a:p>
            <a:pPr algn="ctr"/>
            <a:r>
              <a:rPr lang="en-NO" sz="5400" b="1" dirty="0">
                <a:solidFill>
                  <a:srgbClr val="FF0000"/>
                </a:solidFill>
              </a:rPr>
              <a:t>Don’t Become a Spoon !!</a:t>
            </a:r>
          </a:p>
        </p:txBody>
      </p:sp>
      <p:sp>
        <p:nvSpPr>
          <p:cNvPr id="4" name="Content Placeholder 2">
            <a:extLst>
              <a:ext uri="{FF2B5EF4-FFF2-40B4-BE49-F238E27FC236}">
                <a16:creationId xmlns:a16="http://schemas.microsoft.com/office/drawing/2014/main" id="{F170B19B-C071-545A-6E1D-A3E33E80B9CB}"/>
              </a:ext>
            </a:extLst>
          </p:cNvPr>
          <p:cNvSpPr txBox="1">
            <a:spLocks/>
          </p:cNvSpPr>
          <p:nvPr/>
        </p:nvSpPr>
        <p:spPr>
          <a:xfrm>
            <a:off x="1000929" y="1516343"/>
            <a:ext cx="10515600" cy="1912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O" sz="4000" i="1" dirty="0"/>
              <a:t>When visiting an Asian worksite in the 1960’s, the great economist Milton Friedman was surprised to see workers using shovels, not modern machines.  When told the reason:  “It was a </a:t>
            </a:r>
            <a:r>
              <a:rPr lang="en-NO" sz="4000" b="1" i="1" dirty="0"/>
              <a:t>jobs project</a:t>
            </a:r>
            <a:r>
              <a:rPr lang="en-NO" sz="4000" i="1" dirty="0"/>
              <a:t>,” he responded:</a:t>
            </a:r>
          </a:p>
          <a:p>
            <a:pPr marL="0" indent="0">
              <a:buFont typeface="Arial" panose="020B0604020202020204" pitchFamily="34" charset="0"/>
              <a:buNone/>
            </a:pPr>
            <a:endParaRPr lang="en-NO" sz="4000" i="1" dirty="0"/>
          </a:p>
          <a:p>
            <a:pPr marL="0" indent="0">
              <a:buFont typeface="Arial" panose="020B0604020202020204" pitchFamily="34" charset="0"/>
              <a:buNone/>
            </a:pPr>
            <a:r>
              <a:rPr lang="en-NO" sz="4000" dirty="0"/>
              <a:t>	</a:t>
            </a:r>
            <a:r>
              <a:rPr lang="en-NO" sz="4000" b="1" i="1" dirty="0">
                <a:solidFill>
                  <a:srgbClr val="0070C0"/>
                </a:solidFill>
              </a:rPr>
              <a:t>If it’s a jobs project, why not give them spoons instead of shovels?</a:t>
            </a:r>
          </a:p>
        </p:txBody>
      </p:sp>
      <p:sp>
        <p:nvSpPr>
          <p:cNvPr id="5" name="Content Placeholder 2">
            <a:extLst>
              <a:ext uri="{FF2B5EF4-FFF2-40B4-BE49-F238E27FC236}">
                <a16:creationId xmlns:a16="http://schemas.microsoft.com/office/drawing/2014/main" id="{D421FD7F-1457-80E2-CE11-99C01B76A14F}"/>
              </a:ext>
            </a:extLst>
          </p:cNvPr>
          <p:cNvSpPr txBox="1">
            <a:spLocks/>
          </p:cNvSpPr>
          <p:nvPr/>
        </p:nvSpPr>
        <p:spPr>
          <a:xfrm>
            <a:off x="735105" y="5297993"/>
            <a:ext cx="10515600" cy="737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NO" dirty="0">
              <a:solidFill>
                <a:srgbClr val="FF0000"/>
              </a:solidFill>
            </a:endParaRPr>
          </a:p>
        </p:txBody>
      </p:sp>
    </p:spTree>
    <p:extLst>
      <p:ext uri="{BB962C8B-B14F-4D97-AF65-F5344CB8AC3E}">
        <p14:creationId xmlns:p14="http://schemas.microsoft.com/office/powerpoint/2010/main" val="3244597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3236"/>
            <a:ext cx="8229600" cy="578677"/>
          </a:xfrm>
        </p:spPr>
        <p:txBody>
          <a:bodyPr>
            <a:normAutofit/>
          </a:bodyPr>
          <a:lstStyle/>
          <a:p>
            <a:pPr algn="ctr"/>
            <a:r>
              <a:rPr lang="en-US" sz="3200" b="1" dirty="0"/>
              <a:t>Human-AI Interaction Spectrum</a:t>
            </a:r>
          </a:p>
        </p:txBody>
      </p:sp>
      <p:sp>
        <p:nvSpPr>
          <p:cNvPr id="3" name="TextBox 2"/>
          <p:cNvSpPr txBox="1"/>
          <p:nvPr/>
        </p:nvSpPr>
        <p:spPr>
          <a:xfrm>
            <a:off x="252158" y="6066087"/>
            <a:ext cx="6494085" cy="707886"/>
          </a:xfrm>
          <a:prstGeom prst="rect">
            <a:avLst/>
          </a:prstGeom>
          <a:solidFill>
            <a:schemeClr val="accent1">
              <a:lumMod val="40000"/>
              <a:lumOff val="60000"/>
            </a:schemeClr>
          </a:solidFill>
        </p:spPr>
        <p:txBody>
          <a:bodyPr wrap="none" rtlCol="0">
            <a:spAutoFit/>
          </a:bodyPr>
          <a:lstStyle/>
          <a:p>
            <a:pPr marL="342900" indent="-342900">
              <a:buFont typeface="Arial"/>
              <a:buChar char="•"/>
            </a:pPr>
            <a:r>
              <a:rPr lang="en-US" sz="2000" dirty="0">
                <a:solidFill>
                  <a:srgbClr val="FF0000"/>
                </a:solidFill>
              </a:rPr>
              <a:t>Should AI help us learn, not just do the job itself?</a:t>
            </a:r>
          </a:p>
          <a:p>
            <a:pPr marL="342900" indent="-342900">
              <a:buFont typeface="Arial"/>
              <a:buChar char="•"/>
            </a:pPr>
            <a:r>
              <a:rPr lang="en-US" sz="2000" dirty="0">
                <a:solidFill>
                  <a:srgbClr val="FF0000"/>
                </a:solidFill>
              </a:rPr>
              <a:t>For the good of humanity, shouldn’t we </a:t>
            </a:r>
            <a:r>
              <a:rPr lang="en-US" sz="2000" b="1" dirty="0">
                <a:solidFill>
                  <a:srgbClr val="FF0000"/>
                </a:solidFill>
              </a:rPr>
              <a:t>move back left </a:t>
            </a:r>
            <a:r>
              <a:rPr lang="en-US" sz="2000" dirty="0">
                <a:solidFill>
                  <a:srgbClr val="FF0000"/>
                </a:solidFill>
              </a:rPr>
              <a:t>? </a:t>
            </a:r>
            <a:endParaRPr lang="en-US" sz="2000" dirty="0">
              <a:solidFill>
                <a:srgbClr val="0000FF"/>
              </a:solidFill>
            </a:endParaRPr>
          </a:p>
        </p:txBody>
      </p:sp>
      <p:pic>
        <p:nvPicPr>
          <p:cNvPr id="5" name="Picture 4">
            <a:extLst>
              <a:ext uri="{FF2B5EF4-FFF2-40B4-BE49-F238E27FC236}">
                <a16:creationId xmlns:a16="http://schemas.microsoft.com/office/drawing/2014/main" id="{56F274BE-EB78-3D2C-75F9-78E6244BB997}"/>
              </a:ext>
            </a:extLst>
          </p:cNvPr>
          <p:cNvPicPr>
            <a:picLocks noChangeAspect="1"/>
          </p:cNvPicPr>
          <p:nvPr/>
        </p:nvPicPr>
        <p:blipFill>
          <a:blip r:embed="rId2"/>
          <a:stretch>
            <a:fillRect/>
          </a:stretch>
        </p:blipFill>
        <p:spPr>
          <a:xfrm>
            <a:off x="1347051" y="951470"/>
            <a:ext cx="9158450" cy="4930345"/>
          </a:xfrm>
          <a:prstGeom prst="rect">
            <a:avLst/>
          </a:prstGeom>
        </p:spPr>
      </p:pic>
    </p:spTree>
    <p:extLst>
      <p:ext uri="{BB962C8B-B14F-4D97-AF65-F5344CB8AC3E}">
        <p14:creationId xmlns:p14="http://schemas.microsoft.com/office/powerpoint/2010/main" val="3426763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581F-E26F-FC2E-09DB-98EF8322232B}"/>
              </a:ext>
            </a:extLst>
          </p:cNvPr>
          <p:cNvSpPr>
            <a:spLocks noGrp="1"/>
          </p:cNvSpPr>
          <p:nvPr>
            <p:ph type="title"/>
          </p:nvPr>
        </p:nvSpPr>
        <p:spPr>
          <a:xfrm>
            <a:off x="838200" y="18255"/>
            <a:ext cx="10515600" cy="1325563"/>
          </a:xfrm>
        </p:spPr>
        <p:txBody>
          <a:bodyPr/>
          <a:lstStyle/>
          <a:p>
            <a:pPr algn="ctr"/>
            <a:r>
              <a:rPr lang="en-NO" dirty="0"/>
              <a:t>The Oppenheimer Movie</a:t>
            </a:r>
          </a:p>
        </p:txBody>
      </p:sp>
      <p:sp>
        <p:nvSpPr>
          <p:cNvPr id="3" name="Content Placeholder 2">
            <a:extLst>
              <a:ext uri="{FF2B5EF4-FFF2-40B4-BE49-F238E27FC236}">
                <a16:creationId xmlns:a16="http://schemas.microsoft.com/office/drawing/2014/main" id="{AD08A69B-AD51-D367-AD1F-8C777F19E3B5}"/>
              </a:ext>
            </a:extLst>
          </p:cNvPr>
          <p:cNvSpPr>
            <a:spLocks noGrp="1"/>
          </p:cNvSpPr>
          <p:nvPr>
            <p:ph idx="1"/>
          </p:nvPr>
        </p:nvSpPr>
        <p:spPr>
          <a:xfrm>
            <a:off x="418022" y="1692275"/>
            <a:ext cx="6921843" cy="3336925"/>
          </a:xfrm>
        </p:spPr>
        <p:txBody>
          <a:bodyPr/>
          <a:lstStyle/>
          <a:p>
            <a:r>
              <a:rPr lang="en-NO" dirty="0">
                <a:solidFill>
                  <a:srgbClr val="FF0000"/>
                </a:solidFill>
              </a:rPr>
              <a:t>Robert Oppenheimer:  </a:t>
            </a:r>
            <a:r>
              <a:rPr lang="en-NO" i="1" dirty="0"/>
              <a:t>I believe there is blood on my hands.</a:t>
            </a:r>
          </a:p>
          <a:p>
            <a:pPr marL="0" indent="0">
              <a:buNone/>
            </a:pPr>
            <a:endParaRPr lang="en-NO" i="1" dirty="0"/>
          </a:p>
          <a:p>
            <a:r>
              <a:rPr lang="en-NO" dirty="0">
                <a:solidFill>
                  <a:srgbClr val="0070C0"/>
                </a:solidFill>
              </a:rPr>
              <a:t>President Harry Truman:  </a:t>
            </a:r>
            <a:r>
              <a:rPr lang="en-NO" dirty="0"/>
              <a:t>Do you think anyone in Hiroshima or Nagasaki gives a $#%&amp; who built the bomb?  You didn’t drop the bomb.  I did.  Hiroshima isn’t about you.</a:t>
            </a:r>
          </a:p>
        </p:txBody>
      </p:sp>
      <p:pic>
        <p:nvPicPr>
          <p:cNvPr id="5" name="Picture 4" descr="A close-up of a document&#10;&#10;Description automatically generated">
            <a:extLst>
              <a:ext uri="{FF2B5EF4-FFF2-40B4-BE49-F238E27FC236}">
                <a16:creationId xmlns:a16="http://schemas.microsoft.com/office/drawing/2014/main" id="{E2745158-B128-9B04-CE55-2C854E307495}"/>
              </a:ext>
            </a:extLst>
          </p:cNvPr>
          <p:cNvPicPr>
            <a:picLocks noChangeAspect="1"/>
          </p:cNvPicPr>
          <p:nvPr/>
        </p:nvPicPr>
        <p:blipFill>
          <a:blip r:embed="rId2"/>
          <a:stretch>
            <a:fillRect/>
          </a:stretch>
        </p:blipFill>
        <p:spPr>
          <a:xfrm>
            <a:off x="7339865" y="2025820"/>
            <a:ext cx="4013935" cy="4253299"/>
          </a:xfrm>
          <a:prstGeom prst="rect">
            <a:avLst/>
          </a:prstGeom>
        </p:spPr>
      </p:pic>
      <p:sp>
        <p:nvSpPr>
          <p:cNvPr id="4" name="TextBox 3">
            <a:extLst>
              <a:ext uri="{FF2B5EF4-FFF2-40B4-BE49-F238E27FC236}">
                <a16:creationId xmlns:a16="http://schemas.microsoft.com/office/drawing/2014/main" id="{7393F033-4760-8D53-FBEC-D73CB4E963A9}"/>
              </a:ext>
            </a:extLst>
          </p:cNvPr>
          <p:cNvSpPr txBox="1"/>
          <p:nvPr/>
        </p:nvSpPr>
        <p:spPr>
          <a:xfrm>
            <a:off x="1007843" y="5165725"/>
            <a:ext cx="6114494" cy="1323439"/>
          </a:xfrm>
          <a:prstGeom prst="rect">
            <a:avLst/>
          </a:prstGeom>
          <a:solidFill>
            <a:srgbClr val="FFC000"/>
          </a:solidFill>
        </p:spPr>
        <p:txBody>
          <a:bodyPr wrap="none" rtlCol="0">
            <a:spAutoFit/>
          </a:bodyPr>
          <a:lstStyle/>
          <a:p>
            <a:r>
              <a:rPr lang="en-NO" sz="2000" dirty="0"/>
              <a:t>If this seems like exaggerated concern, see Tristan Harris:</a:t>
            </a:r>
          </a:p>
          <a:p>
            <a:endParaRPr lang="en-NO" sz="2000" dirty="0"/>
          </a:p>
          <a:p>
            <a:pPr marL="285750" indent="-285750">
              <a:buFont typeface="Arial" panose="020B0604020202020204" pitchFamily="34" charset="0"/>
              <a:buChar char="•"/>
            </a:pPr>
            <a:r>
              <a:rPr lang="en-NO" sz="2000" dirty="0"/>
              <a:t>  The AI Dilemma (YouTube, March 2023)</a:t>
            </a:r>
          </a:p>
          <a:p>
            <a:pPr marL="285750" indent="-285750">
              <a:buFont typeface="Arial" panose="020B0604020202020204" pitchFamily="34" charset="0"/>
              <a:buChar char="•"/>
            </a:pPr>
            <a:r>
              <a:rPr lang="en-NO" sz="2000" dirty="0"/>
              <a:t>  Beyond The AI Dilemma (YouTube, Sept. 2023)</a:t>
            </a:r>
          </a:p>
        </p:txBody>
      </p:sp>
    </p:spTree>
    <p:extLst>
      <p:ext uri="{BB962C8B-B14F-4D97-AF65-F5344CB8AC3E}">
        <p14:creationId xmlns:p14="http://schemas.microsoft.com/office/powerpoint/2010/main" val="1235625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with his arms crossed&#10;&#10;Description automatically generated">
            <a:extLst>
              <a:ext uri="{FF2B5EF4-FFF2-40B4-BE49-F238E27FC236}">
                <a16:creationId xmlns:a16="http://schemas.microsoft.com/office/drawing/2014/main" id="{D123CA0D-450F-942E-88E8-D6AB08707998}"/>
              </a:ext>
            </a:extLst>
          </p:cNvPr>
          <p:cNvPicPr>
            <a:picLocks noChangeAspect="1"/>
          </p:cNvPicPr>
          <p:nvPr/>
        </p:nvPicPr>
        <p:blipFill>
          <a:blip r:embed="rId2"/>
          <a:stretch>
            <a:fillRect/>
          </a:stretch>
        </p:blipFill>
        <p:spPr>
          <a:xfrm>
            <a:off x="81943" y="149908"/>
            <a:ext cx="2857500" cy="2857500"/>
          </a:xfrm>
          <a:prstGeom prst="rect">
            <a:avLst/>
          </a:prstGeom>
        </p:spPr>
      </p:pic>
      <p:pic>
        <p:nvPicPr>
          <p:cNvPr id="7" name="Picture 6" descr="A person in a suit speaking&#10;&#10;Description automatically generated">
            <a:extLst>
              <a:ext uri="{FF2B5EF4-FFF2-40B4-BE49-F238E27FC236}">
                <a16:creationId xmlns:a16="http://schemas.microsoft.com/office/drawing/2014/main" id="{2C5FC72B-E798-3D6F-2E1D-08E5F04F4405}"/>
              </a:ext>
            </a:extLst>
          </p:cNvPr>
          <p:cNvPicPr>
            <a:picLocks noChangeAspect="1"/>
          </p:cNvPicPr>
          <p:nvPr/>
        </p:nvPicPr>
        <p:blipFill>
          <a:blip r:embed="rId3"/>
          <a:stretch>
            <a:fillRect/>
          </a:stretch>
        </p:blipFill>
        <p:spPr>
          <a:xfrm>
            <a:off x="8113668" y="288281"/>
            <a:ext cx="3691753" cy="2765251"/>
          </a:xfrm>
          <a:prstGeom prst="rect">
            <a:avLst/>
          </a:prstGeom>
        </p:spPr>
      </p:pic>
      <p:pic>
        <p:nvPicPr>
          <p:cNvPr id="9" name="Picture 8" descr="A poster of a person with a sign on it&#10;&#10;Description automatically generated">
            <a:extLst>
              <a:ext uri="{FF2B5EF4-FFF2-40B4-BE49-F238E27FC236}">
                <a16:creationId xmlns:a16="http://schemas.microsoft.com/office/drawing/2014/main" id="{E0F6C130-2BB2-5B99-8EAE-E7EE3492342F}"/>
              </a:ext>
            </a:extLst>
          </p:cNvPr>
          <p:cNvPicPr>
            <a:picLocks noChangeAspect="1"/>
          </p:cNvPicPr>
          <p:nvPr/>
        </p:nvPicPr>
        <p:blipFill>
          <a:blip r:embed="rId4"/>
          <a:stretch>
            <a:fillRect/>
          </a:stretch>
        </p:blipFill>
        <p:spPr>
          <a:xfrm>
            <a:off x="501043" y="3251030"/>
            <a:ext cx="2438400" cy="3340100"/>
          </a:xfrm>
          <a:prstGeom prst="rect">
            <a:avLst/>
          </a:prstGeom>
        </p:spPr>
      </p:pic>
      <p:pic>
        <p:nvPicPr>
          <p:cNvPr id="11" name="Picture 10" descr="A group of people's faces&#10;&#10;Description automatically generated">
            <a:extLst>
              <a:ext uri="{FF2B5EF4-FFF2-40B4-BE49-F238E27FC236}">
                <a16:creationId xmlns:a16="http://schemas.microsoft.com/office/drawing/2014/main" id="{E0B4E0A4-D72B-6BEF-5D77-C846C936F291}"/>
              </a:ext>
            </a:extLst>
          </p:cNvPr>
          <p:cNvPicPr>
            <a:picLocks noChangeAspect="1"/>
          </p:cNvPicPr>
          <p:nvPr/>
        </p:nvPicPr>
        <p:blipFill>
          <a:blip r:embed="rId5"/>
          <a:stretch>
            <a:fillRect/>
          </a:stretch>
        </p:blipFill>
        <p:spPr>
          <a:xfrm>
            <a:off x="3692696" y="993065"/>
            <a:ext cx="3535356" cy="3813602"/>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E39180F0-B26B-90EB-3156-72C5C6F22DDF}"/>
              </a:ext>
            </a:extLst>
          </p:cNvPr>
          <p:cNvPicPr>
            <a:picLocks noChangeAspect="1"/>
          </p:cNvPicPr>
          <p:nvPr/>
        </p:nvPicPr>
        <p:blipFill>
          <a:blip r:embed="rId6"/>
          <a:stretch>
            <a:fillRect/>
          </a:stretch>
        </p:blipFill>
        <p:spPr>
          <a:xfrm>
            <a:off x="8187994" y="4051303"/>
            <a:ext cx="3816680" cy="2539827"/>
          </a:xfrm>
          <a:prstGeom prst="rect">
            <a:avLst/>
          </a:prstGeom>
        </p:spPr>
      </p:pic>
      <p:sp>
        <p:nvSpPr>
          <p:cNvPr id="14" name="TextBox 13">
            <a:extLst>
              <a:ext uri="{FF2B5EF4-FFF2-40B4-BE49-F238E27FC236}">
                <a16:creationId xmlns:a16="http://schemas.microsoft.com/office/drawing/2014/main" id="{6608F370-24CC-8D94-2276-FB047FE1C6C9}"/>
              </a:ext>
            </a:extLst>
          </p:cNvPr>
          <p:cNvSpPr txBox="1"/>
          <p:nvPr/>
        </p:nvSpPr>
        <p:spPr>
          <a:xfrm>
            <a:off x="4805779" y="2413873"/>
            <a:ext cx="1895532" cy="1446550"/>
          </a:xfrm>
          <a:prstGeom prst="rect">
            <a:avLst/>
          </a:prstGeom>
          <a:noFill/>
        </p:spPr>
        <p:txBody>
          <a:bodyPr wrap="square" rtlCol="0">
            <a:spAutoFit/>
          </a:bodyPr>
          <a:lstStyle/>
          <a:p>
            <a:r>
              <a:rPr lang="en-NO" sz="8800" b="1" dirty="0">
                <a:solidFill>
                  <a:srgbClr val="FF0000"/>
                </a:solidFill>
              </a:rPr>
              <a:t>???</a:t>
            </a:r>
          </a:p>
        </p:txBody>
      </p:sp>
      <p:sp>
        <p:nvSpPr>
          <p:cNvPr id="15" name="TextBox 14">
            <a:extLst>
              <a:ext uri="{FF2B5EF4-FFF2-40B4-BE49-F238E27FC236}">
                <a16:creationId xmlns:a16="http://schemas.microsoft.com/office/drawing/2014/main" id="{480CC824-7B2C-932C-AC8C-8B189C06BE73}"/>
              </a:ext>
            </a:extLst>
          </p:cNvPr>
          <p:cNvSpPr txBox="1"/>
          <p:nvPr/>
        </p:nvSpPr>
        <p:spPr>
          <a:xfrm>
            <a:off x="3460165" y="288281"/>
            <a:ext cx="4000419" cy="584775"/>
          </a:xfrm>
          <a:prstGeom prst="rect">
            <a:avLst/>
          </a:prstGeom>
          <a:noFill/>
        </p:spPr>
        <p:txBody>
          <a:bodyPr wrap="square" rtlCol="0">
            <a:spAutoFit/>
          </a:bodyPr>
          <a:lstStyle/>
          <a:p>
            <a:pPr algn="ctr"/>
            <a:r>
              <a:rPr lang="en-NO" sz="3200" b="1" dirty="0">
                <a:solidFill>
                  <a:srgbClr val="002060"/>
                </a:solidFill>
              </a:rPr>
              <a:t>Who will AI </a:t>
            </a:r>
            <a:r>
              <a:rPr lang="en-GB" sz="3200" b="1" dirty="0">
                <a:solidFill>
                  <a:srgbClr val="002060"/>
                </a:solidFill>
              </a:rPr>
              <a:t>b</a:t>
            </a:r>
            <a:r>
              <a:rPr lang="en-NO" sz="3200" b="1" dirty="0">
                <a:solidFill>
                  <a:srgbClr val="002060"/>
                </a:solidFill>
              </a:rPr>
              <a:t>e about?</a:t>
            </a:r>
          </a:p>
        </p:txBody>
      </p:sp>
      <p:sp>
        <p:nvSpPr>
          <p:cNvPr id="2" name="TextBox 1">
            <a:extLst>
              <a:ext uri="{FF2B5EF4-FFF2-40B4-BE49-F238E27FC236}">
                <a16:creationId xmlns:a16="http://schemas.microsoft.com/office/drawing/2014/main" id="{9318E3C5-1C76-090F-ED77-B44F2DAF01CE}"/>
              </a:ext>
            </a:extLst>
          </p:cNvPr>
          <p:cNvSpPr txBox="1"/>
          <p:nvPr/>
        </p:nvSpPr>
        <p:spPr>
          <a:xfrm>
            <a:off x="3824990" y="5087801"/>
            <a:ext cx="3270767" cy="707886"/>
          </a:xfrm>
          <a:prstGeom prst="rect">
            <a:avLst/>
          </a:prstGeom>
          <a:noFill/>
        </p:spPr>
        <p:txBody>
          <a:bodyPr wrap="none" rtlCol="0">
            <a:spAutoFit/>
          </a:bodyPr>
          <a:lstStyle/>
          <a:p>
            <a:r>
              <a:rPr lang="en-NO" sz="2000" b="1" i="1" dirty="0">
                <a:solidFill>
                  <a:srgbClr val="FF0000"/>
                </a:solidFill>
              </a:rPr>
              <a:t>AI Transformation Playbook</a:t>
            </a:r>
            <a:r>
              <a:rPr lang="en-NO" sz="2000" dirty="0"/>
              <a:t>, </a:t>
            </a:r>
          </a:p>
          <a:p>
            <a:r>
              <a:rPr lang="en-NO" sz="2000" dirty="0"/>
              <a:t>Andrew Ng, landing.ai</a:t>
            </a:r>
          </a:p>
        </p:txBody>
      </p:sp>
      <p:sp>
        <p:nvSpPr>
          <p:cNvPr id="3" name="TextBox 2">
            <a:extLst>
              <a:ext uri="{FF2B5EF4-FFF2-40B4-BE49-F238E27FC236}">
                <a16:creationId xmlns:a16="http://schemas.microsoft.com/office/drawing/2014/main" id="{43CCD177-F525-8A24-7CE0-A46825903B25}"/>
              </a:ext>
            </a:extLst>
          </p:cNvPr>
          <p:cNvSpPr txBox="1"/>
          <p:nvPr/>
        </p:nvSpPr>
        <p:spPr>
          <a:xfrm>
            <a:off x="3289410" y="6035631"/>
            <a:ext cx="4371581" cy="646331"/>
          </a:xfrm>
          <a:prstGeom prst="rect">
            <a:avLst/>
          </a:prstGeom>
          <a:solidFill>
            <a:schemeClr val="bg2"/>
          </a:solidFill>
        </p:spPr>
        <p:txBody>
          <a:bodyPr wrap="none" rtlCol="0">
            <a:spAutoFit/>
          </a:bodyPr>
          <a:lstStyle/>
          <a:p>
            <a:r>
              <a:rPr lang="en-NO" dirty="0">
                <a:solidFill>
                  <a:schemeClr val="accent6">
                    <a:lumMod val="75000"/>
                  </a:schemeClr>
                </a:solidFill>
              </a:rPr>
              <a:t>Great insights, from a famous AI researcher,</a:t>
            </a:r>
          </a:p>
          <a:p>
            <a:r>
              <a:rPr lang="en-NO" dirty="0">
                <a:solidFill>
                  <a:schemeClr val="accent6">
                    <a:lumMod val="75000"/>
                  </a:schemeClr>
                </a:solidFill>
              </a:rPr>
              <a:t> for any organization thinking </a:t>
            </a:r>
            <a:r>
              <a:rPr lang="en-GB" dirty="0">
                <a:solidFill>
                  <a:schemeClr val="accent6">
                    <a:lumMod val="75000"/>
                  </a:schemeClr>
                </a:solidFill>
              </a:rPr>
              <a:t>a</a:t>
            </a:r>
            <a:r>
              <a:rPr lang="en-NO" dirty="0">
                <a:solidFill>
                  <a:schemeClr val="accent6">
                    <a:lumMod val="75000"/>
                  </a:schemeClr>
                </a:solidFill>
              </a:rPr>
              <a:t>bout using AI.</a:t>
            </a:r>
          </a:p>
        </p:txBody>
      </p:sp>
    </p:spTree>
    <p:extLst>
      <p:ext uri="{BB962C8B-B14F-4D97-AF65-F5344CB8AC3E}">
        <p14:creationId xmlns:p14="http://schemas.microsoft.com/office/powerpoint/2010/main" val="3031011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N_robot19_2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84" y="3649064"/>
            <a:ext cx="4243916" cy="3208936"/>
          </a:xfrm>
          <a:prstGeom prst="rect">
            <a:avLst/>
          </a:prstGeom>
        </p:spPr>
      </p:pic>
      <p:sp>
        <p:nvSpPr>
          <p:cNvPr id="5" name="TextBox 4"/>
          <p:cNvSpPr txBox="1"/>
          <p:nvPr/>
        </p:nvSpPr>
        <p:spPr>
          <a:xfrm>
            <a:off x="1346352" y="6488668"/>
            <a:ext cx="4025749" cy="369332"/>
          </a:xfrm>
          <a:prstGeom prst="rect">
            <a:avLst/>
          </a:prstGeom>
          <a:noFill/>
        </p:spPr>
        <p:txBody>
          <a:bodyPr wrap="none" rtlCol="0">
            <a:spAutoFit/>
          </a:bodyPr>
          <a:lstStyle/>
          <a:p>
            <a:r>
              <a:rPr lang="en-US" dirty="0">
                <a:solidFill>
                  <a:srgbClr val="FF0000"/>
                </a:solidFill>
              </a:rPr>
              <a:t>Robot 19: (Andrew Lincoln Nelson, 2015)</a:t>
            </a:r>
          </a:p>
        </p:txBody>
      </p:sp>
      <p:sp>
        <p:nvSpPr>
          <p:cNvPr id="3" name="Rectangle 2"/>
          <p:cNvSpPr/>
          <p:nvPr/>
        </p:nvSpPr>
        <p:spPr>
          <a:xfrm>
            <a:off x="5189381" y="2725733"/>
            <a:ext cx="2806214" cy="923330"/>
          </a:xfrm>
          <a:prstGeom prst="rect">
            <a:avLst/>
          </a:prstGeom>
          <a:noFill/>
        </p:spPr>
        <p:txBody>
          <a:bodyPr wrap="none" lIns="91440" tIns="45720" rIns="91440" bIns="45720">
            <a:spAutoFit/>
          </a:bodyPr>
          <a:lstStyle/>
          <a:p>
            <a:pPr algn="ctr"/>
            <a:r>
              <a:rPr lang="nb-NO" sz="5400" b="1" dirty="0">
                <a:ln w="12700">
                  <a:solidFill>
                    <a:srgbClr val="FF0000"/>
                  </a:solidFill>
                  <a:prstDash val="solid"/>
                </a:ln>
                <a:solidFill>
                  <a:srgbClr val="FF0000"/>
                </a:solidFill>
                <a:effectLst>
                  <a:outerShdw blurRad="41275" dist="20320" dir="1800000" algn="tl" rotWithShape="0">
                    <a:srgbClr val="000000">
                      <a:alpha val="40000"/>
                    </a:srgbClr>
                  </a:outerShdw>
                </a:effectLst>
              </a:rPr>
              <a:t>The End?</a:t>
            </a:r>
          </a:p>
        </p:txBody>
      </p:sp>
      <p:pic>
        <p:nvPicPr>
          <p:cNvPr id="6" name="Picture 5" descr="minority-report-1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601" y="3929945"/>
            <a:ext cx="4265084" cy="2843389"/>
          </a:xfrm>
          <a:prstGeom prst="rect">
            <a:avLst/>
          </a:prstGeom>
        </p:spPr>
      </p:pic>
      <p:pic>
        <p:nvPicPr>
          <p:cNvPr id="7" name="Picture 6" descr="images-3.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0" y="242710"/>
            <a:ext cx="4476750" cy="2413707"/>
          </a:xfrm>
          <a:prstGeom prst="rect">
            <a:avLst/>
          </a:prstGeom>
        </p:spPr>
      </p:pic>
      <p:pic>
        <p:nvPicPr>
          <p:cNvPr id="2" name="Picture 1" descr="google-dublin-camenzind-evolution-designboom-1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714502"/>
            <a:ext cx="2825750" cy="1883833"/>
          </a:xfrm>
          <a:prstGeom prst="rect">
            <a:avLst/>
          </a:prstGeom>
        </p:spPr>
      </p:pic>
      <p:pic>
        <p:nvPicPr>
          <p:cNvPr id="8" name="Picture 7" descr="images-4.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1458" y="2"/>
            <a:ext cx="3016250" cy="2007177"/>
          </a:xfrm>
          <a:prstGeom prst="rect">
            <a:avLst/>
          </a:prstGeom>
        </p:spPr>
      </p:pic>
    </p:spTree>
    <p:extLst>
      <p:ext uri="{BB962C8B-B14F-4D97-AF65-F5344CB8AC3E}">
        <p14:creationId xmlns:p14="http://schemas.microsoft.com/office/powerpoint/2010/main" val="4183763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8805"/>
            <a:ext cx="8229600" cy="561445"/>
          </a:xfrm>
        </p:spPr>
        <p:txBody>
          <a:bodyPr>
            <a:normAutofit fontScale="90000"/>
          </a:bodyPr>
          <a:lstStyle/>
          <a:p>
            <a:r>
              <a:rPr lang="en-US" dirty="0"/>
              <a:t>Roller Coaster History of AI</a:t>
            </a:r>
          </a:p>
        </p:txBody>
      </p:sp>
      <p:pic>
        <p:nvPicPr>
          <p:cNvPr id="3" name="Picture 2" descr="ai-roller-coast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020233"/>
            <a:ext cx="8083550" cy="5736288"/>
          </a:xfrm>
          <a:prstGeom prst="rect">
            <a:avLst/>
          </a:prstGeom>
        </p:spPr>
      </p:pic>
    </p:spTree>
    <p:extLst>
      <p:ext uri="{BB962C8B-B14F-4D97-AF65-F5344CB8AC3E}">
        <p14:creationId xmlns:p14="http://schemas.microsoft.com/office/powerpoint/2010/main" val="1871942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6"/>
            <a:ext cx="10515600" cy="603062"/>
          </a:xfrm>
        </p:spPr>
        <p:txBody>
          <a:bodyPr>
            <a:noAutofit/>
          </a:bodyPr>
          <a:lstStyle/>
          <a:p>
            <a:pPr algn="ctr"/>
            <a:r>
              <a:rPr lang="en-US" b="1" dirty="0">
                <a:solidFill>
                  <a:srgbClr val="0000FF"/>
                </a:solidFill>
              </a:rPr>
              <a:t>Brief History of AI Success</a:t>
            </a:r>
          </a:p>
        </p:txBody>
      </p:sp>
      <p:pic>
        <p:nvPicPr>
          <p:cNvPr id="4" name="Picture 3">
            <a:extLst>
              <a:ext uri="{FF2B5EF4-FFF2-40B4-BE49-F238E27FC236}">
                <a16:creationId xmlns:a16="http://schemas.microsoft.com/office/drawing/2014/main" id="{45766DF0-AE61-F322-2CAF-76C44DB04AF6}"/>
              </a:ext>
            </a:extLst>
          </p:cNvPr>
          <p:cNvPicPr>
            <a:picLocks noChangeAspect="1"/>
          </p:cNvPicPr>
          <p:nvPr/>
        </p:nvPicPr>
        <p:blipFill>
          <a:blip r:embed="rId2"/>
          <a:stretch>
            <a:fillRect/>
          </a:stretch>
        </p:blipFill>
        <p:spPr>
          <a:xfrm>
            <a:off x="1143672" y="1199066"/>
            <a:ext cx="9304691" cy="5658934"/>
          </a:xfrm>
          <a:prstGeom prst="rect">
            <a:avLst/>
          </a:prstGeom>
        </p:spPr>
      </p:pic>
    </p:spTree>
    <p:extLst>
      <p:ext uri="{BB962C8B-B14F-4D97-AF65-F5344CB8AC3E}">
        <p14:creationId xmlns:p14="http://schemas.microsoft.com/office/powerpoint/2010/main" val="886019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DF8CE7-4418-4DF2-2068-FBEC663D6C58}"/>
              </a:ext>
            </a:extLst>
          </p:cNvPr>
          <p:cNvSpPr>
            <a:spLocks noGrp="1"/>
          </p:cNvSpPr>
          <p:nvPr>
            <p:ph idx="1"/>
          </p:nvPr>
        </p:nvSpPr>
        <p:spPr>
          <a:xfrm>
            <a:off x="669235" y="622991"/>
            <a:ext cx="10515600" cy="1434410"/>
          </a:xfrm>
        </p:spPr>
        <p:txBody>
          <a:bodyPr>
            <a:normAutofit/>
          </a:bodyPr>
          <a:lstStyle/>
          <a:p>
            <a:pPr marL="0" indent="0">
              <a:buNone/>
            </a:pPr>
            <a:r>
              <a:rPr lang="en-NO" sz="3600" b="1" i="1" dirty="0"/>
              <a:t>The goal of science is not universal truth…but the gradual removal of prejudice </a:t>
            </a:r>
            <a:r>
              <a:rPr lang="en-NO" sz="3600" dirty="0">
                <a:solidFill>
                  <a:srgbClr val="0070C0"/>
                </a:solidFill>
              </a:rPr>
              <a:t>(Niels Bohr).</a:t>
            </a:r>
          </a:p>
        </p:txBody>
      </p:sp>
      <p:graphicFrame>
        <p:nvGraphicFramePr>
          <p:cNvPr id="5" name="Table 5">
            <a:extLst>
              <a:ext uri="{FF2B5EF4-FFF2-40B4-BE49-F238E27FC236}">
                <a16:creationId xmlns:a16="http://schemas.microsoft.com/office/drawing/2014/main" id="{EB016291-8ED6-5675-AA34-BD6519B4F28F}"/>
              </a:ext>
            </a:extLst>
          </p:cNvPr>
          <p:cNvGraphicFramePr>
            <a:graphicFrameLocks noGrp="1"/>
          </p:cNvGraphicFramePr>
          <p:nvPr/>
        </p:nvGraphicFramePr>
        <p:xfrm>
          <a:off x="337930" y="2604051"/>
          <a:ext cx="11584056" cy="3630956"/>
        </p:xfrm>
        <a:graphic>
          <a:graphicData uri="http://schemas.openxmlformats.org/drawingml/2006/table">
            <a:tbl>
              <a:tblPr firstRow="1" bandRow="1">
                <a:tableStyleId>{5C22544A-7EE6-4342-B048-85BDC9FD1C3A}</a:tableStyleId>
              </a:tblPr>
              <a:tblGrid>
                <a:gridCol w="5792028">
                  <a:extLst>
                    <a:ext uri="{9D8B030D-6E8A-4147-A177-3AD203B41FA5}">
                      <a16:colId xmlns:a16="http://schemas.microsoft.com/office/drawing/2014/main" val="3674912767"/>
                    </a:ext>
                  </a:extLst>
                </a:gridCol>
                <a:gridCol w="5792028">
                  <a:extLst>
                    <a:ext uri="{9D8B030D-6E8A-4147-A177-3AD203B41FA5}">
                      <a16:colId xmlns:a16="http://schemas.microsoft.com/office/drawing/2014/main" val="2767187025"/>
                    </a:ext>
                  </a:extLst>
                </a:gridCol>
              </a:tblGrid>
              <a:tr h="907739">
                <a:tc>
                  <a:txBody>
                    <a:bodyPr/>
                    <a:lstStyle/>
                    <a:p>
                      <a:r>
                        <a:rPr lang="en-NO" sz="3200" dirty="0"/>
                        <a:t>The Prejudice</a:t>
                      </a:r>
                    </a:p>
                  </a:txBody>
                  <a:tcPr/>
                </a:tc>
                <a:tc>
                  <a:txBody>
                    <a:bodyPr/>
                    <a:lstStyle/>
                    <a:p>
                      <a:r>
                        <a:rPr lang="en-NO" sz="3200" dirty="0"/>
                        <a:t>The Science</a:t>
                      </a:r>
                    </a:p>
                  </a:txBody>
                  <a:tcPr/>
                </a:tc>
                <a:extLst>
                  <a:ext uri="{0D108BD9-81ED-4DB2-BD59-A6C34878D82A}">
                    <a16:rowId xmlns:a16="http://schemas.microsoft.com/office/drawing/2014/main" val="2910305427"/>
                  </a:ext>
                </a:extLst>
              </a:tr>
              <a:tr h="907739">
                <a:tc>
                  <a:txBody>
                    <a:bodyPr/>
                    <a:lstStyle/>
                    <a:p>
                      <a:r>
                        <a:rPr lang="en-NO" sz="3200" dirty="0"/>
                        <a:t>Earth is center of the universe</a:t>
                      </a:r>
                    </a:p>
                  </a:txBody>
                  <a:tcPr/>
                </a:tc>
                <a:tc>
                  <a:txBody>
                    <a:bodyPr/>
                    <a:lstStyle/>
                    <a:p>
                      <a:r>
                        <a:rPr lang="en-NO" sz="3200" dirty="0"/>
                        <a:t>Copernican Revolution</a:t>
                      </a:r>
                    </a:p>
                  </a:txBody>
                  <a:tcPr/>
                </a:tc>
                <a:extLst>
                  <a:ext uri="{0D108BD9-81ED-4DB2-BD59-A6C34878D82A}">
                    <a16:rowId xmlns:a16="http://schemas.microsoft.com/office/drawing/2014/main" val="1401521750"/>
                  </a:ext>
                </a:extLst>
              </a:tr>
              <a:tr h="907739">
                <a:tc>
                  <a:txBody>
                    <a:bodyPr/>
                    <a:lstStyle/>
                    <a:p>
                      <a:r>
                        <a:rPr lang="en-NO" sz="3200" dirty="0"/>
                        <a:t>Humans are a special species</a:t>
                      </a:r>
                    </a:p>
                  </a:txBody>
                  <a:tcPr/>
                </a:tc>
                <a:tc>
                  <a:txBody>
                    <a:bodyPr/>
                    <a:lstStyle/>
                    <a:p>
                      <a:r>
                        <a:rPr lang="en-NO" sz="3200" dirty="0"/>
                        <a:t>Darwinian Evolution</a:t>
                      </a:r>
                    </a:p>
                  </a:txBody>
                  <a:tcPr/>
                </a:tc>
                <a:extLst>
                  <a:ext uri="{0D108BD9-81ED-4DB2-BD59-A6C34878D82A}">
                    <a16:rowId xmlns:a16="http://schemas.microsoft.com/office/drawing/2014/main" val="70098390"/>
                  </a:ext>
                </a:extLst>
              </a:tr>
              <a:tr h="907739">
                <a:tc>
                  <a:txBody>
                    <a:bodyPr/>
                    <a:lstStyle/>
                    <a:p>
                      <a:r>
                        <a:rPr lang="en-NO" sz="3200" dirty="0">
                          <a:solidFill>
                            <a:srgbClr val="FF0000"/>
                          </a:solidFill>
                        </a:rPr>
                        <a:t>Superiority of human intelligence</a:t>
                      </a:r>
                    </a:p>
                  </a:txBody>
                  <a:tcPr/>
                </a:tc>
                <a:tc>
                  <a:txBody>
                    <a:bodyPr/>
                    <a:lstStyle/>
                    <a:p>
                      <a:r>
                        <a:rPr lang="en-NO" sz="3200" b="1" dirty="0">
                          <a:solidFill>
                            <a:srgbClr val="FF0000"/>
                          </a:solidFill>
                        </a:rPr>
                        <a:t>AI</a:t>
                      </a:r>
                    </a:p>
                  </a:txBody>
                  <a:tcPr/>
                </a:tc>
                <a:extLst>
                  <a:ext uri="{0D108BD9-81ED-4DB2-BD59-A6C34878D82A}">
                    <a16:rowId xmlns:a16="http://schemas.microsoft.com/office/drawing/2014/main" val="1005025262"/>
                  </a:ext>
                </a:extLst>
              </a:tr>
            </a:tbl>
          </a:graphicData>
        </a:graphic>
      </p:graphicFrame>
    </p:spTree>
    <p:extLst>
      <p:ext uri="{BB962C8B-B14F-4D97-AF65-F5344CB8AC3E}">
        <p14:creationId xmlns:p14="http://schemas.microsoft.com/office/powerpoint/2010/main" val="2929961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29695"/>
          </a:xfrm>
        </p:spPr>
        <p:txBody>
          <a:bodyPr>
            <a:noAutofit/>
          </a:bodyPr>
          <a:lstStyle/>
          <a:p>
            <a:pPr algn="ctr"/>
            <a:r>
              <a:rPr lang="en-US" sz="3200" b="1" dirty="0">
                <a:solidFill>
                  <a:srgbClr val="0070C0"/>
                </a:solidFill>
              </a:rPr>
              <a:t>Two Very Different AI Approaches</a:t>
            </a:r>
          </a:p>
        </p:txBody>
      </p:sp>
      <p:pic>
        <p:nvPicPr>
          <p:cNvPr id="5" name="Picture 4">
            <a:extLst>
              <a:ext uri="{FF2B5EF4-FFF2-40B4-BE49-F238E27FC236}">
                <a16:creationId xmlns:a16="http://schemas.microsoft.com/office/drawing/2014/main" id="{8E08ECC8-C609-CB01-ABA8-93CA1508A7B6}"/>
              </a:ext>
            </a:extLst>
          </p:cNvPr>
          <p:cNvPicPr>
            <a:picLocks noChangeAspect="1"/>
          </p:cNvPicPr>
          <p:nvPr/>
        </p:nvPicPr>
        <p:blipFill>
          <a:blip r:embed="rId2"/>
          <a:stretch>
            <a:fillRect/>
          </a:stretch>
        </p:blipFill>
        <p:spPr>
          <a:xfrm>
            <a:off x="1298024" y="831954"/>
            <a:ext cx="9712251" cy="5874200"/>
          </a:xfrm>
          <a:prstGeom prst="rect">
            <a:avLst/>
          </a:prstGeom>
        </p:spPr>
      </p:pic>
    </p:spTree>
    <p:extLst>
      <p:ext uri="{BB962C8B-B14F-4D97-AF65-F5344CB8AC3E}">
        <p14:creationId xmlns:p14="http://schemas.microsoft.com/office/powerpoint/2010/main" val="1268684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8B7099-EC5F-2296-9B1D-D8106076A5B6}"/>
              </a:ext>
            </a:extLst>
          </p:cNvPr>
          <p:cNvSpPr txBox="1"/>
          <p:nvPr/>
        </p:nvSpPr>
        <p:spPr>
          <a:xfrm>
            <a:off x="457929" y="255561"/>
            <a:ext cx="3358868" cy="2062103"/>
          </a:xfrm>
          <a:prstGeom prst="rect">
            <a:avLst/>
          </a:prstGeom>
          <a:noFill/>
        </p:spPr>
        <p:txBody>
          <a:bodyPr wrap="none" rtlCol="0">
            <a:spAutoFit/>
          </a:bodyPr>
          <a:lstStyle/>
          <a:p>
            <a:pPr algn="ctr"/>
            <a:r>
              <a:rPr lang="en-NO" sz="3200" b="1" dirty="0">
                <a:solidFill>
                  <a:srgbClr val="7030A0"/>
                </a:solidFill>
              </a:rPr>
              <a:t>Backpropagation:  </a:t>
            </a:r>
          </a:p>
          <a:p>
            <a:pPr algn="ctr"/>
            <a:r>
              <a:rPr lang="en-NO" sz="3200" b="1" dirty="0">
                <a:solidFill>
                  <a:srgbClr val="7030A0"/>
                </a:solidFill>
              </a:rPr>
              <a:t>The Core </a:t>
            </a:r>
          </a:p>
          <a:p>
            <a:pPr algn="ctr"/>
            <a:r>
              <a:rPr lang="en-NO" sz="3200" b="1" dirty="0">
                <a:solidFill>
                  <a:srgbClr val="7030A0"/>
                </a:solidFill>
              </a:rPr>
              <a:t>of </a:t>
            </a:r>
          </a:p>
          <a:p>
            <a:pPr algn="ctr"/>
            <a:r>
              <a:rPr lang="en-NO" sz="3200" b="1" dirty="0">
                <a:solidFill>
                  <a:srgbClr val="7030A0"/>
                </a:solidFill>
              </a:rPr>
              <a:t>Deep Learning</a:t>
            </a:r>
          </a:p>
        </p:txBody>
      </p:sp>
      <p:sp>
        <p:nvSpPr>
          <p:cNvPr id="5" name="TextBox 4">
            <a:extLst>
              <a:ext uri="{FF2B5EF4-FFF2-40B4-BE49-F238E27FC236}">
                <a16:creationId xmlns:a16="http://schemas.microsoft.com/office/drawing/2014/main" id="{514335C0-E328-2C91-A8E7-822AA07A45F2}"/>
              </a:ext>
            </a:extLst>
          </p:cNvPr>
          <p:cNvSpPr txBox="1"/>
          <p:nvPr/>
        </p:nvSpPr>
        <p:spPr>
          <a:xfrm>
            <a:off x="83339" y="2735987"/>
            <a:ext cx="3453638" cy="1477328"/>
          </a:xfrm>
          <a:prstGeom prst="rect">
            <a:avLst/>
          </a:prstGeom>
          <a:solidFill>
            <a:schemeClr val="bg2"/>
          </a:solidFill>
        </p:spPr>
        <p:txBody>
          <a:bodyPr wrap="none" rtlCol="0">
            <a:spAutoFit/>
          </a:bodyPr>
          <a:lstStyle/>
          <a:p>
            <a:r>
              <a:rPr lang="en-NO" dirty="0"/>
              <a:t>This is a powerful form of</a:t>
            </a:r>
          </a:p>
          <a:p>
            <a:r>
              <a:rPr lang="en-GB" b="1" dirty="0">
                <a:solidFill>
                  <a:srgbClr val="FF0000"/>
                </a:solidFill>
              </a:rPr>
              <a:t>s</a:t>
            </a:r>
            <a:r>
              <a:rPr lang="en-NO" b="1" dirty="0">
                <a:solidFill>
                  <a:srgbClr val="FF0000"/>
                </a:solidFill>
              </a:rPr>
              <a:t>upervised learning</a:t>
            </a:r>
            <a:r>
              <a:rPr lang="en-NO" dirty="0">
                <a:solidFill>
                  <a:srgbClr val="FF0000"/>
                </a:solidFill>
              </a:rPr>
              <a:t> </a:t>
            </a:r>
            <a:r>
              <a:rPr lang="en-NO" dirty="0"/>
              <a:t>that is</a:t>
            </a:r>
          </a:p>
          <a:p>
            <a:r>
              <a:rPr lang="en-GB" dirty="0"/>
              <a:t>a</a:t>
            </a:r>
            <a:r>
              <a:rPr lang="en-NO" dirty="0"/>
              <a:t>lso used in </a:t>
            </a:r>
            <a:r>
              <a:rPr lang="en-NO" b="1" dirty="0">
                <a:solidFill>
                  <a:srgbClr val="FF0000"/>
                </a:solidFill>
              </a:rPr>
              <a:t>unsupervised learning</a:t>
            </a:r>
          </a:p>
          <a:p>
            <a:r>
              <a:rPr lang="en-GB" dirty="0"/>
              <a:t>a</a:t>
            </a:r>
            <a:r>
              <a:rPr lang="en-NO" dirty="0"/>
              <a:t>nd </a:t>
            </a:r>
            <a:r>
              <a:rPr lang="en-NO" b="1" dirty="0">
                <a:solidFill>
                  <a:srgbClr val="FF0000"/>
                </a:solidFill>
              </a:rPr>
              <a:t>semi-supervised learning</a:t>
            </a:r>
            <a:r>
              <a:rPr lang="en-NO" dirty="0"/>
              <a:t>.</a:t>
            </a:r>
          </a:p>
          <a:p>
            <a:r>
              <a:rPr lang="en-NO" dirty="0"/>
              <a:t>(Terminology can be misleading)</a:t>
            </a:r>
          </a:p>
        </p:txBody>
      </p:sp>
      <p:sp>
        <p:nvSpPr>
          <p:cNvPr id="6" name="TextBox 5">
            <a:extLst>
              <a:ext uri="{FF2B5EF4-FFF2-40B4-BE49-F238E27FC236}">
                <a16:creationId xmlns:a16="http://schemas.microsoft.com/office/drawing/2014/main" id="{69445CBE-AC3F-F419-A846-8BDCB8A7E7FA}"/>
              </a:ext>
            </a:extLst>
          </p:cNvPr>
          <p:cNvSpPr txBox="1"/>
          <p:nvPr/>
        </p:nvSpPr>
        <p:spPr>
          <a:xfrm>
            <a:off x="355272" y="5668691"/>
            <a:ext cx="3564181" cy="646331"/>
          </a:xfrm>
          <a:prstGeom prst="rect">
            <a:avLst/>
          </a:prstGeom>
          <a:noFill/>
        </p:spPr>
        <p:txBody>
          <a:bodyPr wrap="none" rtlCol="0">
            <a:spAutoFit/>
          </a:bodyPr>
          <a:lstStyle/>
          <a:p>
            <a:r>
              <a:rPr lang="en-NO" dirty="0"/>
              <a:t>Invented by 3 groups independently</a:t>
            </a:r>
          </a:p>
          <a:p>
            <a:r>
              <a:rPr lang="en-GB" dirty="0"/>
              <a:t>i</a:t>
            </a:r>
            <a:r>
              <a:rPr lang="en-NO" dirty="0"/>
              <a:t>n 1985, 1986 and 1988.</a:t>
            </a:r>
          </a:p>
        </p:txBody>
      </p:sp>
      <p:pic>
        <p:nvPicPr>
          <p:cNvPr id="10" name="Picture 9">
            <a:extLst>
              <a:ext uri="{FF2B5EF4-FFF2-40B4-BE49-F238E27FC236}">
                <a16:creationId xmlns:a16="http://schemas.microsoft.com/office/drawing/2014/main" id="{3884E817-579F-20F8-188F-51A15BFB7460}"/>
              </a:ext>
            </a:extLst>
          </p:cNvPr>
          <p:cNvPicPr>
            <a:picLocks noChangeAspect="1"/>
          </p:cNvPicPr>
          <p:nvPr/>
        </p:nvPicPr>
        <p:blipFill>
          <a:blip r:embed="rId2"/>
          <a:stretch>
            <a:fillRect/>
          </a:stretch>
        </p:blipFill>
        <p:spPr>
          <a:xfrm>
            <a:off x="4530077" y="255561"/>
            <a:ext cx="6552673" cy="6059461"/>
          </a:xfrm>
          <a:prstGeom prst="rect">
            <a:avLst/>
          </a:prstGeom>
        </p:spPr>
      </p:pic>
      <p:sp>
        <p:nvSpPr>
          <p:cNvPr id="3" name="TextBox 2">
            <a:extLst>
              <a:ext uri="{FF2B5EF4-FFF2-40B4-BE49-F238E27FC236}">
                <a16:creationId xmlns:a16="http://schemas.microsoft.com/office/drawing/2014/main" id="{ADD21E38-E2A7-ADC4-FABB-3AE9B13C7016}"/>
              </a:ext>
            </a:extLst>
          </p:cNvPr>
          <p:cNvSpPr txBox="1"/>
          <p:nvPr/>
        </p:nvSpPr>
        <p:spPr>
          <a:xfrm>
            <a:off x="355272" y="4832350"/>
            <a:ext cx="2782878" cy="646331"/>
          </a:xfrm>
          <a:prstGeom prst="rect">
            <a:avLst/>
          </a:prstGeom>
          <a:noFill/>
        </p:spPr>
        <p:txBody>
          <a:bodyPr wrap="none" rtlCol="0">
            <a:spAutoFit/>
          </a:bodyPr>
          <a:lstStyle/>
          <a:p>
            <a:r>
              <a:rPr lang="en-NO" dirty="0">
                <a:solidFill>
                  <a:srgbClr val="0070C0"/>
                </a:solidFill>
              </a:rPr>
              <a:t>Global gradients are simply </a:t>
            </a:r>
          </a:p>
          <a:p>
            <a:r>
              <a:rPr lang="en-GB" dirty="0">
                <a:solidFill>
                  <a:srgbClr val="0070C0"/>
                </a:solidFill>
              </a:rPr>
              <a:t>p</a:t>
            </a:r>
            <a:r>
              <a:rPr lang="en-NO" dirty="0">
                <a:solidFill>
                  <a:srgbClr val="0070C0"/>
                </a:solidFill>
              </a:rPr>
              <a:t>roducts of local gradients.</a:t>
            </a:r>
          </a:p>
        </p:txBody>
      </p:sp>
    </p:spTree>
    <p:extLst>
      <p:ext uri="{BB962C8B-B14F-4D97-AF65-F5344CB8AC3E}">
        <p14:creationId xmlns:p14="http://schemas.microsoft.com/office/powerpoint/2010/main" val="1562570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1254</TotalTime>
  <Words>2694</Words>
  <Application>Microsoft Macintosh PowerPoint</Application>
  <PresentationFormat>Widescreen</PresentationFormat>
  <Paragraphs>336</Paragraphs>
  <Slides>48</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Calibri Light</vt:lpstr>
      <vt:lpstr>Helvetica</vt:lpstr>
      <vt:lpstr>Helvetica Neue Light</vt:lpstr>
      <vt:lpstr>Söhne</vt:lpstr>
      <vt:lpstr>TiemposTextWeb</vt:lpstr>
      <vt:lpstr>Office Theme</vt:lpstr>
      <vt:lpstr>The Ascent of AI: Toys to Tools to Terror</vt:lpstr>
      <vt:lpstr>PowerPoint Presentation</vt:lpstr>
      <vt:lpstr>The Ever-Changing Scope of AI</vt:lpstr>
      <vt:lpstr>PowerPoint Presentation</vt:lpstr>
      <vt:lpstr>Roller Coaster History of AI</vt:lpstr>
      <vt:lpstr>Brief History of AI Success</vt:lpstr>
      <vt:lpstr>PowerPoint Presentation</vt:lpstr>
      <vt:lpstr>Two Very Different AI Approaches</vt:lpstr>
      <vt:lpstr>PowerPoint Presentation</vt:lpstr>
      <vt:lpstr>PowerPoint Presentation</vt:lpstr>
      <vt:lpstr>PowerPoint Presentation</vt:lpstr>
      <vt:lpstr>PowerPoint Presentation</vt:lpstr>
      <vt:lpstr>PowerPoint Presentation</vt:lpstr>
      <vt:lpstr>AI’s Threats to Humanity</vt:lpstr>
      <vt:lpstr>Runaway   Intelligence</vt:lpstr>
      <vt:lpstr>PowerPoint Presentation</vt:lpstr>
      <vt:lpstr>PowerPoint Presentation</vt:lpstr>
      <vt:lpstr>PowerPoint Presentation</vt:lpstr>
      <vt:lpstr>PowerPoint Presentation</vt:lpstr>
      <vt:lpstr>My Evolving Trauma</vt:lpstr>
      <vt:lpstr>PowerPoint Presentation</vt:lpstr>
      <vt:lpstr>Robotic Takeover</vt:lpstr>
      <vt:lpstr>PowerPoint Presentation</vt:lpstr>
      <vt:lpstr>Hod Lipson’s  Creative Machines Lab  (Columbia University)</vt:lpstr>
      <vt:lpstr>PowerPoint Presentation</vt:lpstr>
      <vt:lpstr>PowerPoint Presentation</vt:lpstr>
      <vt:lpstr>Reckless Release:  Premature  Deployment  &amp;  Agency </vt:lpstr>
      <vt:lpstr>Trigger Happy AI Developers &amp; Users</vt:lpstr>
      <vt:lpstr>PowerPoint Presentation</vt:lpstr>
      <vt:lpstr>PowerPoint Presentation</vt:lpstr>
      <vt:lpstr>  Soft (Subtle)  AI  Influence </vt:lpstr>
      <vt:lpstr>PowerPoint Presentation</vt:lpstr>
      <vt:lpstr>AI is Watching, Listening, Learning &amp; Suggesting</vt:lpstr>
      <vt:lpstr>Surveillance Capitalism</vt:lpstr>
      <vt:lpstr>  Humans Need Not Apply</vt:lpstr>
      <vt:lpstr>PowerPoint Presentation</vt:lpstr>
      <vt:lpstr>PowerPoint Presentation</vt:lpstr>
      <vt:lpstr>PowerPoint Presentation</vt:lpstr>
      <vt:lpstr>PowerPoint Presentation</vt:lpstr>
      <vt:lpstr>Scott Galloway  (Popular Tech &amp; Business Podcaster)</vt:lpstr>
      <vt:lpstr>  Humans  Need  Not  Apply Themselves</vt:lpstr>
      <vt:lpstr>Plight of the Infovore</vt:lpstr>
      <vt:lpstr>Who Works for Who/What?</vt:lpstr>
      <vt:lpstr>Don’t Become a Spoon !!</vt:lpstr>
      <vt:lpstr>Human-AI Interaction Spectrum</vt:lpstr>
      <vt:lpstr>The Oppenheimer Movie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Toy to Tool to Terror(ist):</dc:title>
  <dc:creator>Keith L. Downing</dc:creator>
  <cp:lastModifiedBy>Keith L. Downing</cp:lastModifiedBy>
  <cp:revision>24</cp:revision>
  <dcterms:created xsi:type="dcterms:W3CDTF">2024-01-20T11:43:10Z</dcterms:created>
  <dcterms:modified xsi:type="dcterms:W3CDTF">2024-03-12T15:44:40Z</dcterms:modified>
</cp:coreProperties>
</file>