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1" r:id="rId3"/>
    <p:sldId id="278" r:id="rId4"/>
    <p:sldId id="257" r:id="rId5"/>
    <p:sldId id="264" r:id="rId6"/>
    <p:sldId id="682" r:id="rId7"/>
    <p:sldId id="389" r:id="rId8"/>
    <p:sldId id="390" r:id="rId9"/>
    <p:sldId id="391" r:id="rId10"/>
    <p:sldId id="392" r:id="rId11"/>
    <p:sldId id="393" r:id="rId12"/>
    <p:sldId id="374" r:id="rId13"/>
    <p:sldId id="678" r:id="rId14"/>
    <p:sldId id="681" r:id="rId15"/>
    <p:sldId id="323" r:id="rId16"/>
    <p:sldId id="259" r:id="rId17"/>
    <p:sldId id="677" r:id="rId18"/>
    <p:sldId id="676" r:id="rId19"/>
    <p:sldId id="669" r:id="rId20"/>
    <p:sldId id="679" r:id="rId21"/>
    <p:sldId id="382" r:id="rId22"/>
    <p:sldId id="378" r:id="rId23"/>
    <p:sldId id="384" r:id="rId24"/>
    <p:sldId id="680" r:id="rId25"/>
    <p:sldId id="260" r:id="rId26"/>
    <p:sldId id="265" r:id="rId27"/>
    <p:sldId id="349" r:id="rId28"/>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714"/>
    <a:srgbClr val="F36D24"/>
    <a:srgbClr val="FA9D26"/>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E3881-720B-B145-8733-B2E4105947DE}" v="200" dt="2020-11-30T08:17:08.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1" autoAdjust="0"/>
    <p:restoredTop sz="62721"/>
  </p:normalViewPr>
  <p:slideViewPr>
    <p:cSldViewPr snapToGrid="0" snapToObjects="1">
      <p:cViewPr varScale="1">
        <p:scale>
          <a:sx n="103" d="100"/>
          <a:sy n="103" d="100"/>
        </p:scale>
        <p:origin x="294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i Ramampiaro" userId="S::heri@ntnu.no::60f2a7cf-50a5-439d-9fcf-42155a1a69b9" providerId="AD" clId="Web-{8BB60E83-79BF-4908-AA29-D24BE28016AA}"/>
    <pc:docChg chg="modSld">
      <pc:chgData name="Heri Ramampiaro" userId="S::heri@ntnu.no::60f2a7cf-50a5-439d-9fcf-42155a1a69b9" providerId="AD" clId="Web-{8BB60E83-79BF-4908-AA29-D24BE28016AA}" dt="2020-11-27T08:53:10.441" v="105" actId="20577"/>
      <pc:docMkLst>
        <pc:docMk/>
      </pc:docMkLst>
      <pc:sldChg chg="modSp">
        <pc:chgData name="Heri Ramampiaro" userId="S::heri@ntnu.no::60f2a7cf-50a5-439d-9fcf-42155a1a69b9" providerId="AD" clId="Web-{8BB60E83-79BF-4908-AA29-D24BE28016AA}" dt="2020-11-27T08:53:10.425" v="104" actId="20577"/>
        <pc:sldMkLst>
          <pc:docMk/>
          <pc:sldMk cId="167494586" sldId="286"/>
        </pc:sldMkLst>
        <pc:spChg chg="mod">
          <ac:chgData name="Heri Ramampiaro" userId="S::heri@ntnu.no::60f2a7cf-50a5-439d-9fcf-42155a1a69b9" providerId="AD" clId="Web-{8BB60E83-79BF-4908-AA29-D24BE28016AA}" dt="2020-11-27T08:53:10.425" v="104" actId="20577"/>
          <ac:spMkLst>
            <pc:docMk/>
            <pc:sldMk cId="167494586" sldId="286"/>
            <ac:spMk id="3" creationId="{543A2B47-6355-8E4D-BC3E-77A1299CB4E1}"/>
          </ac:spMkLst>
        </pc:spChg>
      </pc:sldChg>
    </pc:docChg>
  </pc:docChgLst>
  <pc:docChgLst>
    <pc:chgData name="Heri Ramampiaro" userId="60f2a7cf-50a5-439d-9fcf-42155a1a69b9" providerId="ADAL" clId="{D8DE3881-720B-B145-8733-B2E4105947DE}"/>
    <pc:docChg chg="custSel addSld modSld">
      <pc:chgData name="Heri Ramampiaro" userId="60f2a7cf-50a5-439d-9fcf-42155a1a69b9" providerId="ADAL" clId="{D8DE3881-720B-B145-8733-B2E4105947DE}" dt="2020-11-30T08:19:52.500" v="349" actId="207"/>
      <pc:docMkLst>
        <pc:docMk/>
      </pc:docMkLst>
      <pc:sldChg chg="addSp modSp">
        <pc:chgData name="Heri Ramampiaro" userId="60f2a7cf-50a5-439d-9fcf-42155a1a69b9" providerId="ADAL" clId="{D8DE3881-720B-B145-8733-B2E4105947DE}" dt="2020-11-20T08:11:52.046" v="181" actId="1076"/>
        <pc:sldMkLst>
          <pc:docMk/>
          <pc:sldMk cId="38858308" sldId="281"/>
        </pc:sldMkLst>
        <pc:picChg chg="mod">
          <ac:chgData name="Heri Ramampiaro" userId="60f2a7cf-50a5-439d-9fcf-42155a1a69b9" providerId="ADAL" clId="{D8DE3881-720B-B145-8733-B2E4105947DE}" dt="2020-11-20T08:09:51.364" v="176" actId="1037"/>
          <ac:picMkLst>
            <pc:docMk/>
            <pc:sldMk cId="38858308" sldId="281"/>
            <ac:picMk id="1030" creationId="{1E41F8E9-867A-3E4C-97E1-AC56DDE1A7EC}"/>
          </ac:picMkLst>
        </pc:picChg>
        <pc:picChg chg="mod">
          <ac:chgData name="Heri Ramampiaro" userId="60f2a7cf-50a5-439d-9fcf-42155a1a69b9" providerId="ADAL" clId="{D8DE3881-720B-B145-8733-B2E4105947DE}" dt="2020-11-20T08:09:51.364" v="176" actId="1037"/>
          <ac:picMkLst>
            <pc:docMk/>
            <pc:sldMk cId="38858308" sldId="281"/>
            <ac:picMk id="1032" creationId="{E2C0301B-0F1A-B843-A507-7B768E6B7F3C}"/>
          </ac:picMkLst>
        </pc:picChg>
        <pc:picChg chg="mod">
          <ac:chgData name="Heri Ramampiaro" userId="60f2a7cf-50a5-439d-9fcf-42155a1a69b9" providerId="ADAL" clId="{D8DE3881-720B-B145-8733-B2E4105947DE}" dt="2020-11-20T08:10:20.077" v="178" actId="553"/>
          <ac:picMkLst>
            <pc:docMk/>
            <pc:sldMk cId="38858308" sldId="281"/>
            <ac:picMk id="1034" creationId="{B432E9C4-DCD6-9241-A672-1428D42E6CFC}"/>
          </ac:picMkLst>
        </pc:picChg>
        <pc:picChg chg="mod">
          <ac:chgData name="Heri Ramampiaro" userId="60f2a7cf-50a5-439d-9fcf-42155a1a69b9" providerId="ADAL" clId="{D8DE3881-720B-B145-8733-B2E4105947DE}" dt="2020-11-20T08:10:07.826" v="177" actId="553"/>
          <ac:picMkLst>
            <pc:docMk/>
            <pc:sldMk cId="38858308" sldId="281"/>
            <ac:picMk id="1036" creationId="{789FE221-3F9E-FF41-814A-3F898C5E5C00}"/>
          </ac:picMkLst>
        </pc:picChg>
        <pc:picChg chg="mod">
          <ac:chgData name="Heri Ramampiaro" userId="60f2a7cf-50a5-439d-9fcf-42155a1a69b9" providerId="ADAL" clId="{D8DE3881-720B-B145-8733-B2E4105947DE}" dt="2020-11-20T08:09:32.431" v="128" actId="1076"/>
          <ac:picMkLst>
            <pc:docMk/>
            <pc:sldMk cId="38858308" sldId="281"/>
            <ac:picMk id="1038" creationId="{3D958B89-2CBC-204A-9ECB-653E3DA329B7}"/>
          </ac:picMkLst>
        </pc:picChg>
        <pc:picChg chg="mod">
          <ac:chgData name="Heri Ramampiaro" userId="60f2a7cf-50a5-439d-9fcf-42155a1a69b9" providerId="ADAL" clId="{D8DE3881-720B-B145-8733-B2E4105947DE}" dt="2020-11-20T08:09:13.395" v="127" actId="1037"/>
          <ac:picMkLst>
            <pc:docMk/>
            <pc:sldMk cId="38858308" sldId="281"/>
            <ac:picMk id="1040" creationId="{7DA7D337-FEEE-5E4A-90B0-4DA45BA7A026}"/>
          </ac:picMkLst>
        </pc:picChg>
        <pc:picChg chg="mod">
          <ac:chgData name="Heri Ramampiaro" userId="60f2a7cf-50a5-439d-9fcf-42155a1a69b9" providerId="ADAL" clId="{D8DE3881-720B-B145-8733-B2E4105947DE}" dt="2020-11-20T08:09:13.395" v="127" actId="1037"/>
          <ac:picMkLst>
            <pc:docMk/>
            <pc:sldMk cId="38858308" sldId="281"/>
            <ac:picMk id="1044" creationId="{B74E114C-6B38-3E46-AB29-D1DF1F139516}"/>
          </ac:picMkLst>
        </pc:picChg>
        <pc:picChg chg="mod">
          <ac:chgData name="Heri Ramampiaro" userId="60f2a7cf-50a5-439d-9fcf-42155a1a69b9" providerId="ADAL" clId="{D8DE3881-720B-B145-8733-B2E4105947DE}" dt="2020-11-20T08:09:13.395" v="127" actId="1037"/>
          <ac:picMkLst>
            <pc:docMk/>
            <pc:sldMk cId="38858308" sldId="281"/>
            <ac:picMk id="1046" creationId="{1F68123F-3F68-7446-A2CB-C6E437281ACA}"/>
          </ac:picMkLst>
        </pc:picChg>
        <pc:picChg chg="mod">
          <ac:chgData name="Heri Ramampiaro" userId="60f2a7cf-50a5-439d-9fcf-42155a1a69b9" providerId="ADAL" clId="{D8DE3881-720B-B145-8733-B2E4105947DE}" dt="2020-11-20T08:09:13.395" v="127" actId="1037"/>
          <ac:picMkLst>
            <pc:docMk/>
            <pc:sldMk cId="38858308" sldId="281"/>
            <ac:picMk id="1048" creationId="{BFDAC8CA-FEB4-EE4C-B415-22FF524AEAB0}"/>
          </ac:picMkLst>
        </pc:picChg>
        <pc:picChg chg="mod">
          <ac:chgData name="Heri Ramampiaro" userId="60f2a7cf-50a5-439d-9fcf-42155a1a69b9" providerId="ADAL" clId="{D8DE3881-720B-B145-8733-B2E4105947DE}" dt="2020-11-20T08:10:20.077" v="178" actId="553"/>
          <ac:picMkLst>
            <pc:docMk/>
            <pc:sldMk cId="38858308" sldId="281"/>
            <ac:picMk id="1050" creationId="{5C3852B4-CF7E-0848-ADE0-929F8296B5F7}"/>
          </ac:picMkLst>
        </pc:picChg>
        <pc:picChg chg="mod">
          <ac:chgData name="Heri Ramampiaro" userId="60f2a7cf-50a5-439d-9fcf-42155a1a69b9" providerId="ADAL" clId="{D8DE3881-720B-B145-8733-B2E4105947DE}" dt="2020-11-20T08:10:07.826" v="177" actId="553"/>
          <ac:picMkLst>
            <pc:docMk/>
            <pc:sldMk cId="38858308" sldId="281"/>
            <ac:picMk id="1052" creationId="{3D98CB8D-F57A-224B-AC74-C77D9E37013F}"/>
          </ac:picMkLst>
        </pc:picChg>
        <pc:picChg chg="mod">
          <ac:chgData name="Heri Ramampiaro" userId="60f2a7cf-50a5-439d-9fcf-42155a1a69b9" providerId="ADAL" clId="{D8DE3881-720B-B145-8733-B2E4105947DE}" dt="2020-11-20T08:08:49.177" v="55" actId="1076"/>
          <ac:picMkLst>
            <pc:docMk/>
            <pc:sldMk cId="38858308" sldId="281"/>
            <ac:picMk id="1054" creationId="{12CF0B4F-8504-2D43-9200-63AFAD2821F9}"/>
          </ac:picMkLst>
        </pc:picChg>
        <pc:picChg chg="mod">
          <ac:chgData name="Heri Ramampiaro" userId="60f2a7cf-50a5-439d-9fcf-42155a1a69b9" providerId="ADAL" clId="{D8DE3881-720B-B145-8733-B2E4105947DE}" dt="2020-11-20T08:08:37.969" v="54" actId="1038"/>
          <ac:picMkLst>
            <pc:docMk/>
            <pc:sldMk cId="38858308" sldId="281"/>
            <ac:picMk id="1056" creationId="{36A9811C-18EB-8849-9106-85B52020F3F8}"/>
          </ac:picMkLst>
        </pc:picChg>
        <pc:picChg chg="mod">
          <ac:chgData name="Heri Ramampiaro" userId="60f2a7cf-50a5-439d-9fcf-42155a1a69b9" providerId="ADAL" clId="{D8DE3881-720B-B145-8733-B2E4105947DE}" dt="2020-11-20T08:08:37.969" v="54" actId="1038"/>
          <ac:picMkLst>
            <pc:docMk/>
            <pc:sldMk cId="38858308" sldId="281"/>
            <ac:picMk id="1058" creationId="{D45A5A31-AAAA-F648-8787-B6A9C932E1FC}"/>
          </ac:picMkLst>
        </pc:picChg>
        <pc:picChg chg="mod">
          <ac:chgData name="Heri Ramampiaro" userId="60f2a7cf-50a5-439d-9fcf-42155a1a69b9" providerId="ADAL" clId="{D8DE3881-720B-B145-8733-B2E4105947DE}" dt="2020-11-20T08:08:37.969" v="54" actId="1038"/>
          <ac:picMkLst>
            <pc:docMk/>
            <pc:sldMk cId="38858308" sldId="281"/>
            <ac:picMk id="1060" creationId="{183F340B-0A60-9C43-B2F7-682CF1275576}"/>
          </ac:picMkLst>
        </pc:picChg>
        <pc:picChg chg="mod">
          <ac:chgData name="Heri Ramampiaro" userId="60f2a7cf-50a5-439d-9fcf-42155a1a69b9" providerId="ADAL" clId="{D8DE3881-720B-B145-8733-B2E4105947DE}" dt="2020-11-20T08:08:37.969" v="54" actId="1038"/>
          <ac:picMkLst>
            <pc:docMk/>
            <pc:sldMk cId="38858308" sldId="281"/>
            <ac:picMk id="1062" creationId="{68115BAE-233C-3441-BD92-689234DBAEAE}"/>
          </ac:picMkLst>
        </pc:picChg>
        <pc:picChg chg="mod">
          <ac:chgData name="Heri Ramampiaro" userId="60f2a7cf-50a5-439d-9fcf-42155a1a69b9" providerId="ADAL" clId="{D8DE3881-720B-B145-8733-B2E4105947DE}" dt="2020-11-20T08:10:20.077" v="178" actId="553"/>
          <ac:picMkLst>
            <pc:docMk/>
            <pc:sldMk cId="38858308" sldId="281"/>
            <ac:picMk id="1064" creationId="{CC9548E7-713B-9347-858A-541FC5C650EE}"/>
          </ac:picMkLst>
        </pc:picChg>
        <pc:picChg chg="mod">
          <ac:chgData name="Heri Ramampiaro" userId="60f2a7cf-50a5-439d-9fcf-42155a1a69b9" providerId="ADAL" clId="{D8DE3881-720B-B145-8733-B2E4105947DE}" dt="2020-11-20T08:10:07.826" v="177" actId="553"/>
          <ac:picMkLst>
            <pc:docMk/>
            <pc:sldMk cId="38858308" sldId="281"/>
            <ac:picMk id="1066" creationId="{88C100AE-F756-F346-8A81-1E9E58247334}"/>
          </ac:picMkLst>
        </pc:picChg>
        <pc:picChg chg="add mod">
          <ac:chgData name="Heri Ramampiaro" userId="60f2a7cf-50a5-439d-9fcf-42155a1a69b9" providerId="ADAL" clId="{D8DE3881-720B-B145-8733-B2E4105947DE}" dt="2020-11-20T08:11:52.046" v="181" actId="1076"/>
          <ac:picMkLst>
            <pc:docMk/>
            <pc:sldMk cId="38858308" sldId="281"/>
            <ac:picMk id="2050" creationId="{55B811F7-05F1-DB40-B2B2-F677C8A93A52}"/>
          </ac:picMkLst>
        </pc:picChg>
      </pc:sldChg>
      <pc:sldChg chg="addSp delSp modSp mod">
        <pc:chgData name="Heri Ramampiaro" userId="60f2a7cf-50a5-439d-9fcf-42155a1a69b9" providerId="ADAL" clId="{D8DE3881-720B-B145-8733-B2E4105947DE}" dt="2020-11-20T08:16:50.297" v="258"/>
        <pc:sldMkLst>
          <pc:docMk/>
          <pc:sldMk cId="673708560" sldId="282"/>
        </pc:sldMkLst>
        <pc:spChg chg="mod">
          <ac:chgData name="Heri Ramampiaro" userId="60f2a7cf-50a5-439d-9fcf-42155a1a69b9" providerId="ADAL" clId="{D8DE3881-720B-B145-8733-B2E4105947DE}" dt="2020-11-20T08:16:42.135" v="256" actId="20577"/>
          <ac:spMkLst>
            <pc:docMk/>
            <pc:sldMk cId="673708560" sldId="282"/>
            <ac:spMk id="3" creationId="{543A2B47-6355-8E4D-BC3E-77A1299CB4E1}"/>
          </ac:spMkLst>
        </pc:spChg>
        <pc:spChg chg="add del mod">
          <ac:chgData name="Heri Ramampiaro" userId="60f2a7cf-50a5-439d-9fcf-42155a1a69b9" providerId="ADAL" clId="{D8DE3881-720B-B145-8733-B2E4105947DE}" dt="2020-11-20T08:16:50.297" v="258"/>
          <ac:spMkLst>
            <pc:docMk/>
            <pc:sldMk cId="673708560" sldId="282"/>
            <ac:spMk id="4" creationId="{56623AA1-FED4-944D-AD38-1D4F19BB0C27}"/>
          </ac:spMkLst>
        </pc:spChg>
      </pc:sldChg>
      <pc:sldChg chg="addSp delSp modSp new mod modClrScheme chgLayout">
        <pc:chgData name="Heri Ramampiaro" userId="60f2a7cf-50a5-439d-9fcf-42155a1a69b9" providerId="ADAL" clId="{D8DE3881-720B-B145-8733-B2E4105947DE}" dt="2020-11-30T08:19:52.500" v="349" actId="207"/>
        <pc:sldMkLst>
          <pc:docMk/>
          <pc:sldMk cId="3324341864" sldId="292"/>
        </pc:sldMkLst>
        <pc:spChg chg="del mod ord">
          <ac:chgData name="Heri Ramampiaro" userId="60f2a7cf-50a5-439d-9fcf-42155a1a69b9" providerId="ADAL" clId="{D8DE3881-720B-B145-8733-B2E4105947DE}" dt="2020-11-30T08:16:51.609" v="260" actId="700"/>
          <ac:spMkLst>
            <pc:docMk/>
            <pc:sldMk cId="3324341864" sldId="292"/>
            <ac:spMk id="2" creationId="{03D668D9-F62B-3645-8953-9A3021073869}"/>
          </ac:spMkLst>
        </pc:spChg>
        <pc:spChg chg="add mod ord">
          <ac:chgData name="Heri Ramampiaro" userId="60f2a7cf-50a5-439d-9fcf-42155a1a69b9" providerId="ADAL" clId="{D8DE3881-720B-B145-8733-B2E4105947DE}" dt="2020-11-30T08:17:19.744" v="276" actId="6264"/>
          <ac:spMkLst>
            <pc:docMk/>
            <pc:sldMk cId="3324341864" sldId="292"/>
            <ac:spMk id="3" creationId="{294673E3-FCD0-D64C-9BA1-75DA27313997}"/>
          </ac:spMkLst>
        </pc:spChg>
        <pc:spChg chg="add mod ord">
          <ac:chgData name="Heri Ramampiaro" userId="60f2a7cf-50a5-439d-9fcf-42155a1a69b9" providerId="ADAL" clId="{D8DE3881-720B-B145-8733-B2E4105947DE}" dt="2020-11-30T08:19:52.500" v="349" actId="207"/>
          <ac:spMkLst>
            <pc:docMk/>
            <pc:sldMk cId="3324341864" sldId="292"/>
            <ac:spMk id="4" creationId="{99C85B81-4829-2E4F-8D5E-334460CA7BFA}"/>
          </ac:spMkLst>
        </pc:spChg>
        <pc:spChg chg="add del mod">
          <ac:chgData name="Heri Ramampiaro" userId="60f2a7cf-50a5-439d-9fcf-42155a1a69b9" providerId="ADAL" clId="{D8DE3881-720B-B145-8733-B2E4105947DE}" dt="2020-11-30T08:17:19.744" v="276" actId="6264"/>
          <ac:spMkLst>
            <pc:docMk/>
            <pc:sldMk cId="3324341864" sldId="292"/>
            <ac:spMk id="5" creationId="{CF483DFC-A404-D348-A5DC-9859FD160D1F}"/>
          </ac:spMkLst>
        </pc:spChg>
        <pc:spChg chg="add del mod">
          <ac:chgData name="Heri Ramampiaro" userId="60f2a7cf-50a5-439d-9fcf-42155a1a69b9" providerId="ADAL" clId="{D8DE3881-720B-B145-8733-B2E4105947DE}" dt="2020-11-30T08:17:19.744" v="276" actId="6264"/>
          <ac:spMkLst>
            <pc:docMk/>
            <pc:sldMk cId="3324341864" sldId="292"/>
            <ac:spMk id="6" creationId="{13895179-0AEC-5C4E-8040-A8DF9344A81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A023A-7D12-F143-B4B8-C314D23E608E}" type="doc">
      <dgm:prSet loTypeId="urn:microsoft.com/office/officeart/2008/layout/HalfCircleOrganizationChart" loCatId="" qsTypeId="urn:microsoft.com/office/officeart/2005/8/quickstyle/simple1" qsCatId="simple" csTypeId="urn:microsoft.com/office/officeart/2005/8/colors/accent1_2" csCatId="accent1" phldr="1"/>
      <dgm:spPr/>
      <dgm:t>
        <a:bodyPr/>
        <a:lstStyle/>
        <a:p>
          <a:endParaRPr lang="en-GB"/>
        </a:p>
      </dgm:t>
    </dgm:pt>
    <dgm:pt modelId="{80F73C33-D5B8-8244-9FA1-F0C3A2B9C25D}">
      <dgm:prSet phldrT="[Text]"/>
      <dgm:spPr/>
      <dgm:t>
        <a:bodyPr/>
        <a:lstStyle/>
        <a:p>
          <a:r>
            <a:rPr lang="en-GB" dirty="0"/>
            <a:t>NTNU</a:t>
          </a:r>
        </a:p>
      </dgm:t>
    </dgm:pt>
    <dgm:pt modelId="{A0408CE4-D10B-014F-A920-592BFCF9E2AE}" type="parTrans" cxnId="{E4C409A7-5FCC-7C49-A6B6-E6E67A8E0E99}">
      <dgm:prSet/>
      <dgm:spPr/>
      <dgm:t>
        <a:bodyPr/>
        <a:lstStyle/>
        <a:p>
          <a:endParaRPr lang="en-GB"/>
        </a:p>
      </dgm:t>
    </dgm:pt>
    <dgm:pt modelId="{D89BCF22-5A21-E442-8460-352E24139ECD}" type="sibTrans" cxnId="{E4C409A7-5FCC-7C49-A6B6-E6E67A8E0E99}">
      <dgm:prSet/>
      <dgm:spPr/>
      <dgm:t>
        <a:bodyPr/>
        <a:lstStyle/>
        <a:p>
          <a:endParaRPr lang="en-GB"/>
        </a:p>
      </dgm:t>
    </dgm:pt>
    <dgm:pt modelId="{FF9B7673-F43B-5048-BDA2-B13333874B47}" type="asst">
      <dgm:prSet phldrT="[Text]"/>
      <dgm:spPr/>
      <dgm:t>
        <a:bodyPr/>
        <a:lstStyle/>
        <a:p>
          <a:r>
            <a:rPr lang="en-GB" dirty="0"/>
            <a:t>IE</a:t>
          </a:r>
        </a:p>
      </dgm:t>
    </dgm:pt>
    <dgm:pt modelId="{1DCC87DE-F537-1548-A365-F0DEB91C3928}" type="parTrans" cxnId="{F303E63B-95AB-9340-8D67-552B226BEA89}">
      <dgm:prSet/>
      <dgm:spPr/>
      <dgm:t>
        <a:bodyPr/>
        <a:lstStyle/>
        <a:p>
          <a:endParaRPr lang="en-GB"/>
        </a:p>
      </dgm:t>
    </dgm:pt>
    <dgm:pt modelId="{1B18B915-9C35-C942-81B1-D98164893BD4}" type="sibTrans" cxnId="{F303E63B-95AB-9340-8D67-552B226BEA89}">
      <dgm:prSet/>
      <dgm:spPr/>
      <dgm:t>
        <a:bodyPr/>
        <a:lstStyle/>
        <a:p>
          <a:endParaRPr lang="en-GB"/>
        </a:p>
      </dgm:t>
    </dgm:pt>
    <dgm:pt modelId="{FF9E17E6-13D1-3E46-BDD5-30D820A17BD0}">
      <dgm:prSet phldrT="[Text]"/>
      <dgm:spPr/>
      <dgm:t>
        <a:bodyPr/>
        <a:lstStyle/>
        <a:p>
          <a:r>
            <a:rPr lang="en-GB" dirty="0"/>
            <a:t>IDI</a:t>
          </a:r>
        </a:p>
      </dgm:t>
    </dgm:pt>
    <dgm:pt modelId="{8EA6026D-4B26-F043-89AA-4C307B524C76}" type="parTrans" cxnId="{A3E14D14-1D32-434A-A051-516957CA109A}">
      <dgm:prSet/>
      <dgm:spPr/>
      <dgm:t>
        <a:bodyPr/>
        <a:lstStyle/>
        <a:p>
          <a:endParaRPr lang="en-GB"/>
        </a:p>
      </dgm:t>
    </dgm:pt>
    <dgm:pt modelId="{6DF4DFD5-E1C7-504A-BA4B-DF2AFF3F538B}" type="sibTrans" cxnId="{A3E14D14-1D32-434A-A051-516957CA109A}">
      <dgm:prSet/>
      <dgm:spPr/>
      <dgm:t>
        <a:bodyPr/>
        <a:lstStyle/>
        <a:p>
          <a:endParaRPr lang="en-GB"/>
        </a:p>
      </dgm:t>
    </dgm:pt>
    <dgm:pt modelId="{3A84B5E1-C200-E347-B621-3F604D7E8324}">
      <dgm:prSet phldrT="[Text]"/>
      <dgm:spPr/>
      <dgm:t>
        <a:bodyPr/>
        <a:lstStyle/>
        <a:p>
          <a:r>
            <a:rPr lang="en-GB" dirty="0"/>
            <a:t>DART</a:t>
          </a:r>
        </a:p>
      </dgm:t>
    </dgm:pt>
    <dgm:pt modelId="{33EFA6FB-EAC5-C746-857D-9447F134BEEC}" type="parTrans" cxnId="{7EA1BCE8-4653-AA4E-A7F3-B8FA43379B15}">
      <dgm:prSet/>
      <dgm:spPr/>
      <dgm:t>
        <a:bodyPr/>
        <a:lstStyle/>
        <a:p>
          <a:endParaRPr lang="en-GB"/>
        </a:p>
      </dgm:t>
    </dgm:pt>
    <dgm:pt modelId="{FF86BCB8-EA6A-464F-8C4A-52A997F97B5F}" type="sibTrans" cxnId="{7EA1BCE8-4653-AA4E-A7F3-B8FA43379B15}">
      <dgm:prSet/>
      <dgm:spPr/>
      <dgm:t>
        <a:bodyPr/>
        <a:lstStyle/>
        <a:p>
          <a:endParaRPr lang="en-GB"/>
        </a:p>
      </dgm:t>
    </dgm:pt>
    <dgm:pt modelId="{47135A6E-D613-B84B-A9CF-3D9992C99AF1}">
      <dgm:prSet phldrT="[Text]"/>
      <dgm:spPr/>
      <dgm:t>
        <a:bodyPr/>
        <a:lstStyle/>
        <a:p>
          <a:r>
            <a:rPr lang="en-GB" dirty="0"/>
            <a:t>AI</a:t>
          </a:r>
        </a:p>
      </dgm:t>
    </dgm:pt>
    <dgm:pt modelId="{90049594-C88D-EE4E-AD7B-7C79EFDB0F9A}" type="parTrans" cxnId="{BD314BD3-FD92-A94B-93B9-431964BE0D5C}">
      <dgm:prSet/>
      <dgm:spPr/>
      <dgm:t>
        <a:bodyPr/>
        <a:lstStyle/>
        <a:p>
          <a:endParaRPr lang="en-GB"/>
        </a:p>
      </dgm:t>
    </dgm:pt>
    <dgm:pt modelId="{A8BBCDE5-B43B-F347-B99F-628145BE263E}" type="sibTrans" cxnId="{BD314BD3-FD92-A94B-93B9-431964BE0D5C}">
      <dgm:prSet/>
      <dgm:spPr/>
      <dgm:t>
        <a:bodyPr/>
        <a:lstStyle/>
        <a:p>
          <a:endParaRPr lang="en-GB"/>
        </a:p>
      </dgm:t>
    </dgm:pt>
    <dgm:pt modelId="{08B2A60E-7146-EF44-8526-5B094731D1AE}" type="pres">
      <dgm:prSet presAssocID="{1EDA023A-7D12-F143-B4B8-C314D23E608E}" presName="Name0" presStyleCnt="0">
        <dgm:presLayoutVars>
          <dgm:orgChart val="1"/>
          <dgm:chPref val="1"/>
          <dgm:dir/>
          <dgm:animOne val="branch"/>
          <dgm:animLvl val="lvl"/>
          <dgm:resizeHandles/>
        </dgm:presLayoutVars>
      </dgm:prSet>
      <dgm:spPr/>
    </dgm:pt>
    <dgm:pt modelId="{16EC1795-E025-7547-8B44-F78E1CE9166E}" type="pres">
      <dgm:prSet presAssocID="{80F73C33-D5B8-8244-9FA1-F0C3A2B9C25D}" presName="hierRoot1" presStyleCnt="0">
        <dgm:presLayoutVars>
          <dgm:hierBranch val="init"/>
        </dgm:presLayoutVars>
      </dgm:prSet>
      <dgm:spPr/>
    </dgm:pt>
    <dgm:pt modelId="{CA505AAC-286F-B349-AAE9-34A2172C6FD1}" type="pres">
      <dgm:prSet presAssocID="{80F73C33-D5B8-8244-9FA1-F0C3A2B9C25D}" presName="rootComposite1" presStyleCnt="0"/>
      <dgm:spPr/>
    </dgm:pt>
    <dgm:pt modelId="{D71553C6-7B36-804F-91C9-8D676A5EF1BF}" type="pres">
      <dgm:prSet presAssocID="{80F73C33-D5B8-8244-9FA1-F0C3A2B9C25D}" presName="rootText1" presStyleLbl="alignAcc1" presStyleIdx="0" presStyleCnt="0" custLinFactX="-24404" custLinFactNeighborX="-100000" custLinFactNeighborY="29741">
        <dgm:presLayoutVars>
          <dgm:chPref val="3"/>
        </dgm:presLayoutVars>
      </dgm:prSet>
      <dgm:spPr/>
    </dgm:pt>
    <dgm:pt modelId="{E84E4A90-A93A-8646-9ABF-70E6D750DD6D}" type="pres">
      <dgm:prSet presAssocID="{80F73C33-D5B8-8244-9FA1-F0C3A2B9C25D}" presName="topArc1" presStyleLbl="parChTrans1D1" presStyleIdx="0" presStyleCnt="10"/>
      <dgm:spPr/>
    </dgm:pt>
    <dgm:pt modelId="{8D9BF645-5438-4A4F-A10C-E3D37C666666}" type="pres">
      <dgm:prSet presAssocID="{80F73C33-D5B8-8244-9FA1-F0C3A2B9C25D}" presName="bottomArc1" presStyleLbl="parChTrans1D1" presStyleIdx="1" presStyleCnt="10"/>
      <dgm:spPr/>
    </dgm:pt>
    <dgm:pt modelId="{A071ECBB-10E5-4248-89DC-62B7CC8F245E}" type="pres">
      <dgm:prSet presAssocID="{80F73C33-D5B8-8244-9FA1-F0C3A2B9C25D}" presName="topConnNode1" presStyleLbl="node1" presStyleIdx="0" presStyleCnt="0"/>
      <dgm:spPr/>
    </dgm:pt>
    <dgm:pt modelId="{E1E46056-A4B0-7540-870B-9797DAED3D3A}" type="pres">
      <dgm:prSet presAssocID="{80F73C33-D5B8-8244-9FA1-F0C3A2B9C25D}" presName="hierChild2" presStyleCnt="0"/>
      <dgm:spPr/>
    </dgm:pt>
    <dgm:pt modelId="{8F2D1DD2-CE14-2845-81BD-56A09A9E70C7}" type="pres">
      <dgm:prSet presAssocID="{80F73C33-D5B8-8244-9FA1-F0C3A2B9C25D}" presName="hierChild3" presStyleCnt="0"/>
      <dgm:spPr/>
    </dgm:pt>
    <dgm:pt modelId="{014A8CD7-2C3C-C943-A0C9-87E50C466239}" type="pres">
      <dgm:prSet presAssocID="{1DCC87DE-F537-1548-A365-F0DEB91C3928}" presName="Name101" presStyleLbl="parChTrans1D2" presStyleIdx="0" presStyleCnt="1"/>
      <dgm:spPr/>
    </dgm:pt>
    <dgm:pt modelId="{CCC7054F-F6FB-D449-B502-37444A953218}" type="pres">
      <dgm:prSet presAssocID="{FF9B7673-F43B-5048-BDA2-B13333874B47}" presName="hierRoot3" presStyleCnt="0">
        <dgm:presLayoutVars>
          <dgm:hierBranch val="init"/>
        </dgm:presLayoutVars>
      </dgm:prSet>
      <dgm:spPr/>
    </dgm:pt>
    <dgm:pt modelId="{7506C9EF-699B-9240-AD0F-3B9520B2A42F}" type="pres">
      <dgm:prSet presAssocID="{FF9B7673-F43B-5048-BDA2-B13333874B47}" presName="rootComposite3" presStyleCnt="0"/>
      <dgm:spPr/>
    </dgm:pt>
    <dgm:pt modelId="{04E9D7C1-A1EF-B243-8ADE-A06443568D51}" type="pres">
      <dgm:prSet presAssocID="{FF9B7673-F43B-5048-BDA2-B13333874B47}" presName="rootText3" presStyleLbl="alignAcc1" presStyleIdx="0" presStyleCnt="0" custLinFactNeighborX="38069" custLinFactNeighborY="-21070">
        <dgm:presLayoutVars>
          <dgm:chPref val="3"/>
        </dgm:presLayoutVars>
      </dgm:prSet>
      <dgm:spPr/>
    </dgm:pt>
    <dgm:pt modelId="{39A8356E-17FB-3B40-ADEF-6D56308CB859}" type="pres">
      <dgm:prSet presAssocID="{FF9B7673-F43B-5048-BDA2-B13333874B47}" presName="topArc3" presStyleLbl="parChTrans1D1" presStyleIdx="2" presStyleCnt="10"/>
      <dgm:spPr/>
    </dgm:pt>
    <dgm:pt modelId="{01BC8EC0-BD46-0D45-BA63-6DBA21AA37F5}" type="pres">
      <dgm:prSet presAssocID="{FF9B7673-F43B-5048-BDA2-B13333874B47}" presName="bottomArc3" presStyleLbl="parChTrans1D1" presStyleIdx="3" presStyleCnt="10"/>
      <dgm:spPr/>
    </dgm:pt>
    <dgm:pt modelId="{49F458C7-4F0C-DF49-B182-7633C7B88ABE}" type="pres">
      <dgm:prSet presAssocID="{FF9B7673-F43B-5048-BDA2-B13333874B47}" presName="topConnNode3" presStyleLbl="asst1" presStyleIdx="0" presStyleCnt="0"/>
      <dgm:spPr/>
    </dgm:pt>
    <dgm:pt modelId="{D1AFA994-35FC-C64D-A4F8-3E08F50DE026}" type="pres">
      <dgm:prSet presAssocID="{FF9B7673-F43B-5048-BDA2-B13333874B47}" presName="hierChild6" presStyleCnt="0"/>
      <dgm:spPr/>
    </dgm:pt>
    <dgm:pt modelId="{B6E84F7D-E791-5F43-9EE4-4BCA2123C21D}" type="pres">
      <dgm:prSet presAssocID="{8EA6026D-4B26-F043-89AA-4C307B524C76}" presName="Name28" presStyleLbl="parChTrans1D3" presStyleIdx="0" presStyleCnt="1"/>
      <dgm:spPr/>
    </dgm:pt>
    <dgm:pt modelId="{B0671CC7-E8B9-134D-A781-2DCDD5BEA7FD}" type="pres">
      <dgm:prSet presAssocID="{FF9E17E6-13D1-3E46-BDD5-30D820A17BD0}" presName="hierRoot2" presStyleCnt="0">
        <dgm:presLayoutVars>
          <dgm:hierBranch val="init"/>
        </dgm:presLayoutVars>
      </dgm:prSet>
      <dgm:spPr/>
    </dgm:pt>
    <dgm:pt modelId="{1D6EDEEC-B481-7346-B63F-97ACC215302D}" type="pres">
      <dgm:prSet presAssocID="{FF9E17E6-13D1-3E46-BDD5-30D820A17BD0}" presName="rootComposite2" presStyleCnt="0"/>
      <dgm:spPr/>
    </dgm:pt>
    <dgm:pt modelId="{DB6DBF72-7C09-2E41-BECD-CC7637B6B547}" type="pres">
      <dgm:prSet presAssocID="{FF9E17E6-13D1-3E46-BDD5-30D820A17BD0}" presName="rootText2" presStyleLbl="alignAcc1" presStyleIdx="0" presStyleCnt="0" custLinFactNeighborX="74774" custLinFactNeighborY="-61605">
        <dgm:presLayoutVars>
          <dgm:chPref val="3"/>
        </dgm:presLayoutVars>
      </dgm:prSet>
      <dgm:spPr/>
    </dgm:pt>
    <dgm:pt modelId="{5B560E2C-E152-9B41-8D8B-5E1D857B0851}" type="pres">
      <dgm:prSet presAssocID="{FF9E17E6-13D1-3E46-BDD5-30D820A17BD0}" presName="topArc2" presStyleLbl="parChTrans1D1" presStyleIdx="4" presStyleCnt="10"/>
      <dgm:spPr/>
    </dgm:pt>
    <dgm:pt modelId="{894A1551-8E4F-CF40-955C-1446D489FA51}" type="pres">
      <dgm:prSet presAssocID="{FF9E17E6-13D1-3E46-BDD5-30D820A17BD0}" presName="bottomArc2" presStyleLbl="parChTrans1D1" presStyleIdx="5" presStyleCnt="10"/>
      <dgm:spPr/>
    </dgm:pt>
    <dgm:pt modelId="{F824A7A6-2BCB-4C44-AF79-7A27392E2CA3}" type="pres">
      <dgm:prSet presAssocID="{FF9E17E6-13D1-3E46-BDD5-30D820A17BD0}" presName="topConnNode2" presStyleLbl="node3" presStyleIdx="0" presStyleCnt="0"/>
      <dgm:spPr/>
    </dgm:pt>
    <dgm:pt modelId="{7D680372-D074-F545-B9B3-6CA9B0AC2FFF}" type="pres">
      <dgm:prSet presAssocID="{FF9E17E6-13D1-3E46-BDD5-30D820A17BD0}" presName="hierChild4" presStyleCnt="0"/>
      <dgm:spPr/>
    </dgm:pt>
    <dgm:pt modelId="{6B03C90F-65D6-EE4E-A04B-9C404CDF9C41}" type="pres">
      <dgm:prSet presAssocID="{33EFA6FB-EAC5-C746-857D-9447F134BEEC}" presName="Name28" presStyleLbl="parChTrans1D4" presStyleIdx="0" presStyleCnt="2"/>
      <dgm:spPr/>
    </dgm:pt>
    <dgm:pt modelId="{935D8294-5987-B640-B4AB-666F0AA46672}" type="pres">
      <dgm:prSet presAssocID="{3A84B5E1-C200-E347-B621-3F604D7E8324}" presName="hierRoot2" presStyleCnt="0">
        <dgm:presLayoutVars>
          <dgm:hierBranch val="init"/>
        </dgm:presLayoutVars>
      </dgm:prSet>
      <dgm:spPr/>
    </dgm:pt>
    <dgm:pt modelId="{7B31B49E-430D-C940-9C02-0AD58C6834AC}" type="pres">
      <dgm:prSet presAssocID="{3A84B5E1-C200-E347-B621-3F604D7E8324}" presName="rootComposite2" presStyleCnt="0"/>
      <dgm:spPr/>
    </dgm:pt>
    <dgm:pt modelId="{E0B11525-552B-024D-BF42-FBB11FFCB334}" type="pres">
      <dgm:prSet presAssocID="{3A84B5E1-C200-E347-B621-3F604D7E8324}" presName="rootText2" presStyleLbl="alignAcc1" presStyleIdx="0" presStyleCnt="0" custLinFactX="3329" custLinFactNeighborX="100000" custLinFactNeighborY="-92453">
        <dgm:presLayoutVars>
          <dgm:chPref val="3"/>
        </dgm:presLayoutVars>
      </dgm:prSet>
      <dgm:spPr/>
    </dgm:pt>
    <dgm:pt modelId="{7BB9B9FA-2724-C346-B7FF-B7002452EF3B}" type="pres">
      <dgm:prSet presAssocID="{3A84B5E1-C200-E347-B621-3F604D7E8324}" presName="topArc2" presStyleLbl="parChTrans1D1" presStyleIdx="6" presStyleCnt="10"/>
      <dgm:spPr/>
    </dgm:pt>
    <dgm:pt modelId="{9B702071-843E-A848-8AF4-5E2609CABE69}" type="pres">
      <dgm:prSet presAssocID="{3A84B5E1-C200-E347-B621-3F604D7E8324}" presName="bottomArc2" presStyleLbl="parChTrans1D1" presStyleIdx="7" presStyleCnt="10"/>
      <dgm:spPr/>
    </dgm:pt>
    <dgm:pt modelId="{08D2EF56-E086-E141-8D7D-78DDF30D41C2}" type="pres">
      <dgm:prSet presAssocID="{3A84B5E1-C200-E347-B621-3F604D7E8324}" presName="topConnNode2" presStyleLbl="node4" presStyleIdx="0" presStyleCnt="0"/>
      <dgm:spPr/>
    </dgm:pt>
    <dgm:pt modelId="{924DB81F-F795-1F4E-BA94-D8B57AC7CAC3}" type="pres">
      <dgm:prSet presAssocID="{3A84B5E1-C200-E347-B621-3F604D7E8324}" presName="hierChild4" presStyleCnt="0"/>
      <dgm:spPr/>
    </dgm:pt>
    <dgm:pt modelId="{096A8BE5-837C-A14F-8DC0-CF5F529C8435}" type="pres">
      <dgm:prSet presAssocID="{90049594-C88D-EE4E-AD7B-7C79EFDB0F9A}" presName="Name28" presStyleLbl="parChTrans1D4" presStyleIdx="1" presStyleCnt="2"/>
      <dgm:spPr/>
    </dgm:pt>
    <dgm:pt modelId="{43E9D1DF-0ED9-D640-817A-C9352A1314C1}" type="pres">
      <dgm:prSet presAssocID="{47135A6E-D613-B84B-A9CF-3D9992C99AF1}" presName="hierRoot2" presStyleCnt="0">
        <dgm:presLayoutVars>
          <dgm:hierBranch val="init"/>
        </dgm:presLayoutVars>
      </dgm:prSet>
      <dgm:spPr/>
    </dgm:pt>
    <dgm:pt modelId="{0569D4AA-0BEE-AF42-B7AA-B6E62DAD3612}" type="pres">
      <dgm:prSet presAssocID="{47135A6E-D613-B84B-A9CF-3D9992C99AF1}" presName="rootComposite2" presStyleCnt="0"/>
      <dgm:spPr/>
    </dgm:pt>
    <dgm:pt modelId="{7E9F8A99-3F87-CA44-ACDE-27D059273A4B}" type="pres">
      <dgm:prSet presAssocID="{47135A6E-D613-B84B-A9CF-3D9992C99AF1}" presName="rootText2" presStyleLbl="alignAcc1" presStyleIdx="0" presStyleCnt="0" custLinFactY="-51041" custLinFactNeighborX="75167" custLinFactNeighborY="-100000">
        <dgm:presLayoutVars>
          <dgm:chPref val="3"/>
        </dgm:presLayoutVars>
      </dgm:prSet>
      <dgm:spPr/>
    </dgm:pt>
    <dgm:pt modelId="{FB8D920C-0C94-694F-B7FB-7B700368C21F}" type="pres">
      <dgm:prSet presAssocID="{47135A6E-D613-B84B-A9CF-3D9992C99AF1}" presName="topArc2" presStyleLbl="parChTrans1D1" presStyleIdx="8" presStyleCnt="10"/>
      <dgm:spPr/>
    </dgm:pt>
    <dgm:pt modelId="{8EE6B132-6704-E94B-B601-82CEB5CF7526}" type="pres">
      <dgm:prSet presAssocID="{47135A6E-D613-B84B-A9CF-3D9992C99AF1}" presName="bottomArc2" presStyleLbl="parChTrans1D1" presStyleIdx="9" presStyleCnt="10"/>
      <dgm:spPr/>
    </dgm:pt>
    <dgm:pt modelId="{81B189C3-FE2E-3E40-8002-45C2BE8F201E}" type="pres">
      <dgm:prSet presAssocID="{47135A6E-D613-B84B-A9CF-3D9992C99AF1}" presName="topConnNode2" presStyleLbl="node4" presStyleIdx="0" presStyleCnt="0"/>
      <dgm:spPr/>
    </dgm:pt>
    <dgm:pt modelId="{52623770-68B6-C441-8E97-9B996D775D8F}" type="pres">
      <dgm:prSet presAssocID="{47135A6E-D613-B84B-A9CF-3D9992C99AF1}" presName="hierChild4" presStyleCnt="0"/>
      <dgm:spPr/>
    </dgm:pt>
    <dgm:pt modelId="{FB4B161D-45D9-6E4D-A3A6-86F14B4CAD97}" type="pres">
      <dgm:prSet presAssocID="{47135A6E-D613-B84B-A9CF-3D9992C99AF1}" presName="hierChild5" presStyleCnt="0"/>
      <dgm:spPr/>
    </dgm:pt>
    <dgm:pt modelId="{C10D580B-A6E2-E345-B847-613AABA144D5}" type="pres">
      <dgm:prSet presAssocID="{3A84B5E1-C200-E347-B621-3F604D7E8324}" presName="hierChild5" presStyleCnt="0"/>
      <dgm:spPr/>
    </dgm:pt>
    <dgm:pt modelId="{EBB68E27-CABE-A942-B4AA-8DAF838A3284}" type="pres">
      <dgm:prSet presAssocID="{FF9E17E6-13D1-3E46-BDD5-30D820A17BD0}" presName="hierChild5" presStyleCnt="0"/>
      <dgm:spPr/>
    </dgm:pt>
    <dgm:pt modelId="{1BE3D19C-DC9F-CA46-B757-78274D9A3A24}" type="pres">
      <dgm:prSet presAssocID="{FF9B7673-F43B-5048-BDA2-B13333874B47}" presName="hierChild7" presStyleCnt="0"/>
      <dgm:spPr/>
    </dgm:pt>
  </dgm:ptLst>
  <dgm:cxnLst>
    <dgm:cxn modelId="{0633FE05-5B57-FD4B-9236-76C639774493}" type="presOf" srcId="{3A84B5E1-C200-E347-B621-3F604D7E8324}" destId="{E0B11525-552B-024D-BF42-FBB11FFCB334}" srcOrd="0" destOrd="0" presId="urn:microsoft.com/office/officeart/2008/layout/HalfCircleOrganizationChart"/>
    <dgm:cxn modelId="{A3E14D14-1D32-434A-A051-516957CA109A}" srcId="{FF9B7673-F43B-5048-BDA2-B13333874B47}" destId="{FF9E17E6-13D1-3E46-BDD5-30D820A17BD0}" srcOrd="0" destOrd="0" parTransId="{8EA6026D-4B26-F043-89AA-4C307B524C76}" sibTransId="{6DF4DFD5-E1C7-504A-BA4B-DF2AFF3F538B}"/>
    <dgm:cxn modelId="{F9B60919-B758-9D40-B1BC-25F608B39E94}" type="presOf" srcId="{33EFA6FB-EAC5-C746-857D-9447F134BEEC}" destId="{6B03C90F-65D6-EE4E-A04B-9C404CDF9C41}" srcOrd="0" destOrd="0" presId="urn:microsoft.com/office/officeart/2008/layout/HalfCircleOrganizationChart"/>
    <dgm:cxn modelId="{E8EA9634-5E31-C540-9C27-55C2AE6CC1D4}" type="presOf" srcId="{1DCC87DE-F537-1548-A365-F0DEB91C3928}" destId="{014A8CD7-2C3C-C943-A0C9-87E50C466239}" srcOrd="0" destOrd="0" presId="urn:microsoft.com/office/officeart/2008/layout/HalfCircleOrganizationChart"/>
    <dgm:cxn modelId="{F303E63B-95AB-9340-8D67-552B226BEA89}" srcId="{80F73C33-D5B8-8244-9FA1-F0C3A2B9C25D}" destId="{FF9B7673-F43B-5048-BDA2-B13333874B47}" srcOrd="0" destOrd="0" parTransId="{1DCC87DE-F537-1548-A365-F0DEB91C3928}" sibTransId="{1B18B915-9C35-C942-81B1-D98164893BD4}"/>
    <dgm:cxn modelId="{10BF034A-7516-0D4C-9CDF-52B83FDA2256}" type="presOf" srcId="{90049594-C88D-EE4E-AD7B-7C79EFDB0F9A}" destId="{096A8BE5-837C-A14F-8DC0-CF5F529C8435}" srcOrd="0" destOrd="0" presId="urn:microsoft.com/office/officeart/2008/layout/HalfCircleOrganizationChart"/>
    <dgm:cxn modelId="{BF7F105C-0C38-8144-8123-A01B79222841}" type="presOf" srcId="{47135A6E-D613-B84B-A9CF-3D9992C99AF1}" destId="{7E9F8A99-3F87-CA44-ACDE-27D059273A4B}" srcOrd="0" destOrd="0" presId="urn:microsoft.com/office/officeart/2008/layout/HalfCircleOrganizationChart"/>
    <dgm:cxn modelId="{98763F6F-D794-2543-A145-C00B7562656F}" type="presOf" srcId="{3A84B5E1-C200-E347-B621-3F604D7E8324}" destId="{08D2EF56-E086-E141-8D7D-78DDF30D41C2}" srcOrd="1" destOrd="0" presId="urn:microsoft.com/office/officeart/2008/layout/HalfCircleOrganizationChart"/>
    <dgm:cxn modelId="{251F3675-8033-7A4A-9D24-FEABD0F8EDA4}" type="presOf" srcId="{FF9B7673-F43B-5048-BDA2-B13333874B47}" destId="{04E9D7C1-A1EF-B243-8ADE-A06443568D51}" srcOrd="0" destOrd="0" presId="urn:microsoft.com/office/officeart/2008/layout/HalfCircleOrganizationChart"/>
    <dgm:cxn modelId="{258FB78A-050D-A04A-9E14-0717B740AD15}" type="presOf" srcId="{80F73C33-D5B8-8244-9FA1-F0C3A2B9C25D}" destId="{A071ECBB-10E5-4248-89DC-62B7CC8F245E}" srcOrd="1" destOrd="0" presId="urn:microsoft.com/office/officeart/2008/layout/HalfCircleOrganizationChart"/>
    <dgm:cxn modelId="{956ED98A-C87E-024D-9E70-AB8C19DA766A}" type="presOf" srcId="{47135A6E-D613-B84B-A9CF-3D9992C99AF1}" destId="{81B189C3-FE2E-3E40-8002-45C2BE8F201E}" srcOrd="1" destOrd="0" presId="urn:microsoft.com/office/officeart/2008/layout/HalfCircleOrganizationChart"/>
    <dgm:cxn modelId="{596C168C-D8B3-8849-81B5-0D371729017D}" type="presOf" srcId="{FF9E17E6-13D1-3E46-BDD5-30D820A17BD0}" destId="{F824A7A6-2BCB-4C44-AF79-7A27392E2CA3}" srcOrd="1" destOrd="0" presId="urn:microsoft.com/office/officeart/2008/layout/HalfCircleOrganizationChart"/>
    <dgm:cxn modelId="{E4C409A7-5FCC-7C49-A6B6-E6E67A8E0E99}" srcId="{1EDA023A-7D12-F143-B4B8-C314D23E608E}" destId="{80F73C33-D5B8-8244-9FA1-F0C3A2B9C25D}" srcOrd="0" destOrd="0" parTransId="{A0408CE4-D10B-014F-A920-592BFCF9E2AE}" sibTransId="{D89BCF22-5A21-E442-8460-352E24139ECD}"/>
    <dgm:cxn modelId="{AE77E4B0-EEBF-474A-A3C2-3BEEF7CF7821}" type="presOf" srcId="{80F73C33-D5B8-8244-9FA1-F0C3A2B9C25D}" destId="{D71553C6-7B36-804F-91C9-8D676A5EF1BF}" srcOrd="0" destOrd="0" presId="urn:microsoft.com/office/officeart/2008/layout/HalfCircleOrganizationChart"/>
    <dgm:cxn modelId="{566D43B6-4016-6047-81F6-A5F38BACFEC2}" type="presOf" srcId="{8EA6026D-4B26-F043-89AA-4C307B524C76}" destId="{B6E84F7D-E791-5F43-9EE4-4BCA2123C21D}" srcOrd="0" destOrd="0" presId="urn:microsoft.com/office/officeart/2008/layout/HalfCircleOrganizationChart"/>
    <dgm:cxn modelId="{BD314BD3-FD92-A94B-93B9-431964BE0D5C}" srcId="{3A84B5E1-C200-E347-B621-3F604D7E8324}" destId="{47135A6E-D613-B84B-A9CF-3D9992C99AF1}" srcOrd="0" destOrd="0" parTransId="{90049594-C88D-EE4E-AD7B-7C79EFDB0F9A}" sibTransId="{A8BBCDE5-B43B-F347-B99F-628145BE263E}"/>
    <dgm:cxn modelId="{7EA1BCE8-4653-AA4E-A7F3-B8FA43379B15}" srcId="{FF9E17E6-13D1-3E46-BDD5-30D820A17BD0}" destId="{3A84B5E1-C200-E347-B621-3F604D7E8324}" srcOrd="0" destOrd="0" parTransId="{33EFA6FB-EAC5-C746-857D-9447F134BEEC}" sibTransId="{FF86BCB8-EA6A-464F-8C4A-52A997F97B5F}"/>
    <dgm:cxn modelId="{918EFFE8-B6EE-784C-A2FE-15503803DEE6}" type="presOf" srcId="{1EDA023A-7D12-F143-B4B8-C314D23E608E}" destId="{08B2A60E-7146-EF44-8526-5B094731D1AE}" srcOrd="0" destOrd="0" presId="urn:microsoft.com/office/officeart/2008/layout/HalfCircleOrganizationChart"/>
    <dgm:cxn modelId="{935103EF-D16F-4F45-B3BF-96B03013E2DE}" type="presOf" srcId="{FF9B7673-F43B-5048-BDA2-B13333874B47}" destId="{49F458C7-4F0C-DF49-B182-7633C7B88ABE}" srcOrd="1" destOrd="0" presId="urn:microsoft.com/office/officeart/2008/layout/HalfCircleOrganizationChart"/>
    <dgm:cxn modelId="{DD138FF1-C5FC-374A-9871-729FA82F2F40}" type="presOf" srcId="{FF9E17E6-13D1-3E46-BDD5-30D820A17BD0}" destId="{DB6DBF72-7C09-2E41-BECD-CC7637B6B547}" srcOrd="0" destOrd="0" presId="urn:microsoft.com/office/officeart/2008/layout/HalfCircleOrganizationChart"/>
    <dgm:cxn modelId="{7D0B8C57-D32D-D74B-A3A9-D693C52E961F}" type="presParOf" srcId="{08B2A60E-7146-EF44-8526-5B094731D1AE}" destId="{16EC1795-E025-7547-8B44-F78E1CE9166E}" srcOrd="0" destOrd="0" presId="urn:microsoft.com/office/officeart/2008/layout/HalfCircleOrganizationChart"/>
    <dgm:cxn modelId="{7889B115-25B4-9149-BB05-2DDDB3D60C4C}" type="presParOf" srcId="{16EC1795-E025-7547-8B44-F78E1CE9166E}" destId="{CA505AAC-286F-B349-AAE9-34A2172C6FD1}" srcOrd="0" destOrd="0" presId="urn:microsoft.com/office/officeart/2008/layout/HalfCircleOrganizationChart"/>
    <dgm:cxn modelId="{FA35FCC5-BB09-5649-8247-FC72179566D6}" type="presParOf" srcId="{CA505AAC-286F-B349-AAE9-34A2172C6FD1}" destId="{D71553C6-7B36-804F-91C9-8D676A5EF1BF}" srcOrd="0" destOrd="0" presId="urn:microsoft.com/office/officeart/2008/layout/HalfCircleOrganizationChart"/>
    <dgm:cxn modelId="{E5F8875F-3083-CB4C-88DB-E7D844BAE39B}" type="presParOf" srcId="{CA505AAC-286F-B349-AAE9-34A2172C6FD1}" destId="{E84E4A90-A93A-8646-9ABF-70E6D750DD6D}" srcOrd="1" destOrd="0" presId="urn:microsoft.com/office/officeart/2008/layout/HalfCircleOrganizationChart"/>
    <dgm:cxn modelId="{FEF24AB9-0949-2142-AD6C-3D2363122917}" type="presParOf" srcId="{CA505AAC-286F-B349-AAE9-34A2172C6FD1}" destId="{8D9BF645-5438-4A4F-A10C-E3D37C666666}" srcOrd="2" destOrd="0" presId="urn:microsoft.com/office/officeart/2008/layout/HalfCircleOrganizationChart"/>
    <dgm:cxn modelId="{10950DC6-6E8A-0F4D-80D7-D276A624B9F2}" type="presParOf" srcId="{CA505AAC-286F-B349-AAE9-34A2172C6FD1}" destId="{A071ECBB-10E5-4248-89DC-62B7CC8F245E}" srcOrd="3" destOrd="0" presId="urn:microsoft.com/office/officeart/2008/layout/HalfCircleOrganizationChart"/>
    <dgm:cxn modelId="{BC3AE11D-45F8-CE4E-916B-FA4ED624552E}" type="presParOf" srcId="{16EC1795-E025-7547-8B44-F78E1CE9166E}" destId="{E1E46056-A4B0-7540-870B-9797DAED3D3A}" srcOrd="1" destOrd="0" presId="urn:microsoft.com/office/officeart/2008/layout/HalfCircleOrganizationChart"/>
    <dgm:cxn modelId="{2161655A-8B84-C944-967B-AC9EE457096A}" type="presParOf" srcId="{16EC1795-E025-7547-8B44-F78E1CE9166E}" destId="{8F2D1DD2-CE14-2845-81BD-56A09A9E70C7}" srcOrd="2" destOrd="0" presId="urn:microsoft.com/office/officeart/2008/layout/HalfCircleOrganizationChart"/>
    <dgm:cxn modelId="{7A1261D2-855C-5748-9C64-7687037DAD48}" type="presParOf" srcId="{8F2D1DD2-CE14-2845-81BD-56A09A9E70C7}" destId="{014A8CD7-2C3C-C943-A0C9-87E50C466239}" srcOrd="0" destOrd="0" presId="urn:microsoft.com/office/officeart/2008/layout/HalfCircleOrganizationChart"/>
    <dgm:cxn modelId="{8460454D-5A1E-EF4C-AAAF-EF93A619EE74}" type="presParOf" srcId="{8F2D1DD2-CE14-2845-81BD-56A09A9E70C7}" destId="{CCC7054F-F6FB-D449-B502-37444A953218}" srcOrd="1" destOrd="0" presId="urn:microsoft.com/office/officeart/2008/layout/HalfCircleOrganizationChart"/>
    <dgm:cxn modelId="{E2ED8EDC-0F81-1A4E-AEFB-B59639E9E459}" type="presParOf" srcId="{CCC7054F-F6FB-D449-B502-37444A953218}" destId="{7506C9EF-699B-9240-AD0F-3B9520B2A42F}" srcOrd="0" destOrd="0" presId="urn:microsoft.com/office/officeart/2008/layout/HalfCircleOrganizationChart"/>
    <dgm:cxn modelId="{8E5FC201-6F31-3E41-A52F-E42C7F496B09}" type="presParOf" srcId="{7506C9EF-699B-9240-AD0F-3B9520B2A42F}" destId="{04E9D7C1-A1EF-B243-8ADE-A06443568D51}" srcOrd="0" destOrd="0" presId="urn:microsoft.com/office/officeart/2008/layout/HalfCircleOrganizationChart"/>
    <dgm:cxn modelId="{8F159922-7D9D-EC4C-8715-A0360D22E99C}" type="presParOf" srcId="{7506C9EF-699B-9240-AD0F-3B9520B2A42F}" destId="{39A8356E-17FB-3B40-ADEF-6D56308CB859}" srcOrd="1" destOrd="0" presId="urn:microsoft.com/office/officeart/2008/layout/HalfCircleOrganizationChart"/>
    <dgm:cxn modelId="{137BDC99-ED8D-394A-9DBE-E65FFD108428}" type="presParOf" srcId="{7506C9EF-699B-9240-AD0F-3B9520B2A42F}" destId="{01BC8EC0-BD46-0D45-BA63-6DBA21AA37F5}" srcOrd="2" destOrd="0" presId="urn:microsoft.com/office/officeart/2008/layout/HalfCircleOrganizationChart"/>
    <dgm:cxn modelId="{F38C531D-4432-0C48-9AD6-51B79179E01A}" type="presParOf" srcId="{7506C9EF-699B-9240-AD0F-3B9520B2A42F}" destId="{49F458C7-4F0C-DF49-B182-7633C7B88ABE}" srcOrd="3" destOrd="0" presId="urn:microsoft.com/office/officeart/2008/layout/HalfCircleOrganizationChart"/>
    <dgm:cxn modelId="{E04058A4-1AF6-454A-B8AA-029ED24814AE}" type="presParOf" srcId="{CCC7054F-F6FB-D449-B502-37444A953218}" destId="{D1AFA994-35FC-C64D-A4F8-3E08F50DE026}" srcOrd="1" destOrd="0" presId="urn:microsoft.com/office/officeart/2008/layout/HalfCircleOrganizationChart"/>
    <dgm:cxn modelId="{86200BFB-17CE-274A-A56E-C3115289E59B}" type="presParOf" srcId="{D1AFA994-35FC-C64D-A4F8-3E08F50DE026}" destId="{B6E84F7D-E791-5F43-9EE4-4BCA2123C21D}" srcOrd="0" destOrd="0" presId="urn:microsoft.com/office/officeart/2008/layout/HalfCircleOrganizationChart"/>
    <dgm:cxn modelId="{2860D8D7-2C4B-5B4D-9F23-7AD078A7A7D4}" type="presParOf" srcId="{D1AFA994-35FC-C64D-A4F8-3E08F50DE026}" destId="{B0671CC7-E8B9-134D-A781-2DCDD5BEA7FD}" srcOrd="1" destOrd="0" presId="urn:microsoft.com/office/officeart/2008/layout/HalfCircleOrganizationChart"/>
    <dgm:cxn modelId="{67FFD9CE-24FC-824A-8E33-B649486FC121}" type="presParOf" srcId="{B0671CC7-E8B9-134D-A781-2DCDD5BEA7FD}" destId="{1D6EDEEC-B481-7346-B63F-97ACC215302D}" srcOrd="0" destOrd="0" presId="urn:microsoft.com/office/officeart/2008/layout/HalfCircleOrganizationChart"/>
    <dgm:cxn modelId="{F7FB53C5-DD66-2046-B990-06F493822132}" type="presParOf" srcId="{1D6EDEEC-B481-7346-B63F-97ACC215302D}" destId="{DB6DBF72-7C09-2E41-BECD-CC7637B6B547}" srcOrd="0" destOrd="0" presId="urn:microsoft.com/office/officeart/2008/layout/HalfCircleOrganizationChart"/>
    <dgm:cxn modelId="{B090DE8D-F00B-E54E-8D2E-2C789B19E204}" type="presParOf" srcId="{1D6EDEEC-B481-7346-B63F-97ACC215302D}" destId="{5B560E2C-E152-9B41-8D8B-5E1D857B0851}" srcOrd="1" destOrd="0" presId="urn:microsoft.com/office/officeart/2008/layout/HalfCircleOrganizationChart"/>
    <dgm:cxn modelId="{4FDA6894-5A19-504F-9E97-0C6E24E47843}" type="presParOf" srcId="{1D6EDEEC-B481-7346-B63F-97ACC215302D}" destId="{894A1551-8E4F-CF40-955C-1446D489FA51}" srcOrd="2" destOrd="0" presId="urn:microsoft.com/office/officeart/2008/layout/HalfCircleOrganizationChart"/>
    <dgm:cxn modelId="{299E8009-E602-A542-9690-208305A1F6A3}" type="presParOf" srcId="{1D6EDEEC-B481-7346-B63F-97ACC215302D}" destId="{F824A7A6-2BCB-4C44-AF79-7A27392E2CA3}" srcOrd="3" destOrd="0" presId="urn:microsoft.com/office/officeart/2008/layout/HalfCircleOrganizationChart"/>
    <dgm:cxn modelId="{A73B8C1D-4FF8-AB48-8F64-E9EAFC3FA6EC}" type="presParOf" srcId="{B0671CC7-E8B9-134D-A781-2DCDD5BEA7FD}" destId="{7D680372-D074-F545-B9B3-6CA9B0AC2FFF}" srcOrd="1" destOrd="0" presId="urn:microsoft.com/office/officeart/2008/layout/HalfCircleOrganizationChart"/>
    <dgm:cxn modelId="{F5E92AAB-6869-EA4B-B70B-223ACF234DC1}" type="presParOf" srcId="{7D680372-D074-F545-B9B3-6CA9B0AC2FFF}" destId="{6B03C90F-65D6-EE4E-A04B-9C404CDF9C41}" srcOrd="0" destOrd="0" presId="urn:microsoft.com/office/officeart/2008/layout/HalfCircleOrganizationChart"/>
    <dgm:cxn modelId="{9EE1EB1E-26A7-2241-B32E-8B89E9623F90}" type="presParOf" srcId="{7D680372-D074-F545-B9B3-6CA9B0AC2FFF}" destId="{935D8294-5987-B640-B4AB-666F0AA46672}" srcOrd="1" destOrd="0" presId="urn:microsoft.com/office/officeart/2008/layout/HalfCircleOrganizationChart"/>
    <dgm:cxn modelId="{1E8F02F8-29C4-A845-B174-37829108CF9F}" type="presParOf" srcId="{935D8294-5987-B640-B4AB-666F0AA46672}" destId="{7B31B49E-430D-C940-9C02-0AD58C6834AC}" srcOrd="0" destOrd="0" presId="urn:microsoft.com/office/officeart/2008/layout/HalfCircleOrganizationChart"/>
    <dgm:cxn modelId="{06C5BBDA-2FAE-3A4F-AC06-402F1ADAC0C1}" type="presParOf" srcId="{7B31B49E-430D-C940-9C02-0AD58C6834AC}" destId="{E0B11525-552B-024D-BF42-FBB11FFCB334}" srcOrd="0" destOrd="0" presId="urn:microsoft.com/office/officeart/2008/layout/HalfCircleOrganizationChart"/>
    <dgm:cxn modelId="{18EAD1BB-EC24-E843-B5DD-82EF520F90D5}" type="presParOf" srcId="{7B31B49E-430D-C940-9C02-0AD58C6834AC}" destId="{7BB9B9FA-2724-C346-B7FF-B7002452EF3B}" srcOrd="1" destOrd="0" presId="urn:microsoft.com/office/officeart/2008/layout/HalfCircleOrganizationChart"/>
    <dgm:cxn modelId="{1E4A7857-A77C-F441-9C1D-F75621AD9459}" type="presParOf" srcId="{7B31B49E-430D-C940-9C02-0AD58C6834AC}" destId="{9B702071-843E-A848-8AF4-5E2609CABE69}" srcOrd="2" destOrd="0" presId="urn:microsoft.com/office/officeart/2008/layout/HalfCircleOrganizationChart"/>
    <dgm:cxn modelId="{A8288C5B-7810-C543-9238-FAF9DCFD3D59}" type="presParOf" srcId="{7B31B49E-430D-C940-9C02-0AD58C6834AC}" destId="{08D2EF56-E086-E141-8D7D-78DDF30D41C2}" srcOrd="3" destOrd="0" presId="urn:microsoft.com/office/officeart/2008/layout/HalfCircleOrganizationChart"/>
    <dgm:cxn modelId="{16E8295D-FDB2-0049-A1A8-E1713DEFC3FF}" type="presParOf" srcId="{935D8294-5987-B640-B4AB-666F0AA46672}" destId="{924DB81F-F795-1F4E-BA94-D8B57AC7CAC3}" srcOrd="1" destOrd="0" presId="urn:microsoft.com/office/officeart/2008/layout/HalfCircleOrganizationChart"/>
    <dgm:cxn modelId="{56ACD6DF-57CA-0549-AF13-E00A63865635}" type="presParOf" srcId="{924DB81F-F795-1F4E-BA94-D8B57AC7CAC3}" destId="{096A8BE5-837C-A14F-8DC0-CF5F529C8435}" srcOrd="0" destOrd="0" presId="urn:microsoft.com/office/officeart/2008/layout/HalfCircleOrganizationChart"/>
    <dgm:cxn modelId="{0427FA30-DE31-2449-8913-2E3DB7319A2A}" type="presParOf" srcId="{924DB81F-F795-1F4E-BA94-D8B57AC7CAC3}" destId="{43E9D1DF-0ED9-D640-817A-C9352A1314C1}" srcOrd="1" destOrd="0" presId="urn:microsoft.com/office/officeart/2008/layout/HalfCircleOrganizationChart"/>
    <dgm:cxn modelId="{D283B356-7C71-6249-A95A-804F13ADB861}" type="presParOf" srcId="{43E9D1DF-0ED9-D640-817A-C9352A1314C1}" destId="{0569D4AA-0BEE-AF42-B7AA-B6E62DAD3612}" srcOrd="0" destOrd="0" presId="urn:microsoft.com/office/officeart/2008/layout/HalfCircleOrganizationChart"/>
    <dgm:cxn modelId="{8821940B-BFC4-6849-AE12-52F3401F1674}" type="presParOf" srcId="{0569D4AA-0BEE-AF42-B7AA-B6E62DAD3612}" destId="{7E9F8A99-3F87-CA44-ACDE-27D059273A4B}" srcOrd="0" destOrd="0" presId="urn:microsoft.com/office/officeart/2008/layout/HalfCircleOrganizationChart"/>
    <dgm:cxn modelId="{2138EAAB-0137-E047-B95B-E7191706FF5F}" type="presParOf" srcId="{0569D4AA-0BEE-AF42-B7AA-B6E62DAD3612}" destId="{FB8D920C-0C94-694F-B7FB-7B700368C21F}" srcOrd="1" destOrd="0" presId="urn:microsoft.com/office/officeart/2008/layout/HalfCircleOrganizationChart"/>
    <dgm:cxn modelId="{11861DDD-11F4-2940-96ED-AFCE364663D0}" type="presParOf" srcId="{0569D4AA-0BEE-AF42-B7AA-B6E62DAD3612}" destId="{8EE6B132-6704-E94B-B601-82CEB5CF7526}" srcOrd="2" destOrd="0" presId="urn:microsoft.com/office/officeart/2008/layout/HalfCircleOrganizationChart"/>
    <dgm:cxn modelId="{61B6ED4A-55E3-5146-8D99-8040AF2FAC58}" type="presParOf" srcId="{0569D4AA-0BEE-AF42-B7AA-B6E62DAD3612}" destId="{81B189C3-FE2E-3E40-8002-45C2BE8F201E}" srcOrd="3" destOrd="0" presId="urn:microsoft.com/office/officeart/2008/layout/HalfCircleOrganizationChart"/>
    <dgm:cxn modelId="{457D0023-4463-D846-B273-9334CF6BACCC}" type="presParOf" srcId="{43E9D1DF-0ED9-D640-817A-C9352A1314C1}" destId="{52623770-68B6-C441-8E97-9B996D775D8F}" srcOrd="1" destOrd="0" presId="urn:microsoft.com/office/officeart/2008/layout/HalfCircleOrganizationChart"/>
    <dgm:cxn modelId="{EA374553-7F8C-F74A-9994-A033817336A1}" type="presParOf" srcId="{43E9D1DF-0ED9-D640-817A-C9352A1314C1}" destId="{FB4B161D-45D9-6E4D-A3A6-86F14B4CAD97}" srcOrd="2" destOrd="0" presId="urn:microsoft.com/office/officeart/2008/layout/HalfCircleOrganizationChart"/>
    <dgm:cxn modelId="{32955787-7D4D-E04C-B928-D2DF760D9D20}" type="presParOf" srcId="{935D8294-5987-B640-B4AB-666F0AA46672}" destId="{C10D580B-A6E2-E345-B847-613AABA144D5}" srcOrd="2" destOrd="0" presId="urn:microsoft.com/office/officeart/2008/layout/HalfCircleOrganizationChart"/>
    <dgm:cxn modelId="{31714B6E-3987-0248-AD14-6ECF082B790E}" type="presParOf" srcId="{B0671CC7-E8B9-134D-A781-2DCDD5BEA7FD}" destId="{EBB68E27-CABE-A942-B4AA-8DAF838A3284}" srcOrd="2" destOrd="0" presId="urn:microsoft.com/office/officeart/2008/layout/HalfCircleOrganizationChart"/>
    <dgm:cxn modelId="{C4CDA228-097F-C04E-AD22-3289E362CAC5}" type="presParOf" srcId="{CCC7054F-F6FB-D449-B502-37444A953218}" destId="{1BE3D19C-DC9F-CA46-B757-78274D9A3A24}"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A8BE5-837C-A14F-8DC0-CF5F529C8435}">
      <dsp:nvSpPr>
        <dsp:cNvPr id="0" name=""/>
        <dsp:cNvSpPr/>
      </dsp:nvSpPr>
      <dsp:spPr>
        <a:xfrm>
          <a:off x="1845446" y="2177119"/>
          <a:ext cx="166159" cy="104809"/>
        </a:xfrm>
        <a:custGeom>
          <a:avLst/>
          <a:gdLst/>
          <a:ahLst/>
          <a:cxnLst/>
          <a:rect l="0" t="0" r="0" b="0"/>
          <a:pathLst>
            <a:path>
              <a:moveTo>
                <a:pt x="0" y="0"/>
              </a:moveTo>
              <a:lnTo>
                <a:pt x="0" y="104809"/>
              </a:lnTo>
              <a:lnTo>
                <a:pt x="166159" y="1048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03C90F-65D6-EE4E-A04B-9C404CDF9C41}">
      <dsp:nvSpPr>
        <dsp:cNvPr id="0" name=""/>
        <dsp:cNvSpPr/>
      </dsp:nvSpPr>
      <dsp:spPr>
        <a:xfrm>
          <a:off x="1579459" y="1607711"/>
          <a:ext cx="265987" cy="103662"/>
        </a:xfrm>
        <a:custGeom>
          <a:avLst/>
          <a:gdLst/>
          <a:ahLst/>
          <a:cxnLst/>
          <a:rect l="0" t="0" r="0" b="0"/>
          <a:pathLst>
            <a:path>
              <a:moveTo>
                <a:pt x="0" y="0"/>
              </a:moveTo>
              <a:lnTo>
                <a:pt x="0" y="5855"/>
              </a:lnTo>
              <a:lnTo>
                <a:pt x="265987" y="5855"/>
              </a:lnTo>
              <a:lnTo>
                <a:pt x="265987" y="1036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E84F7D-E791-5F43-9EE4-4BCA2123C21D}">
      <dsp:nvSpPr>
        <dsp:cNvPr id="0" name=""/>
        <dsp:cNvSpPr/>
      </dsp:nvSpPr>
      <dsp:spPr>
        <a:xfrm>
          <a:off x="1237555" y="1021458"/>
          <a:ext cx="341903" cy="91440"/>
        </a:xfrm>
        <a:custGeom>
          <a:avLst/>
          <a:gdLst/>
          <a:ahLst/>
          <a:cxnLst/>
          <a:rect l="0" t="0" r="0" b="0"/>
          <a:pathLst>
            <a:path>
              <a:moveTo>
                <a:pt x="0" y="45720"/>
              </a:moveTo>
              <a:lnTo>
                <a:pt x="341903" y="45720"/>
              </a:lnTo>
              <a:lnTo>
                <a:pt x="341903" y="1205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4A8CD7-2C3C-C943-A0C9-87E50C466239}">
      <dsp:nvSpPr>
        <dsp:cNvPr id="0" name=""/>
        <dsp:cNvSpPr/>
      </dsp:nvSpPr>
      <dsp:spPr>
        <a:xfrm>
          <a:off x="893155" y="557275"/>
          <a:ext cx="167416" cy="127991"/>
        </a:xfrm>
        <a:custGeom>
          <a:avLst/>
          <a:gdLst/>
          <a:ahLst/>
          <a:cxnLst/>
          <a:rect l="0" t="0" r="0" b="0"/>
          <a:pathLst>
            <a:path>
              <a:moveTo>
                <a:pt x="0" y="0"/>
              </a:moveTo>
              <a:lnTo>
                <a:pt x="0" y="127991"/>
              </a:lnTo>
              <a:lnTo>
                <a:pt x="167416" y="1279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4E4A90-A93A-8646-9ABF-70E6D750DD6D}">
      <dsp:nvSpPr>
        <dsp:cNvPr id="0" name=""/>
        <dsp:cNvSpPr/>
      </dsp:nvSpPr>
      <dsp:spPr>
        <a:xfrm>
          <a:off x="660282" y="91529"/>
          <a:ext cx="465745" cy="465745"/>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9BF645-5438-4A4F-A10C-E3D37C666666}">
      <dsp:nvSpPr>
        <dsp:cNvPr id="0" name=""/>
        <dsp:cNvSpPr/>
      </dsp:nvSpPr>
      <dsp:spPr>
        <a:xfrm>
          <a:off x="660282" y="91529"/>
          <a:ext cx="465745" cy="465745"/>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553C6-7B36-804F-91C9-8D676A5EF1BF}">
      <dsp:nvSpPr>
        <dsp:cNvPr id="0" name=""/>
        <dsp:cNvSpPr/>
      </dsp:nvSpPr>
      <dsp:spPr>
        <a:xfrm>
          <a:off x="427409" y="175363"/>
          <a:ext cx="931491" cy="2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NTNU</a:t>
          </a:r>
        </a:p>
      </dsp:txBody>
      <dsp:txXfrm>
        <a:off x="427409" y="175363"/>
        <a:ext cx="931491" cy="298077"/>
      </dsp:txXfrm>
    </dsp:sp>
    <dsp:sp modelId="{39A8356E-17FB-3B40-ADEF-6D56308CB859}">
      <dsp:nvSpPr>
        <dsp:cNvPr id="0" name=""/>
        <dsp:cNvSpPr/>
      </dsp:nvSpPr>
      <dsp:spPr>
        <a:xfrm>
          <a:off x="1004682" y="601432"/>
          <a:ext cx="465745" cy="465745"/>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BC8EC0-BD46-0D45-BA63-6DBA21AA37F5}">
      <dsp:nvSpPr>
        <dsp:cNvPr id="0" name=""/>
        <dsp:cNvSpPr/>
      </dsp:nvSpPr>
      <dsp:spPr>
        <a:xfrm>
          <a:off x="1004682" y="601432"/>
          <a:ext cx="465745" cy="465745"/>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E9D7C1-A1EF-B243-8ADE-A06443568D51}">
      <dsp:nvSpPr>
        <dsp:cNvPr id="0" name=""/>
        <dsp:cNvSpPr/>
      </dsp:nvSpPr>
      <dsp:spPr>
        <a:xfrm>
          <a:off x="771810" y="685266"/>
          <a:ext cx="931491" cy="2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IE</a:t>
          </a:r>
        </a:p>
      </dsp:txBody>
      <dsp:txXfrm>
        <a:off x="771810" y="685266"/>
        <a:ext cx="931491" cy="298077"/>
      </dsp:txXfrm>
    </dsp:sp>
    <dsp:sp modelId="{5B560E2C-E152-9B41-8D8B-5E1D857B0851}">
      <dsp:nvSpPr>
        <dsp:cNvPr id="0" name=""/>
        <dsp:cNvSpPr/>
      </dsp:nvSpPr>
      <dsp:spPr>
        <a:xfrm>
          <a:off x="1346586" y="1141965"/>
          <a:ext cx="465745" cy="465745"/>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4A1551-8E4F-CF40-955C-1446D489FA51}">
      <dsp:nvSpPr>
        <dsp:cNvPr id="0" name=""/>
        <dsp:cNvSpPr/>
      </dsp:nvSpPr>
      <dsp:spPr>
        <a:xfrm>
          <a:off x="1346586" y="1141965"/>
          <a:ext cx="465745" cy="465745"/>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DBF72-7C09-2E41-BECD-CC7637B6B547}">
      <dsp:nvSpPr>
        <dsp:cNvPr id="0" name=""/>
        <dsp:cNvSpPr/>
      </dsp:nvSpPr>
      <dsp:spPr>
        <a:xfrm>
          <a:off x="1113713" y="1225799"/>
          <a:ext cx="931491" cy="2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IDI</a:t>
          </a:r>
        </a:p>
      </dsp:txBody>
      <dsp:txXfrm>
        <a:off x="1113713" y="1225799"/>
        <a:ext cx="931491" cy="298077"/>
      </dsp:txXfrm>
    </dsp:sp>
    <dsp:sp modelId="{7BB9B9FA-2724-C346-B7FF-B7002452EF3B}">
      <dsp:nvSpPr>
        <dsp:cNvPr id="0" name=""/>
        <dsp:cNvSpPr/>
      </dsp:nvSpPr>
      <dsp:spPr>
        <a:xfrm>
          <a:off x="1612574" y="1711373"/>
          <a:ext cx="465745" cy="465745"/>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702071-843E-A848-8AF4-5E2609CABE69}">
      <dsp:nvSpPr>
        <dsp:cNvPr id="0" name=""/>
        <dsp:cNvSpPr/>
      </dsp:nvSpPr>
      <dsp:spPr>
        <a:xfrm>
          <a:off x="1612574" y="1711373"/>
          <a:ext cx="465745" cy="465745"/>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B11525-552B-024D-BF42-FBB11FFCB334}">
      <dsp:nvSpPr>
        <dsp:cNvPr id="0" name=""/>
        <dsp:cNvSpPr/>
      </dsp:nvSpPr>
      <dsp:spPr>
        <a:xfrm>
          <a:off x="1379701" y="1795207"/>
          <a:ext cx="931491" cy="2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DART</a:t>
          </a:r>
        </a:p>
      </dsp:txBody>
      <dsp:txXfrm>
        <a:off x="1379701" y="1795207"/>
        <a:ext cx="931491" cy="298077"/>
      </dsp:txXfrm>
    </dsp:sp>
    <dsp:sp modelId="{FB8D920C-0C94-694F-B7FB-7B700368C21F}">
      <dsp:nvSpPr>
        <dsp:cNvPr id="0" name=""/>
        <dsp:cNvSpPr/>
      </dsp:nvSpPr>
      <dsp:spPr>
        <a:xfrm>
          <a:off x="1955716" y="2198094"/>
          <a:ext cx="465745" cy="465745"/>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6B132-6704-E94B-B601-82CEB5CF7526}">
      <dsp:nvSpPr>
        <dsp:cNvPr id="0" name=""/>
        <dsp:cNvSpPr/>
      </dsp:nvSpPr>
      <dsp:spPr>
        <a:xfrm>
          <a:off x="1955716" y="2198094"/>
          <a:ext cx="465745" cy="465745"/>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9F8A99-3F87-CA44-ACDE-27D059273A4B}">
      <dsp:nvSpPr>
        <dsp:cNvPr id="0" name=""/>
        <dsp:cNvSpPr/>
      </dsp:nvSpPr>
      <dsp:spPr>
        <a:xfrm>
          <a:off x="1722843" y="2281929"/>
          <a:ext cx="931491" cy="2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AI</a:t>
          </a:r>
        </a:p>
      </dsp:txBody>
      <dsp:txXfrm>
        <a:off x="1722843" y="2281929"/>
        <a:ext cx="931491" cy="298077"/>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AAF28-D046-8C40-BB13-08E4C23A0D01}" type="datetimeFigureOut">
              <a:rPr lang="nb-NO" smtClean="0"/>
              <a:t>26.09.2023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83314-985A-C34F-B21C-0304EEB95072}" type="slidenum">
              <a:rPr lang="nb-NO" smtClean="0"/>
              <a:t>‹#›</a:t>
            </a:fld>
            <a:endParaRPr lang="nb-NO"/>
          </a:p>
        </p:txBody>
      </p:sp>
    </p:spTree>
    <p:extLst>
      <p:ext uri="{BB962C8B-B14F-4D97-AF65-F5344CB8AC3E}">
        <p14:creationId xmlns:p14="http://schemas.microsoft.com/office/powerpoint/2010/main" val="223117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defTabSz="642937">
              <a:defRPr sz="3000" b="1"/>
            </a:pPr>
            <a:r>
              <a:rPr lang="nb-NO" dirty="0" err="1"/>
              <a:t>Merger</a:t>
            </a:r>
            <a:r>
              <a:rPr lang="nb-NO" dirty="0"/>
              <a:t> </a:t>
            </a:r>
            <a:r>
              <a:rPr lang="nb-NO" dirty="0" err="1"/>
              <a:t>of</a:t>
            </a:r>
            <a:r>
              <a:rPr lang="nb-NO" dirty="0"/>
              <a:t> DB and AI....</a:t>
            </a:r>
            <a:r>
              <a:rPr lang="nb-NO" dirty="0" err="1"/>
              <a:t>perfect</a:t>
            </a:r>
            <a:r>
              <a:rPr lang="nb-NO" dirty="0"/>
              <a:t> combination.</a:t>
            </a:r>
            <a:endParaRPr dirty="0"/>
          </a:p>
        </p:txBody>
      </p:sp>
    </p:spTree>
    <p:extLst>
      <p:ext uri="{BB962C8B-B14F-4D97-AF65-F5344CB8AC3E}">
        <p14:creationId xmlns:p14="http://schemas.microsoft.com/office/powerpoint/2010/main" val="300417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NorwAI</a:t>
            </a:r>
            <a:endParaRPr lang="en-GB" dirty="0"/>
          </a:p>
          <a:p>
            <a:pPr marL="171450" indent="-171450">
              <a:buFont typeface="Arial" panose="020B0604020202020204" pitchFamily="34" charset="0"/>
              <a:buChar char="•"/>
            </a:pPr>
            <a:r>
              <a:rPr lang="en-GB" dirty="0"/>
              <a:t>260 MNOK over 8 years (2020 – 2028)</a:t>
            </a:r>
          </a:p>
          <a:p>
            <a:pPr marL="171450" indent="-171450">
              <a:buFont typeface="Arial" panose="020B0604020202020204" pitchFamily="34" charset="0"/>
              <a:buChar char="•"/>
            </a:pPr>
            <a:r>
              <a:rPr lang="en-GB" dirty="0"/>
              <a:t>Host: NTNU</a:t>
            </a:r>
          </a:p>
          <a:p>
            <a:pPr marL="171450" indent="-171450">
              <a:buFont typeface="Arial" panose="020B0604020202020204" pitchFamily="34" charset="0"/>
              <a:buChar char="•"/>
            </a:pPr>
            <a:r>
              <a:rPr lang="en-GB" dirty="0"/>
              <a:t>Finance, Media and Industry 4.0</a:t>
            </a:r>
          </a:p>
          <a:p>
            <a:pPr marL="171450" indent="-171450">
              <a:buFont typeface="Arial" panose="020B0604020202020204" pitchFamily="34" charset="0"/>
              <a:buChar char="•"/>
            </a:pPr>
            <a:r>
              <a:rPr lang="en-GB" dirty="0"/>
              <a:t>Consortium:</a:t>
            </a:r>
          </a:p>
          <a:p>
            <a:pPr marL="628650" lvl="1" indent="-171450">
              <a:buFont typeface="Arial" panose="020B0604020202020204" pitchFamily="34" charset="0"/>
              <a:buChar char="•"/>
            </a:pPr>
            <a:r>
              <a:rPr lang="en-GB" dirty="0"/>
              <a:t>NTNU, Oslo University, University of Stavanger</a:t>
            </a:r>
          </a:p>
          <a:p>
            <a:pPr marL="628650" lvl="1" indent="-171450">
              <a:buFont typeface="Arial" panose="020B0604020202020204" pitchFamily="34" charset="0"/>
              <a:buChar char="•"/>
            </a:pPr>
            <a:r>
              <a:rPr lang="en-GB" dirty="0"/>
              <a:t>SINTEF, NR</a:t>
            </a:r>
          </a:p>
          <a:p>
            <a:pPr marL="628650" lvl="1" indent="-171450">
              <a:buFont typeface="Arial" panose="020B0604020202020204" pitchFamily="34" charset="0"/>
              <a:buChar char="•"/>
            </a:pPr>
            <a:r>
              <a:rPr lang="en-GB" dirty="0" err="1"/>
              <a:t>Cognite</a:t>
            </a:r>
            <a:r>
              <a:rPr lang="en-GB" dirty="0"/>
              <a:t>, Digital Norway, DNB, DNV, Kongsberg Digital, NRK, Retriever, Schibsted, Sparebank1 SMN, Telenor,  </a:t>
            </a:r>
            <a:r>
              <a:rPr lang="en-GB" dirty="0" err="1"/>
              <a:t>TrønderEnergi</a:t>
            </a:r>
            <a:endParaRPr lang="en-GB" dirty="0"/>
          </a:p>
          <a:p>
            <a:endParaRPr lang="en-GB" dirty="0"/>
          </a:p>
        </p:txBody>
      </p:sp>
      <p:sp>
        <p:nvSpPr>
          <p:cNvPr id="4" name="Slide Number Placeholder 3"/>
          <p:cNvSpPr>
            <a:spLocks noGrp="1"/>
          </p:cNvSpPr>
          <p:nvPr>
            <p:ph type="sldNum" sz="quarter" idx="5"/>
          </p:nvPr>
        </p:nvSpPr>
        <p:spPr/>
        <p:txBody>
          <a:bodyPr/>
          <a:lstStyle/>
          <a:p>
            <a:fld id="{6E36702A-28FB-4764-9F30-A6B9372A45DE}" type="slidenum">
              <a:rPr lang="nb-NO" smtClean="0"/>
              <a:t>23</a:t>
            </a:fld>
            <a:endParaRPr lang="nb-NO"/>
          </a:p>
        </p:txBody>
      </p:sp>
    </p:spTree>
    <p:extLst>
      <p:ext uri="{BB962C8B-B14F-4D97-AF65-F5344CB8AC3E}">
        <p14:creationId xmlns:p14="http://schemas.microsoft.com/office/powerpoint/2010/main" val="341984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lvl1pPr defTabSz="457200">
              <a:defRPr sz="2000"/>
            </a:lvl1pPr>
          </a:lstStyle>
          <a:p>
            <a:r>
              <a:rPr dirty="0" err="1"/>
              <a:t>Helse</a:t>
            </a:r>
            <a:r>
              <a:rPr dirty="0"/>
              <a:t>: H</a:t>
            </a:r>
          </a:p>
        </p:txBody>
      </p:sp>
    </p:spTree>
    <p:extLst>
      <p:ext uri="{BB962C8B-B14F-4D97-AF65-F5344CB8AC3E}">
        <p14:creationId xmlns:p14="http://schemas.microsoft.com/office/powerpoint/2010/main" val="341562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lvl1pPr defTabSz="457200">
              <a:defRPr sz="2000"/>
            </a:lvl1pPr>
          </a:lstStyle>
          <a:p>
            <a:r>
              <a:rPr dirty="0" err="1"/>
              <a:t>Helse</a:t>
            </a:r>
            <a:r>
              <a:rPr dirty="0"/>
              <a:t>: H</a:t>
            </a:r>
          </a:p>
        </p:txBody>
      </p:sp>
    </p:spTree>
    <p:extLst>
      <p:ext uri="{BB962C8B-B14F-4D97-AF65-F5344CB8AC3E}">
        <p14:creationId xmlns:p14="http://schemas.microsoft.com/office/powerpoint/2010/main" val="13601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C3583314-985A-C34F-B21C-0304EEB95072}" type="slidenum">
              <a:rPr lang="nb-NO" smtClean="0"/>
              <a:t>2</a:t>
            </a:fld>
            <a:endParaRPr lang="nb-NO"/>
          </a:p>
        </p:txBody>
      </p:sp>
    </p:spTree>
    <p:extLst>
      <p:ext uri="{BB962C8B-B14F-4D97-AF65-F5344CB8AC3E}">
        <p14:creationId xmlns:p14="http://schemas.microsoft.com/office/powerpoint/2010/main" val="399307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C3583314-985A-C34F-B21C-0304EEB95072}" type="slidenum">
              <a:rPr lang="nb-NO" smtClean="0"/>
              <a:t>3</a:t>
            </a:fld>
            <a:endParaRPr lang="nb-NO"/>
          </a:p>
        </p:txBody>
      </p:sp>
    </p:spTree>
    <p:extLst>
      <p:ext uri="{BB962C8B-B14F-4D97-AF65-F5344CB8AC3E}">
        <p14:creationId xmlns:p14="http://schemas.microsoft.com/office/powerpoint/2010/main" val="3757720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Long history of internationally-renowned DB work at IDI.  2005 - Hosted Very Large Database Conference (VLDB).  </a:t>
            </a:r>
          </a:p>
          <a:p>
            <a:r>
              <a:rPr lang="en-NO" dirty="0"/>
              <a:t>Best known for work on parallel and distributed DBs.</a:t>
            </a:r>
          </a:p>
        </p:txBody>
      </p:sp>
      <p:sp>
        <p:nvSpPr>
          <p:cNvPr id="4" name="Slide Number Placeholder 3"/>
          <p:cNvSpPr>
            <a:spLocks noGrp="1"/>
          </p:cNvSpPr>
          <p:nvPr>
            <p:ph type="sldNum" sz="quarter" idx="5"/>
          </p:nvPr>
        </p:nvSpPr>
        <p:spPr/>
        <p:txBody>
          <a:bodyPr/>
          <a:lstStyle/>
          <a:p>
            <a:fld id="{C3583314-985A-C34F-B21C-0304EEB95072}" type="slidenum">
              <a:rPr lang="nb-NO" smtClean="0"/>
              <a:t>4</a:t>
            </a:fld>
            <a:endParaRPr lang="nb-NO"/>
          </a:p>
        </p:txBody>
      </p:sp>
    </p:spTree>
    <p:extLst>
      <p:ext uri="{BB962C8B-B14F-4D97-AF65-F5344CB8AC3E}">
        <p14:creationId xmlns:p14="http://schemas.microsoft.com/office/powerpoint/2010/main" val="236444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DB – Structuring, Searching and Analyzing Data / Information</a:t>
            </a:r>
          </a:p>
          <a:p>
            <a:r>
              <a:rPr lang="en-NO" dirty="0"/>
              <a:t>AI – Abstracting / Generalizing from Data +  (recently)  Generating Data</a:t>
            </a:r>
          </a:p>
        </p:txBody>
      </p:sp>
      <p:sp>
        <p:nvSpPr>
          <p:cNvPr id="4" name="Slide Number Placeholder 3"/>
          <p:cNvSpPr>
            <a:spLocks noGrp="1"/>
          </p:cNvSpPr>
          <p:nvPr>
            <p:ph type="sldNum" sz="quarter" idx="5"/>
          </p:nvPr>
        </p:nvSpPr>
        <p:spPr/>
        <p:txBody>
          <a:bodyPr/>
          <a:lstStyle/>
          <a:p>
            <a:fld id="{C3583314-985A-C34F-B21C-0304EEB95072}" type="slidenum">
              <a:rPr lang="nb-NO" smtClean="0"/>
              <a:t>5</a:t>
            </a:fld>
            <a:endParaRPr lang="nb-NO"/>
          </a:p>
        </p:txBody>
      </p:sp>
    </p:spTree>
    <p:extLst>
      <p:ext uri="{BB962C8B-B14F-4D97-AF65-F5344CB8AC3E}">
        <p14:creationId xmlns:p14="http://schemas.microsoft.com/office/powerpoint/2010/main" val="52935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We work on several aspects using AI in HC</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NO" sz="1200" b="1" dirty="0"/>
              <a:t>Decision Support for Patients and Clinicians: </a:t>
            </a:r>
            <a:r>
              <a:rPr lang="en-NO" sz="1200" b="0" dirty="0"/>
              <a:t>We use Case-Based Reasoning, an AI method that reuses previous experiences to solve new problems, and develop applications for patients providing personalized self-management plans to facilitate physical activity and educational content to cope with non-specific low back pain. Further, we are also exploring treatment recommendation in primary care. In those projects we work with GPs and physiotherapists helping them implementing latest clinical guidelines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NO" sz="1200" b="1" dirty="0"/>
              <a:t>Time Series Data</a:t>
            </a:r>
            <a:r>
              <a:rPr lang="en-NO" sz="1200" b="0" dirty="0"/>
              <a:t>: We are working with HUNT data. HUNT is one of the largest population-based study that is conducted since 1980s in Trøndelag. We build prediction models for physical activity from sensor data. Further, we create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NO" sz="1200" b="1" dirty="0"/>
              <a:t>Understanding Health Trajectories: </a:t>
            </a:r>
            <a:r>
              <a:rPr lang="en-NO" sz="1200" b="0" dirty="0"/>
              <a:t>We work on researching the </a:t>
            </a:r>
            <a:r>
              <a:rPr lang="en-NO" sz="1200" b="1" dirty="0"/>
              <a:t>interplay between physical activity and sleep using machine learning methods</a:t>
            </a:r>
            <a:r>
              <a:rPr lang="en-NO" sz="1200" b="0" dirty="0"/>
              <a:t>. Further, we investigate the results of randomized controlled trials (RCTs) and build prediction models that determine whether a treatment is beneficial. Compared to tranditional statistical models, we use XAI methods to identify and decribe differ</a:t>
            </a:r>
            <a:r>
              <a:rPr lang="en-GB" sz="1200" b="0" dirty="0"/>
              <a:t>e</a:t>
            </a:r>
            <a:r>
              <a:rPr lang="en-NO" sz="1200" b="0" dirty="0"/>
              <a:t>nt patient groups.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NO" sz="1200" b="1"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NO" sz="1200" b="1" dirty="0"/>
          </a:p>
        </p:txBody>
      </p:sp>
      <p:sp>
        <p:nvSpPr>
          <p:cNvPr id="4" name="Slide Number Placeholder 3"/>
          <p:cNvSpPr>
            <a:spLocks noGrp="1"/>
          </p:cNvSpPr>
          <p:nvPr>
            <p:ph type="sldNum" sz="quarter" idx="5"/>
          </p:nvPr>
        </p:nvSpPr>
        <p:spPr/>
        <p:txBody>
          <a:bodyPr/>
          <a:lstStyle/>
          <a:p>
            <a:fld id="{D10F059C-DBFC-BB40-894F-DB873B977A69}" type="slidenum">
              <a:rPr lang="en-NO" smtClean="0"/>
              <a:t>14</a:t>
            </a:fld>
            <a:endParaRPr lang="en-NO"/>
          </a:p>
        </p:txBody>
      </p:sp>
    </p:spTree>
    <p:extLst>
      <p:ext uri="{BB962C8B-B14F-4D97-AF65-F5344CB8AC3E}">
        <p14:creationId xmlns:p14="http://schemas.microsoft.com/office/powerpoint/2010/main" val="45976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Student recently complained that we still teach CBR.  Here’s why !!!</a:t>
            </a:r>
          </a:p>
        </p:txBody>
      </p:sp>
      <p:sp>
        <p:nvSpPr>
          <p:cNvPr id="4" name="Slide Number Placeholder 3"/>
          <p:cNvSpPr>
            <a:spLocks noGrp="1"/>
          </p:cNvSpPr>
          <p:nvPr>
            <p:ph type="sldNum" sz="quarter" idx="5"/>
          </p:nvPr>
        </p:nvSpPr>
        <p:spPr/>
        <p:txBody>
          <a:bodyPr/>
          <a:lstStyle/>
          <a:p>
            <a:fld id="{C3583314-985A-C34F-B21C-0304EEB95072}" type="slidenum">
              <a:rPr lang="nb-NO" smtClean="0"/>
              <a:t>15</a:t>
            </a:fld>
            <a:endParaRPr lang="nb-NO"/>
          </a:p>
        </p:txBody>
      </p:sp>
    </p:spTree>
    <p:extLst>
      <p:ext uri="{BB962C8B-B14F-4D97-AF65-F5344CB8AC3E}">
        <p14:creationId xmlns:p14="http://schemas.microsoft.com/office/powerpoint/2010/main" val="190310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noRot="1" noChangeAspect="1"/>
          </p:cNvSpPr>
          <p:nvPr>
            <p:ph type="sldImg"/>
          </p:nvPr>
        </p:nvSpPr>
        <p:spPr>
          <a:xfrm>
            <a:off x="215900" y="812800"/>
            <a:ext cx="7126288" cy="4008438"/>
          </a:xfrm>
          <a:prstGeom prst="rect">
            <a:avLst/>
          </a:prstGeom>
          <a:ln w="0">
            <a:noFill/>
          </a:ln>
        </p:spPr>
      </p:sp>
      <p:sp>
        <p:nvSpPr>
          <p:cNvPr id="98"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en-US" sz="2000" b="0" strike="noStrike" spc="-1" dirty="0">
                <a:latin typeface="Arial"/>
              </a:rPr>
              <a:t>This an NFR project led by Professor </a:t>
            </a:r>
            <a:r>
              <a:rPr lang="en-US" sz="2000" b="0" strike="noStrike" spc="-1" dirty="0" err="1">
                <a:latin typeface="Arial"/>
              </a:rPr>
              <a:t>Zhirong</a:t>
            </a:r>
            <a:r>
              <a:rPr lang="en-US" sz="2000" b="0" strike="noStrike" spc="-1" dirty="0">
                <a:latin typeface="Arial"/>
              </a:rPr>
              <a:t> Yang and his three PhD students. The project delivers wide neural networks for self-attention backbone. It takes long sequences as input and returns their enhanced representation. These good feature will help various downstream tasks such as classification, regression, generation, retrieval, etc. If you have heard about Transformer in deep neural networks, the work here is to </a:t>
            </a:r>
            <a:r>
              <a:rPr lang="en-US" sz="2000" b="1" strike="noStrike" spc="-1" dirty="0">
                <a:solidFill>
                  <a:srgbClr val="FF0000"/>
                </a:solidFill>
                <a:latin typeface="Arial"/>
              </a:rPr>
              <a:t>replace Transformers with a better self-attention architecture.</a:t>
            </a:r>
          </a:p>
          <a:p>
            <a:pPr marL="216000" indent="-216000">
              <a:lnSpc>
                <a:spcPct val="100000"/>
              </a:lnSpc>
              <a:buNone/>
            </a:pPr>
            <a:endParaRPr lang="en-US" sz="2000" b="0" strike="noStrike" spc="-1" dirty="0">
              <a:latin typeface="Arial"/>
            </a:endParaRPr>
          </a:p>
          <a:p>
            <a:pPr marL="216000" indent="-216000">
              <a:lnSpc>
                <a:spcPct val="100000"/>
              </a:lnSpc>
              <a:buNone/>
            </a:pPr>
            <a:r>
              <a:rPr lang="en-US" sz="2000" b="0" strike="noStrike" spc="-1" dirty="0">
                <a:latin typeface="Arial"/>
              </a:rPr>
              <a:t>The Transformer’s input is only a few hundreds, but our method can accurately handle up to 1.5 million elements on a single machine. In the public benchmark called Long Range Arena, we have defeated Transformer and all its variants. Long range interactions are common in genomes. Our method has defeated the SOTA, DeepMind’s </a:t>
            </a:r>
            <a:r>
              <a:rPr lang="en-US" sz="2000" b="0" strike="noStrike" spc="-1" dirty="0" err="1">
                <a:latin typeface="Arial"/>
              </a:rPr>
              <a:t>Enformer</a:t>
            </a:r>
            <a:r>
              <a:rPr lang="en-US" sz="2000" b="0" strike="noStrike" spc="-1" dirty="0">
                <a:latin typeface="Arial"/>
              </a:rPr>
              <a:t> by 15%. We give the most accurate taxonomy classification using long DNA sequences only. Our methods also work well for long time series classification. Our network can also give good attention maps for interpretation.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490D2A-3A56-4EA8-B1AD-16A32FA66796}" type="slidenum">
              <a:rPr lang="en-GB" smtClean="0"/>
              <a:t>19</a:t>
            </a:fld>
            <a:endParaRPr lang="en-GB"/>
          </a:p>
        </p:txBody>
      </p:sp>
    </p:spTree>
    <p:extLst>
      <p:ext uri="{BB962C8B-B14F-4D97-AF65-F5344CB8AC3E}">
        <p14:creationId xmlns:p14="http://schemas.microsoft.com/office/powerpoint/2010/main" val="247511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587127" y="733842"/>
            <a:ext cx="7969747" cy="491760"/>
          </a:xfrm>
          <a:prstGeom prst="rect">
            <a:avLst/>
          </a:prstGeom>
        </p:spPr>
        <p:txBody>
          <a:bodyPr lIns="38100" tIns="38100" rIns="38100" bIns="38100"/>
          <a:lstStyle>
            <a:lvl1pPr defTabSz="342871">
              <a:lnSpc>
                <a:spcPct val="100000"/>
              </a:lnSpc>
              <a:defRPr sz="2600" b="1">
                <a:solidFill>
                  <a:srgbClr val="1F4F9A"/>
                </a:solidFill>
                <a:latin typeface="Arial"/>
                <a:ea typeface="Arial"/>
                <a:cs typeface="Arial"/>
                <a:sym typeface="Arial"/>
              </a:defRPr>
            </a:lvl1pPr>
          </a:lstStyle>
          <a:p>
            <a:r>
              <a:t>Title Text</a:t>
            </a:r>
          </a:p>
        </p:txBody>
      </p:sp>
      <p:sp>
        <p:nvSpPr>
          <p:cNvPr id="153" name="Body Level One…"/>
          <p:cNvSpPr txBox="1">
            <a:spLocks noGrp="1"/>
          </p:cNvSpPr>
          <p:nvPr>
            <p:ph type="body" sz="half" idx="1"/>
          </p:nvPr>
        </p:nvSpPr>
        <p:spPr>
          <a:xfrm>
            <a:off x="587127" y="1404940"/>
            <a:ext cx="6763730" cy="2569404"/>
          </a:xfrm>
          <a:prstGeom prst="rect">
            <a:avLst/>
          </a:prstGeom>
        </p:spPr>
        <p:txBody>
          <a:bodyPr lIns="38100" tIns="38100" rIns="38100" bIns="38100"/>
          <a:lstStyle>
            <a:lvl1pPr marL="232291" indent="-232291" defTabSz="308049">
              <a:lnSpc>
                <a:spcPct val="100000"/>
              </a:lnSpc>
              <a:spcBef>
                <a:spcPts val="900"/>
              </a:spcBef>
              <a:buSzPct val="85000"/>
              <a:buFont typeface="Zapf Dingbats"/>
              <a:buChar char="‣"/>
              <a:defRPr sz="1500">
                <a:solidFill>
                  <a:srgbClr val="5C5C5C"/>
                </a:solidFill>
                <a:latin typeface="Helvetica Neue Light"/>
                <a:ea typeface="Helvetica Neue Light"/>
                <a:cs typeface="Helvetica Neue Light"/>
                <a:sym typeface="Helvetica Neue Light"/>
              </a:defRPr>
            </a:lvl1pPr>
            <a:lvl2pPr marL="480070" indent="-232291" defTabSz="308049">
              <a:lnSpc>
                <a:spcPct val="100000"/>
              </a:lnSpc>
              <a:spcBef>
                <a:spcPts val="900"/>
              </a:spcBef>
              <a:buSzPct val="75000"/>
              <a:buFont typeface="Zapf Dingbats"/>
              <a:buChar char="‣"/>
              <a:defRPr sz="1500">
                <a:solidFill>
                  <a:srgbClr val="5C5C5C"/>
                </a:solidFill>
                <a:latin typeface="Helvetica Neue Light"/>
                <a:ea typeface="Helvetica Neue Light"/>
                <a:cs typeface="Helvetica Neue Light"/>
                <a:sym typeface="Helvetica Neue Light"/>
              </a:defRPr>
            </a:lvl2pPr>
            <a:lvl3pPr marL="727848" indent="-232292" defTabSz="308049">
              <a:lnSpc>
                <a:spcPct val="100000"/>
              </a:lnSpc>
              <a:spcBef>
                <a:spcPts val="900"/>
              </a:spcBef>
              <a:buSzPct val="75000"/>
              <a:buFont typeface="Zapf Dingbats"/>
              <a:buChar char="‣"/>
              <a:defRPr sz="1500">
                <a:solidFill>
                  <a:srgbClr val="5C5C5C"/>
                </a:solidFill>
                <a:latin typeface="Helvetica Neue Light"/>
                <a:ea typeface="Helvetica Neue Light"/>
                <a:cs typeface="Helvetica Neue Light"/>
                <a:sym typeface="Helvetica Neue Light"/>
              </a:defRPr>
            </a:lvl3pPr>
            <a:lvl4pPr marL="975626" indent="-232292" defTabSz="308049">
              <a:lnSpc>
                <a:spcPct val="100000"/>
              </a:lnSpc>
              <a:spcBef>
                <a:spcPts val="900"/>
              </a:spcBef>
              <a:buSzPct val="75000"/>
              <a:buFont typeface="Zapf Dingbats"/>
              <a:buChar char="‣"/>
              <a:defRPr sz="1500">
                <a:solidFill>
                  <a:srgbClr val="5C5C5C"/>
                </a:solidFill>
                <a:latin typeface="Helvetica Neue Light"/>
                <a:ea typeface="Helvetica Neue Light"/>
                <a:cs typeface="Helvetica Neue Light"/>
                <a:sym typeface="Helvetica Neue Light"/>
              </a:defRPr>
            </a:lvl4pPr>
            <a:lvl5pPr marL="1223404" indent="-232292" defTabSz="308049">
              <a:lnSpc>
                <a:spcPct val="100000"/>
              </a:lnSpc>
              <a:spcBef>
                <a:spcPts val="900"/>
              </a:spcBef>
              <a:buSzPct val="75000"/>
              <a:buFont typeface="Zapf Dingbats"/>
              <a:buChar char="‣"/>
              <a:defRPr sz="1500">
                <a:solidFill>
                  <a:srgbClr val="5C5C5C"/>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pic>
        <p:nvPicPr>
          <p:cNvPr id="154" name="hor_blaa_stripe.jpg" descr="hor_blaa_stripe.jpg"/>
          <p:cNvPicPr>
            <a:picLocks noChangeAspect="1"/>
          </p:cNvPicPr>
          <p:nvPr/>
        </p:nvPicPr>
        <p:blipFill>
          <a:blip r:embed="rId2"/>
          <a:stretch>
            <a:fillRect/>
          </a:stretch>
        </p:blipFill>
        <p:spPr>
          <a:xfrm>
            <a:off x="-3429" y="4797287"/>
            <a:ext cx="9150859" cy="346548"/>
          </a:xfrm>
          <a:prstGeom prst="rect">
            <a:avLst/>
          </a:prstGeom>
          <a:ln w="12700">
            <a:miter lim="400000"/>
          </a:ln>
        </p:spPr>
      </p:pic>
      <p:sp>
        <p:nvSpPr>
          <p:cNvPr id="155" name="Slide Number"/>
          <p:cNvSpPr txBox="1">
            <a:spLocks noGrp="1"/>
          </p:cNvSpPr>
          <p:nvPr>
            <p:ph type="sldNum" sz="quarter" idx="2"/>
          </p:nvPr>
        </p:nvSpPr>
        <p:spPr>
          <a:xfrm>
            <a:off x="7502766" y="4279553"/>
            <a:ext cx="174242" cy="190501"/>
          </a:xfrm>
          <a:prstGeom prst="rect">
            <a:avLst/>
          </a:prstGeom>
        </p:spPr>
        <p:txBody>
          <a:bodyPr lIns="38100" tIns="38100" rIns="38100" bIns="38100" anchor="t"/>
          <a:lstStyle>
            <a:lvl1pPr defTabSz="366702">
              <a:defRPr sz="70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extLst>
      <p:ext uri="{BB962C8B-B14F-4D97-AF65-F5344CB8AC3E}">
        <p14:creationId xmlns:p14="http://schemas.microsoft.com/office/powerpoint/2010/main" val="9873286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1812725" y="1918766"/>
            <a:ext cx="5518550" cy="1305968"/>
          </a:xfrm>
          <a:prstGeom prst="rect">
            <a:avLst/>
          </a:prstGeom>
        </p:spPr>
        <p:txBody>
          <a:bodyPr lIns="38100" tIns="38100" rIns="38100" bIns="38100" anchor="ctr"/>
          <a:lstStyle>
            <a:lvl1pPr algn="ctr" defTabSz="308049">
              <a:lnSpc>
                <a:spcPct val="100000"/>
              </a:lnSpc>
              <a:defRPr sz="4100">
                <a:solidFill>
                  <a:srgbClr val="05539D"/>
                </a:solidFill>
                <a:latin typeface="Arial Black"/>
                <a:ea typeface="Arial Black"/>
                <a:cs typeface="Arial Black"/>
                <a:sym typeface="Arial Black"/>
              </a:defRPr>
            </a:lvl1pPr>
          </a:lstStyle>
          <a:p>
            <a:r>
              <a:t>Title Text</a:t>
            </a:r>
          </a:p>
        </p:txBody>
      </p:sp>
      <p:pic>
        <p:nvPicPr>
          <p:cNvPr id="33" name="hor_blaa_stripe.jpg" descr="hor_blaa_stripe.jpg"/>
          <p:cNvPicPr>
            <a:picLocks noChangeAspect="1"/>
          </p:cNvPicPr>
          <p:nvPr/>
        </p:nvPicPr>
        <p:blipFill>
          <a:blip r:embed="rId2"/>
          <a:stretch>
            <a:fillRect/>
          </a:stretch>
        </p:blipFill>
        <p:spPr>
          <a:xfrm>
            <a:off x="-3429" y="4797287"/>
            <a:ext cx="9150859" cy="346548"/>
          </a:xfrm>
          <a:prstGeom prst="rect">
            <a:avLst/>
          </a:prstGeom>
          <a:ln w="12700">
            <a:miter lim="400000"/>
          </a:ln>
        </p:spPr>
      </p:pic>
      <p:sp>
        <p:nvSpPr>
          <p:cNvPr id="34" name="Slide Number"/>
          <p:cNvSpPr txBox="1">
            <a:spLocks noGrp="1"/>
          </p:cNvSpPr>
          <p:nvPr>
            <p:ph type="sldNum" sz="quarter" idx="2"/>
          </p:nvPr>
        </p:nvSpPr>
        <p:spPr>
          <a:xfrm>
            <a:off x="4467711" y="4302156"/>
            <a:ext cx="201880" cy="203201"/>
          </a:xfrm>
          <a:prstGeom prst="rect">
            <a:avLst/>
          </a:prstGeom>
        </p:spPr>
        <p:txBody>
          <a:bodyPr lIns="38100" tIns="38100" rIns="38100" bIns="38100" anchor="t"/>
          <a:lstStyle>
            <a:lvl1pPr algn="ctr" defTabSz="366702">
              <a:defRPr sz="8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3313394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831721"/>
      </p:ext>
    </p:extLst>
  </p:cSld>
  <p:clrMapOvr>
    <a:masterClrMapping/>
  </p:clrMapOvr>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nb-NO"/>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Tree>
    <p:extLst>
      <p:ext uri="{BB962C8B-B14F-4D97-AF65-F5344CB8AC3E}">
        <p14:creationId xmlns:p14="http://schemas.microsoft.com/office/powerpoint/2010/main" val="3653287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EAEE1-3C80-B1F3-81BA-A88FC6528561}"/>
              </a:ext>
            </a:extLst>
          </p:cNvPr>
          <p:cNvSpPr>
            <a:spLocks noGrp="1"/>
          </p:cNvSpPr>
          <p:nvPr>
            <p:ph type="title" hasCustomPrompt="1"/>
          </p:nvPr>
        </p:nvSpPr>
        <p:spPr>
          <a:xfrm>
            <a:off x="1153387" y="376564"/>
            <a:ext cx="7491467" cy="787409"/>
          </a:xfrm>
        </p:spPr>
        <p:txBody>
          <a:bodyPr>
            <a:normAutofit/>
          </a:bodyPr>
          <a:lstStyle>
            <a:lvl1pPr>
              <a:defRPr sz="2250">
                <a:solidFill>
                  <a:srgbClr val="9074AF"/>
                </a:solidFill>
                <a:latin typeface="45 HelveticaNeue Light" pitchFamily="2" charset="0"/>
              </a:defRPr>
            </a:lvl1pPr>
          </a:lstStyle>
          <a:p>
            <a:r>
              <a:rPr lang="pt-PT" dirty="0" err="1"/>
              <a:t>Click</a:t>
            </a:r>
            <a:r>
              <a:rPr lang="pt-PT" dirty="0"/>
              <a:t> </a:t>
            </a:r>
            <a:r>
              <a:rPr lang="pt-PT" dirty="0" err="1"/>
              <a:t>here</a:t>
            </a:r>
            <a:r>
              <a:rPr lang="pt-PT" dirty="0"/>
              <a:t> to </a:t>
            </a:r>
            <a:r>
              <a:rPr lang="pt-PT" dirty="0" err="1"/>
              <a:t>add</a:t>
            </a:r>
            <a:r>
              <a:rPr lang="pt-PT" dirty="0"/>
              <a:t> a </a:t>
            </a:r>
            <a:r>
              <a:rPr lang="pt-PT" dirty="0" err="1"/>
              <a:t>title</a:t>
            </a:r>
            <a:endParaRPr lang="pt-PT" dirty="0"/>
          </a:p>
        </p:txBody>
      </p:sp>
      <p:sp>
        <p:nvSpPr>
          <p:cNvPr id="3" name="Marcador de Posição do Texto 2">
            <a:extLst>
              <a:ext uri="{FF2B5EF4-FFF2-40B4-BE49-F238E27FC236}">
                <a16:creationId xmlns:a16="http://schemas.microsoft.com/office/drawing/2014/main" id="{E6B3F7AA-1861-A301-75F0-EE8A7971B199}"/>
              </a:ext>
            </a:extLst>
          </p:cNvPr>
          <p:cNvSpPr>
            <a:spLocks noGrp="1"/>
          </p:cNvSpPr>
          <p:nvPr>
            <p:ph type="body" idx="1" hasCustomPrompt="1"/>
          </p:nvPr>
        </p:nvSpPr>
        <p:spPr>
          <a:xfrm>
            <a:off x="543085" y="1311195"/>
            <a:ext cx="8101769" cy="312076"/>
          </a:xfrm>
        </p:spPr>
        <p:txBody>
          <a:bodyPr anchor="b">
            <a:normAutofit/>
          </a:bodyPr>
          <a:lstStyle>
            <a:lvl1pPr marL="0" indent="0">
              <a:buNone/>
              <a:defRPr sz="1650" b="0">
                <a:solidFill>
                  <a:srgbClr val="70BA98"/>
                </a:solidFill>
                <a:latin typeface="45 HelveticaNeue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dirty="0" err="1"/>
              <a:t>Subtitle</a:t>
            </a:r>
            <a:r>
              <a:rPr lang="pt-PT" dirty="0"/>
              <a:t> </a:t>
            </a:r>
            <a:r>
              <a:rPr lang="pt-PT" dirty="0" err="1"/>
              <a:t>if</a:t>
            </a:r>
            <a:r>
              <a:rPr lang="pt-PT" dirty="0"/>
              <a:t> </a:t>
            </a:r>
            <a:r>
              <a:rPr lang="pt-PT" dirty="0" err="1"/>
              <a:t>needed</a:t>
            </a:r>
            <a:endParaRPr lang="pt-PT" dirty="0"/>
          </a:p>
        </p:txBody>
      </p:sp>
      <p:sp>
        <p:nvSpPr>
          <p:cNvPr id="6" name="Marcador de Posição do Texto 5">
            <a:extLst>
              <a:ext uri="{FF2B5EF4-FFF2-40B4-BE49-F238E27FC236}">
                <a16:creationId xmlns:a16="http://schemas.microsoft.com/office/drawing/2014/main" id="{43BA4AEF-579D-9E72-8295-2B64BEF4EBC4}"/>
              </a:ext>
            </a:extLst>
          </p:cNvPr>
          <p:cNvSpPr>
            <a:spLocks noGrp="1"/>
          </p:cNvSpPr>
          <p:nvPr>
            <p:ph type="body" sz="quarter" idx="10" hasCustomPrompt="1"/>
          </p:nvPr>
        </p:nvSpPr>
        <p:spPr>
          <a:xfrm>
            <a:off x="568098" y="1806178"/>
            <a:ext cx="8077031" cy="2579167"/>
          </a:xfrm>
        </p:spPr>
        <p:txBody>
          <a:bodyPr>
            <a:normAutofit/>
          </a:bodyPr>
          <a:lstStyle>
            <a:lvl1pPr marL="342900" indent="-342900">
              <a:buClr>
                <a:srgbClr val="9074AF"/>
              </a:buClr>
              <a:buFont typeface="Arial" panose="020B0604020202020204" pitchFamily="34" charset="0"/>
              <a:buChar char="•"/>
              <a:defRPr sz="1350">
                <a:latin typeface="45 HelveticaNeue Light"/>
              </a:defRPr>
            </a:lvl1pPr>
            <a:lvl2pPr marL="557213" indent="-214313">
              <a:buClr>
                <a:srgbClr val="9074AF"/>
              </a:buClr>
              <a:buFont typeface="Arial" panose="020B0604020202020204" pitchFamily="34" charset="0"/>
              <a:buChar char="•"/>
              <a:defRPr lang="pt-PT" sz="1350" kern="1200" dirty="0" smtClean="0">
                <a:solidFill>
                  <a:schemeClr val="tx1"/>
                </a:solidFill>
                <a:latin typeface="45 HelveticaNeue Light"/>
                <a:ea typeface="+mn-ea"/>
                <a:cs typeface="+mn-cs"/>
              </a:defRPr>
            </a:lvl2pPr>
            <a:lvl3pPr marL="942975" indent="-257175">
              <a:buClr>
                <a:srgbClr val="9074AF"/>
              </a:buClr>
              <a:buFont typeface="Courier New" panose="02070309020205020404" pitchFamily="49" charset="0"/>
              <a:buChar char="o"/>
              <a:defRPr sz="1350">
                <a:latin typeface="45 HelveticaNeue Light"/>
              </a:defRPr>
            </a:lvl3pPr>
            <a:lvl7pPr marL="2228850" indent="0">
              <a:buNone/>
              <a:defRPr/>
            </a:lvl7pPr>
          </a:lstStyle>
          <a:p>
            <a:pPr lvl="0"/>
            <a:r>
              <a:rPr lang="pt-PT" dirty="0" err="1"/>
              <a:t>Click</a:t>
            </a:r>
            <a:r>
              <a:rPr lang="pt-PT" dirty="0"/>
              <a:t> </a:t>
            </a:r>
            <a:r>
              <a:rPr lang="pt-PT" dirty="0" err="1"/>
              <a:t>here</a:t>
            </a:r>
            <a:r>
              <a:rPr lang="pt-PT" dirty="0"/>
              <a:t> to </a:t>
            </a:r>
            <a:r>
              <a:rPr lang="pt-PT" dirty="0" err="1"/>
              <a:t>add</a:t>
            </a:r>
            <a:r>
              <a:rPr lang="pt-PT" dirty="0"/>
              <a:t> </a:t>
            </a:r>
            <a:r>
              <a:rPr lang="pt-PT" dirty="0" err="1"/>
              <a:t>your</a:t>
            </a:r>
            <a:r>
              <a:rPr lang="pt-PT" dirty="0"/>
              <a:t> </a:t>
            </a:r>
            <a:r>
              <a:rPr lang="pt-PT" dirty="0" err="1"/>
              <a:t>text</a:t>
            </a:r>
            <a:r>
              <a:rPr lang="pt-PT" dirty="0"/>
              <a:t> </a:t>
            </a:r>
            <a:r>
              <a:rPr lang="pt-PT" dirty="0" err="1"/>
              <a:t>with</a:t>
            </a:r>
            <a:r>
              <a:rPr lang="pt-PT" dirty="0"/>
              <a:t> </a:t>
            </a:r>
            <a:r>
              <a:rPr lang="pt-PT" dirty="0" err="1"/>
              <a:t>bullets</a:t>
            </a:r>
            <a:endParaRPr lang="pt-PT" dirty="0"/>
          </a:p>
          <a:p>
            <a:pPr lvl="1"/>
            <a:r>
              <a:rPr lang="pt-PT" dirty="0" err="1"/>
              <a:t>Click</a:t>
            </a:r>
            <a:r>
              <a:rPr lang="pt-PT" dirty="0"/>
              <a:t> </a:t>
            </a:r>
            <a:r>
              <a:rPr lang="pt-PT" dirty="0" err="1"/>
              <a:t>here</a:t>
            </a:r>
            <a:r>
              <a:rPr lang="pt-PT" dirty="0"/>
              <a:t> to </a:t>
            </a:r>
            <a:r>
              <a:rPr lang="pt-PT" dirty="0" err="1"/>
              <a:t>add</a:t>
            </a:r>
            <a:r>
              <a:rPr lang="pt-PT" dirty="0"/>
              <a:t> </a:t>
            </a:r>
            <a:r>
              <a:rPr lang="pt-PT" dirty="0" err="1"/>
              <a:t>your</a:t>
            </a:r>
            <a:r>
              <a:rPr lang="pt-PT" dirty="0"/>
              <a:t> </a:t>
            </a:r>
            <a:r>
              <a:rPr lang="pt-PT" dirty="0" err="1"/>
              <a:t>text</a:t>
            </a:r>
            <a:r>
              <a:rPr lang="pt-PT" dirty="0"/>
              <a:t> </a:t>
            </a:r>
            <a:r>
              <a:rPr lang="pt-PT" dirty="0" err="1"/>
              <a:t>with</a:t>
            </a:r>
            <a:r>
              <a:rPr lang="pt-PT" dirty="0"/>
              <a:t> </a:t>
            </a:r>
            <a:r>
              <a:rPr lang="pt-PT" dirty="0" err="1"/>
              <a:t>bullets</a:t>
            </a:r>
            <a:endParaRPr lang="pt-PT" dirty="0"/>
          </a:p>
          <a:p>
            <a:pPr lvl="2"/>
            <a:r>
              <a:rPr lang="pt-PT" dirty="0" err="1"/>
              <a:t>Click</a:t>
            </a:r>
            <a:r>
              <a:rPr lang="pt-PT" dirty="0"/>
              <a:t> </a:t>
            </a:r>
            <a:r>
              <a:rPr lang="pt-PT" dirty="0" err="1"/>
              <a:t>here</a:t>
            </a:r>
            <a:r>
              <a:rPr lang="pt-PT" dirty="0"/>
              <a:t> to </a:t>
            </a:r>
            <a:r>
              <a:rPr lang="pt-PT" dirty="0" err="1"/>
              <a:t>add</a:t>
            </a:r>
            <a:r>
              <a:rPr lang="pt-PT" dirty="0"/>
              <a:t> </a:t>
            </a:r>
            <a:r>
              <a:rPr lang="pt-PT" dirty="0" err="1"/>
              <a:t>you</a:t>
            </a:r>
            <a:r>
              <a:rPr lang="pt-PT" dirty="0"/>
              <a:t> </a:t>
            </a:r>
            <a:r>
              <a:rPr lang="pt-PT" dirty="0" err="1"/>
              <a:t>text</a:t>
            </a:r>
            <a:r>
              <a:rPr lang="pt-PT" dirty="0"/>
              <a:t> </a:t>
            </a:r>
            <a:r>
              <a:rPr lang="pt-PT" dirty="0" err="1"/>
              <a:t>with</a:t>
            </a:r>
            <a:r>
              <a:rPr lang="pt-PT" dirty="0"/>
              <a:t> </a:t>
            </a:r>
            <a:r>
              <a:rPr lang="pt-PT" dirty="0" err="1"/>
              <a:t>bullets</a:t>
            </a:r>
            <a:endParaRPr lang="pt-PT" dirty="0"/>
          </a:p>
          <a:p>
            <a:pPr lvl="1"/>
            <a:endParaRPr lang="pt-PT" dirty="0"/>
          </a:p>
        </p:txBody>
      </p:sp>
    </p:spTree>
    <p:extLst>
      <p:ext uri="{BB962C8B-B14F-4D97-AF65-F5344CB8AC3E}">
        <p14:creationId xmlns:p14="http://schemas.microsoft.com/office/powerpoint/2010/main" val="569087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lank">
    <p:bg>
      <p:bgPr>
        <a:solidFill>
          <a:srgbClr val="1D284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07A51AD-9948-C44C-9676-63AF3F3CFF7B}"/>
              </a:ext>
            </a:extLst>
          </p:cNvPr>
          <p:cNvGrpSpPr/>
          <p:nvPr userDrawn="1"/>
        </p:nvGrpSpPr>
        <p:grpSpPr>
          <a:xfrm>
            <a:off x="206589" y="4501720"/>
            <a:ext cx="8741283" cy="607065"/>
            <a:chOff x="37708" y="6029725"/>
            <a:chExt cx="11655044" cy="809420"/>
          </a:xfrm>
        </p:grpSpPr>
        <p:sp>
          <p:nvSpPr>
            <p:cNvPr id="7" name="Rectangle 6">
              <a:extLst>
                <a:ext uri="{FF2B5EF4-FFF2-40B4-BE49-F238E27FC236}">
                  <a16:creationId xmlns:a16="http://schemas.microsoft.com/office/drawing/2014/main" id="{D1EB274A-D54E-F64F-8A3A-4B8627C968DF}"/>
                </a:ext>
              </a:extLst>
            </p:cNvPr>
            <p:cNvSpPr/>
            <p:nvPr userDrawn="1"/>
          </p:nvSpPr>
          <p:spPr>
            <a:xfrm>
              <a:off x="37708" y="6029725"/>
              <a:ext cx="4744604" cy="809420"/>
            </a:xfrm>
            <a:prstGeom prst="rect">
              <a:avLst/>
            </a:prstGeom>
            <a:solidFill>
              <a:srgbClr val="1D2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350" dirty="0">
                  <a:solidFill>
                    <a:srgbClr val="DBAD35"/>
                  </a:solidFill>
                </a:rPr>
                <a:t>NorGPT </a:t>
              </a:r>
              <a:r>
                <a:rPr lang="en-NO" sz="1350" dirty="0"/>
                <a:t>(Jon Atle Gulla, Benjamin Kille)</a:t>
              </a:r>
            </a:p>
          </p:txBody>
        </p:sp>
        <p:pic>
          <p:nvPicPr>
            <p:cNvPr id="12" name="Picture 11">
              <a:extLst>
                <a:ext uri="{FF2B5EF4-FFF2-40B4-BE49-F238E27FC236}">
                  <a16:creationId xmlns:a16="http://schemas.microsoft.com/office/drawing/2014/main" id="{6D9D1B80-8966-3042-9272-F0183D527759}"/>
                </a:ext>
              </a:extLst>
            </p:cNvPr>
            <p:cNvPicPr>
              <a:picLocks noChangeAspect="1"/>
            </p:cNvPicPr>
            <p:nvPr userDrawn="1"/>
          </p:nvPicPr>
          <p:blipFill>
            <a:blip r:embed="rId2"/>
            <a:stretch>
              <a:fillRect/>
            </a:stretch>
          </p:blipFill>
          <p:spPr>
            <a:xfrm>
              <a:off x="6727052" y="6148490"/>
              <a:ext cx="4965700" cy="609600"/>
            </a:xfrm>
            <a:prstGeom prst="rect">
              <a:avLst/>
            </a:prstGeom>
          </p:spPr>
        </p:pic>
      </p:grpSp>
    </p:spTree>
    <p:extLst>
      <p:ext uri="{BB962C8B-B14F-4D97-AF65-F5344CB8AC3E}">
        <p14:creationId xmlns:p14="http://schemas.microsoft.com/office/powerpoint/2010/main" val="336145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8"/>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pic>
        <p:nvPicPr>
          <p:cNvPr id="7" name="Bilde 6" descr="logo.jp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3180" y="4814945"/>
            <a:ext cx="976089" cy="183326"/>
          </a:xfrm>
          <a:prstGeom prst="rect">
            <a:avLst/>
          </a:prstGeom>
        </p:spPr>
      </p:pic>
      <p:sp>
        <p:nvSpPr>
          <p:cNvPr id="8" name="TekstSylinder 7"/>
          <p:cNvSpPr txBox="1"/>
          <p:nvPr userDrawn="1"/>
        </p:nvSpPr>
        <p:spPr>
          <a:xfrm>
            <a:off x="1529842" y="4786170"/>
            <a:ext cx="3860305" cy="276999"/>
          </a:xfrm>
          <a:prstGeom prst="rect">
            <a:avLst/>
          </a:prstGeom>
          <a:noFill/>
        </p:spPr>
        <p:txBody>
          <a:bodyPr wrap="square" rtlCol="0">
            <a:spAutoFit/>
          </a:bodyPr>
          <a:lstStyle/>
          <a:p>
            <a:r>
              <a:rPr lang="en-US" sz="1200" kern="1200" dirty="0">
                <a:solidFill>
                  <a:schemeClr val="tx1"/>
                </a:solidFill>
                <a:latin typeface="Arial"/>
                <a:ea typeface="+mn-ea"/>
                <a:cs typeface="Arial"/>
              </a:rPr>
              <a:t>Norwegian University of Science and Technology</a:t>
            </a:r>
            <a:endParaRPr lang="nb-NO" sz="1200" dirty="0">
              <a:effectLst/>
              <a:latin typeface="Arial"/>
              <a:cs typeface="Arial"/>
            </a:endParaRPr>
          </a:p>
        </p:txBody>
      </p:sp>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2" Type="http://schemas.openxmlformats.org/officeDocument/2006/relationships/notesSlide" Target="../notesSlides/notesSlide2.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jpeg"/></Relationships>
</file>

<file path=ppt/slides/_rels/slide2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microsoft.com/office/2007/relationships/hdphoto" Target="../media/hdphoto1.wdp"/><Relationship Id="rId18" Type="http://schemas.openxmlformats.org/officeDocument/2006/relationships/image" Target="../media/image80.gif"/><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79.jpeg"/><Relationship Id="rId2" Type="http://schemas.openxmlformats.org/officeDocument/2006/relationships/notesSlide" Target="../notesSlides/notesSlide10.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4.png"/><Relationship Id="rId5" Type="http://schemas.openxmlformats.org/officeDocument/2006/relationships/image" Target="../media/image69.png"/><Relationship Id="rId15" Type="http://schemas.openxmlformats.org/officeDocument/2006/relationships/image" Target="../media/image77.png"/><Relationship Id="rId10" Type="http://schemas.openxmlformats.org/officeDocument/2006/relationships/image" Target="../media/image73.jpg"/><Relationship Id="rId19" Type="http://schemas.openxmlformats.org/officeDocument/2006/relationships/image" Target="../media/image81.jpe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AI: Skal vi omfavne eller frykte det?"/>
          <p:cNvSpPr txBox="1">
            <a:spLocks noGrp="1"/>
          </p:cNvSpPr>
          <p:nvPr>
            <p:ph type="title"/>
          </p:nvPr>
        </p:nvSpPr>
        <p:spPr>
          <a:xfrm>
            <a:off x="411006" y="55450"/>
            <a:ext cx="7915697" cy="1305968"/>
          </a:xfrm>
          <a:prstGeom prst="rect">
            <a:avLst/>
          </a:prstGeom>
        </p:spPr>
        <p:txBody>
          <a:bodyPr>
            <a:noAutofit/>
          </a:bodyPr>
          <a:lstStyle/>
          <a:p>
            <a:pPr defTabSz="490727">
              <a:defRPr sz="3200"/>
            </a:pPr>
            <a:r>
              <a:rPr lang="nb-NO" sz="3600" dirty="0">
                <a:latin typeface="Helvetica" pitchFamily="2" charset="0"/>
              </a:rPr>
              <a:t>The Data and </a:t>
            </a:r>
            <a:r>
              <a:rPr lang="nb-NO" sz="3600" dirty="0" err="1">
                <a:latin typeface="Helvetica" pitchFamily="2" charset="0"/>
              </a:rPr>
              <a:t>Artificial</a:t>
            </a:r>
            <a:r>
              <a:rPr lang="nb-NO" sz="3600" dirty="0">
                <a:latin typeface="Helvetica" pitchFamily="2" charset="0"/>
              </a:rPr>
              <a:t> </a:t>
            </a:r>
            <a:r>
              <a:rPr lang="nb-NO" sz="3600" dirty="0" err="1">
                <a:latin typeface="Helvetica" pitchFamily="2" charset="0"/>
              </a:rPr>
              <a:t>Intelligence</a:t>
            </a:r>
            <a:r>
              <a:rPr lang="nb-NO" sz="3600" dirty="0">
                <a:latin typeface="Helvetica" pitchFamily="2" charset="0"/>
              </a:rPr>
              <a:t> Group (DART)</a:t>
            </a:r>
            <a:endParaRPr lang="nb-NO" sz="2000" dirty="0">
              <a:latin typeface="Helvetica" pitchFamily="2" charset="0"/>
            </a:endParaRPr>
          </a:p>
        </p:txBody>
      </p:sp>
      <p:sp>
        <p:nvSpPr>
          <p:cNvPr id="2" name="Rectangle 1">
            <a:extLst>
              <a:ext uri="{FF2B5EF4-FFF2-40B4-BE49-F238E27FC236}">
                <a16:creationId xmlns:a16="http://schemas.microsoft.com/office/drawing/2014/main" id="{DB6CB09D-111A-254A-A456-DDACAF61990D}"/>
              </a:ext>
            </a:extLst>
          </p:cNvPr>
          <p:cNvSpPr/>
          <p:nvPr/>
        </p:nvSpPr>
        <p:spPr>
          <a:xfrm>
            <a:off x="6928511" y="720323"/>
            <a:ext cx="2101857" cy="461665"/>
          </a:xfrm>
          <a:prstGeom prst="rect">
            <a:avLst/>
          </a:prstGeom>
        </p:spPr>
        <p:txBody>
          <a:bodyPr wrap="none">
            <a:spAutoFit/>
          </a:bodyPr>
          <a:lstStyle/>
          <a:p>
            <a:r>
              <a:rPr lang="nb-NO" sz="2400" dirty="0">
                <a:solidFill>
                  <a:schemeClr val="tx1">
                    <a:lumMod val="75000"/>
                    <a:lumOff val="25000"/>
                  </a:schemeClr>
                </a:solidFill>
                <a:latin typeface="Helvetica" pitchFamily="2" charset="0"/>
              </a:rPr>
              <a:t>Autumn 2023 </a:t>
            </a:r>
            <a:endParaRPr lang="en-NO" sz="2400" dirty="0">
              <a:solidFill>
                <a:schemeClr val="tx1">
                  <a:lumMod val="75000"/>
                  <a:lumOff val="25000"/>
                </a:schemeClr>
              </a:solidFill>
            </a:endParaRPr>
          </a:p>
        </p:txBody>
      </p:sp>
      <p:sp>
        <p:nvSpPr>
          <p:cNvPr id="3" name="TextBox 2">
            <a:extLst>
              <a:ext uri="{FF2B5EF4-FFF2-40B4-BE49-F238E27FC236}">
                <a16:creationId xmlns:a16="http://schemas.microsoft.com/office/drawing/2014/main" id="{EFB61524-6392-A918-8814-0E1509EF1924}"/>
              </a:ext>
            </a:extLst>
          </p:cNvPr>
          <p:cNvSpPr txBox="1"/>
          <p:nvPr/>
        </p:nvSpPr>
        <p:spPr>
          <a:xfrm>
            <a:off x="1355730" y="3971639"/>
            <a:ext cx="1778885" cy="646331"/>
          </a:xfrm>
          <a:prstGeom prst="rect">
            <a:avLst/>
          </a:prstGeom>
          <a:noFill/>
        </p:spPr>
        <p:txBody>
          <a:bodyPr wrap="none" rtlCol="0">
            <a:spAutoFit/>
          </a:bodyPr>
          <a:lstStyle/>
          <a:p>
            <a:r>
              <a:rPr lang="en-NO" sz="3600" b="1" dirty="0">
                <a:solidFill>
                  <a:srgbClr val="FF0000"/>
                </a:solidFill>
              </a:rPr>
              <a:t>Big Data</a:t>
            </a:r>
          </a:p>
        </p:txBody>
      </p:sp>
      <p:pic>
        <p:nvPicPr>
          <p:cNvPr id="1030" name="Picture 6" descr="Premium AI Image | Ai generated illustration huge database data analytsis  warehouse">
            <a:extLst>
              <a:ext uri="{FF2B5EF4-FFF2-40B4-BE49-F238E27FC236}">
                <a16:creationId xmlns:a16="http://schemas.microsoft.com/office/drawing/2014/main" id="{418AE13C-055D-8226-A0FC-BB8556371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62" y="1652589"/>
            <a:ext cx="4439966" cy="22199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tep by Step Guide on How to Build an AI | Plat.AI">
            <a:extLst>
              <a:ext uri="{FF2B5EF4-FFF2-40B4-BE49-F238E27FC236}">
                <a16:creationId xmlns:a16="http://schemas.microsoft.com/office/drawing/2014/main" id="{1C8156A2-F84F-E653-44AC-E9BC7953C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223" y="1581480"/>
            <a:ext cx="344170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864171-3DEF-3A55-A8CE-6FDE6A41290C}"/>
              </a:ext>
            </a:extLst>
          </p:cNvPr>
          <p:cNvSpPr txBox="1"/>
          <p:nvPr/>
        </p:nvSpPr>
        <p:spPr>
          <a:xfrm>
            <a:off x="6743810" y="3943680"/>
            <a:ext cx="588623" cy="646331"/>
          </a:xfrm>
          <a:prstGeom prst="rect">
            <a:avLst/>
          </a:prstGeom>
          <a:noFill/>
        </p:spPr>
        <p:txBody>
          <a:bodyPr wrap="none" rtlCol="0">
            <a:spAutoFit/>
          </a:bodyPr>
          <a:lstStyle/>
          <a:p>
            <a:r>
              <a:rPr lang="en-NO" sz="3600" b="1" dirty="0">
                <a:solidFill>
                  <a:srgbClr val="FF0000"/>
                </a:solidFill>
              </a:rPr>
              <a:t>AI</a:t>
            </a:r>
          </a:p>
        </p:txBody>
      </p:sp>
    </p:spTree>
    <p:extLst>
      <p:ext uri="{BB962C8B-B14F-4D97-AF65-F5344CB8AC3E}">
        <p14:creationId xmlns:p14="http://schemas.microsoft.com/office/powerpoint/2010/main" val="30467233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1991" y="825473"/>
            <a:ext cx="5689190" cy="3046988"/>
          </a:xfrm>
          <a:prstGeom prst="rect">
            <a:avLst/>
          </a:prstGeom>
          <a:noFill/>
        </p:spPr>
        <p:txBody>
          <a:bodyPr wrap="square" rtlCol="0">
            <a:spAutoFit/>
          </a:bodyPr>
          <a:lstStyle/>
          <a:p>
            <a:r>
              <a:rPr lang="en-US" sz="1500" b="1" i="1" dirty="0"/>
              <a:t>“… </a:t>
            </a:r>
            <a:r>
              <a:rPr lang="en-US" sz="1500" b="1" i="1" dirty="0">
                <a:solidFill>
                  <a:srgbClr val="7030A0"/>
                </a:solidFill>
              </a:rPr>
              <a:t>there is currently a </a:t>
            </a:r>
            <a:r>
              <a:rPr lang="en-US" sz="1500" b="1" i="1" u="sng" dirty="0">
                <a:solidFill>
                  <a:srgbClr val="FF0000"/>
                </a:solidFill>
              </a:rPr>
              <a:t>war for the scarce AI talent…</a:t>
            </a:r>
            <a:r>
              <a:rPr lang="en-US" sz="1500" b="1" i="1" dirty="0"/>
              <a:t>”</a:t>
            </a:r>
          </a:p>
          <a:p>
            <a:r>
              <a:rPr lang="en-US" sz="1500" b="1" i="1" dirty="0"/>
              <a:t>+ “</a:t>
            </a:r>
            <a:r>
              <a:rPr lang="en-US" sz="1500" b="1" i="1" dirty="0">
                <a:solidFill>
                  <a:srgbClr val="7030A0"/>
                </a:solidFill>
              </a:rPr>
              <a:t>AI is the new electricity.”</a:t>
            </a:r>
          </a:p>
          <a:p>
            <a:r>
              <a:rPr lang="en-US" sz="1350" b="1" i="1" dirty="0"/>
              <a:t>– </a:t>
            </a:r>
            <a:r>
              <a:rPr lang="en-US" sz="1350" b="1" dirty="0"/>
              <a:t>Andrew Ng</a:t>
            </a:r>
            <a:r>
              <a:rPr lang="en-US" sz="1350" dirty="0"/>
              <a:t>, Professor at Stanford</a:t>
            </a:r>
            <a:endParaRPr lang="en-US" sz="1350" b="1" i="1" dirty="0"/>
          </a:p>
          <a:p>
            <a:endParaRPr lang="en-US" sz="1350" b="1" i="1" dirty="0"/>
          </a:p>
          <a:p>
            <a:r>
              <a:rPr lang="en-US" sz="1350" b="1" i="1" dirty="0">
                <a:solidFill>
                  <a:srgbClr val="7030A0"/>
                </a:solidFill>
              </a:rPr>
              <a:t>“The rise of powerful AI will be either the best or the worst thing ever to happen to humanity.  We do not know which.” </a:t>
            </a:r>
            <a:r>
              <a:rPr lang="en-US" sz="1350" b="1" i="1" dirty="0"/>
              <a:t>– Stephen Hawking, </a:t>
            </a:r>
            <a:r>
              <a:rPr lang="en-US" sz="1350" dirty="0"/>
              <a:t>famous physicist</a:t>
            </a:r>
            <a:r>
              <a:rPr lang="en-US" sz="1350" b="1" dirty="0"/>
              <a:t>.</a:t>
            </a:r>
          </a:p>
          <a:p>
            <a:endParaRPr lang="en-US" sz="1350" b="1" i="1" dirty="0"/>
          </a:p>
          <a:p>
            <a:r>
              <a:rPr lang="en-US" sz="1350" b="1" i="1" dirty="0">
                <a:solidFill>
                  <a:srgbClr val="7030A0"/>
                </a:solidFill>
              </a:rPr>
              <a:t>“If you don’t learn AI, you’re going to be a dinosaur within three years.” </a:t>
            </a:r>
            <a:r>
              <a:rPr lang="en-US" sz="1350" b="1" i="1" dirty="0"/>
              <a:t>– Mark Cuban, </a:t>
            </a:r>
            <a:r>
              <a:rPr lang="en-US" sz="1350" dirty="0"/>
              <a:t>famous US businessman.</a:t>
            </a:r>
          </a:p>
          <a:p>
            <a:endParaRPr lang="en-US" sz="1350" dirty="0"/>
          </a:p>
          <a:p>
            <a:r>
              <a:rPr lang="en-US" sz="1350" b="1" i="1" dirty="0">
                <a:solidFill>
                  <a:srgbClr val="7030A0"/>
                </a:solidFill>
              </a:rPr>
              <a:t>“You won’t lose your job to an AI, but you might lose it to someone who knows AI.” - </a:t>
            </a:r>
            <a:r>
              <a:rPr lang="en-US" sz="1350" b="1" dirty="0"/>
              <a:t>Scott Galloway </a:t>
            </a:r>
            <a:r>
              <a:rPr lang="en-US" sz="1350" dirty="0"/>
              <a:t>(popular tech podcaster)</a:t>
            </a:r>
          </a:p>
          <a:p>
            <a:endParaRPr lang="en-US" sz="1350" b="1" i="1" dirty="0"/>
          </a:p>
        </p:txBody>
      </p:sp>
      <p:pic>
        <p:nvPicPr>
          <p:cNvPr id="6" name="Picture 5"/>
          <p:cNvPicPr>
            <a:picLocks noChangeAspect="1"/>
          </p:cNvPicPr>
          <p:nvPr/>
        </p:nvPicPr>
        <p:blipFill>
          <a:blip r:embed="rId2"/>
          <a:stretch>
            <a:fillRect/>
          </a:stretch>
        </p:blipFill>
        <p:spPr>
          <a:xfrm>
            <a:off x="6796421" y="745496"/>
            <a:ext cx="1145610" cy="1740167"/>
          </a:xfrm>
          <a:prstGeom prst="rect">
            <a:avLst/>
          </a:prstGeom>
        </p:spPr>
      </p:pic>
      <p:sp>
        <p:nvSpPr>
          <p:cNvPr id="3" name="Title 2"/>
          <p:cNvSpPr>
            <a:spLocks noGrp="1"/>
          </p:cNvSpPr>
          <p:nvPr>
            <p:ph type="ctrTitle"/>
          </p:nvPr>
        </p:nvSpPr>
        <p:spPr>
          <a:xfrm>
            <a:off x="1545338" y="-2153"/>
            <a:ext cx="5689190" cy="531412"/>
          </a:xfrm>
        </p:spPr>
        <p:txBody>
          <a:bodyPr>
            <a:normAutofit fontScale="90000"/>
          </a:bodyPr>
          <a:lstStyle/>
          <a:p>
            <a:r>
              <a:rPr lang="en-US" sz="3300" dirty="0">
                <a:solidFill>
                  <a:srgbClr val="3366FF"/>
                </a:solidFill>
              </a:rPr>
              <a:t>Words from The Masters</a:t>
            </a:r>
          </a:p>
        </p:txBody>
      </p:sp>
      <p:pic>
        <p:nvPicPr>
          <p:cNvPr id="10" name="Picture 9"/>
          <p:cNvPicPr>
            <a:picLocks noChangeAspect="1"/>
          </p:cNvPicPr>
          <p:nvPr/>
        </p:nvPicPr>
        <p:blipFill>
          <a:blip r:embed="rId3"/>
          <a:stretch>
            <a:fillRect/>
          </a:stretch>
        </p:blipFill>
        <p:spPr>
          <a:xfrm>
            <a:off x="6310383" y="1725710"/>
            <a:ext cx="1278910" cy="1928848"/>
          </a:xfrm>
          <a:prstGeom prst="rect">
            <a:avLst/>
          </a:prstGeom>
        </p:spPr>
      </p:pic>
      <p:pic>
        <p:nvPicPr>
          <p:cNvPr id="9" name="Picture 8"/>
          <p:cNvPicPr>
            <a:picLocks noChangeAspect="1"/>
          </p:cNvPicPr>
          <p:nvPr/>
        </p:nvPicPr>
        <p:blipFill>
          <a:blip r:embed="rId4"/>
          <a:stretch>
            <a:fillRect/>
          </a:stretch>
        </p:blipFill>
        <p:spPr>
          <a:xfrm>
            <a:off x="6854768" y="3443306"/>
            <a:ext cx="1107693" cy="1664566"/>
          </a:xfrm>
          <a:prstGeom prst="rect">
            <a:avLst/>
          </a:prstGeom>
        </p:spPr>
      </p:pic>
      <p:sp>
        <p:nvSpPr>
          <p:cNvPr id="2" name="TextBox 1">
            <a:extLst>
              <a:ext uri="{FF2B5EF4-FFF2-40B4-BE49-F238E27FC236}">
                <a16:creationId xmlns:a16="http://schemas.microsoft.com/office/drawing/2014/main" id="{BE733952-ABD2-438B-8B1F-A0C0E2BAA99B}"/>
              </a:ext>
            </a:extLst>
          </p:cNvPr>
          <p:cNvSpPr txBox="1"/>
          <p:nvPr/>
        </p:nvSpPr>
        <p:spPr>
          <a:xfrm>
            <a:off x="1278926" y="3890987"/>
            <a:ext cx="4611997" cy="854080"/>
          </a:xfrm>
          <a:prstGeom prst="rect">
            <a:avLst/>
          </a:prstGeom>
          <a:noFill/>
        </p:spPr>
        <p:txBody>
          <a:bodyPr wrap="square" rtlCol="0">
            <a:spAutoFit/>
          </a:bodyPr>
          <a:lstStyle/>
          <a:p>
            <a:r>
              <a:rPr lang="en-US" sz="1650" i="1" dirty="0">
                <a:solidFill>
                  <a:srgbClr val="FF0000"/>
                </a:solidFill>
                <a:latin typeface="Chalkboard SE" panose="03050602040202020205" pitchFamily="66" charset="77"/>
              </a:rPr>
              <a:t>The big tech companies now </a:t>
            </a:r>
            <a:r>
              <a:rPr lang="nb-NO" sz="1650" i="1" dirty="0" err="1">
                <a:solidFill>
                  <a:srgbClr val="FF0000"/>
                </a:solidFill>
                <a:latin typeface="Chalkboard SE" panose="03050602040202020205" pitchFamily="66" charset="77"/>
              </a:rPr>
              <a:t>compete</a:t>
            </a:r>
            <a:r>
              <a:rPr lang="nb-NO" sz="1650" i="1" dirty="0">
                <a:solidFill>
                  <a:srgbClr val="FF0000"/>
                </a:solidFill>
                <a:latin typeface="Chalkboard SE" panose="03050602040202020205" pitchFamily="66" charset="77"/>
              </a:rPr>
              <a:t> to </a:t>
            </a:r>
            <a:r>
              <a:rPr lang="nb-NO" sz="1650" i="1" dirty="0" err="1">
                <a:solidFill>
                  <a:srgbClr val="FF0000"/>
                </a:solidFill>
                <a:latin typeface="Chalkboard SE" panose="03050602040202020205" pitchFamily="66" charset="77"/>
              </a:rPr>
              <a:t>build</a:t>
            </a:r>
            <a:r>
              <a:rPr lang="nb-NO" sz="1650" i="1" dirty="0">
                <a:solidFill>
                  <a:srgbClr val="FF0000"/>
                </a:solidFill>
                <a:latin typeface="Chalkboard SE" panose="03050602040202020205" pitchFamily="66" charset="77"/>
              </a:rPr>
              <a:t> </a:t>
            </a:r>
          </a:p>
          <a:p>
            <a:r>
              <a:rPr lang="nb-NO" sz="1650" b="1" i="1" dirty="0">
                <a:solidFill>
                  <a:srgbClr val="FF0000"/>
                </a:solidFill>
                <a:latin typeface="Chalkboard SE" panose="03050602040202020205" pitchFamily="66" charset="77"/>
              </a:rPr>
              <a:t>THE </a:t>
            </a:r>
            <a:r>
              <a:rPr lang="nb-NO" sz="1650" i="1" dirty="0">
                <a:solidFill>
                  <a:srgbClr val="FF0000"/>
                </a:solidFill>
                <a:latin typeface="Chalkboard SE" panose="03050602040202020205" pitchFamily="66" charset="77"/>
              </a:rPr>
              <a:t>AI </a:t>
            </a:r>
            <a:r>
              <a:rPr lang="nb-NO" sz="1650" i="1" dirty="0" err="1">
                <a:solidFill>
                  <a:srgbClr val="FF0000"/>
                </a:solidFill>
                <a:latin typeface="Chalkboard SE" panose="03050602040202020205" pitchFamily="66" charset="77"/>
              </a:rPr>
              <a:t>platform</a:t>
            </a:r>
            <a:r>
              <a:rPr lang="nb-NO" sz="1650" i="1" dirty="0">
                <a:solidFill>
                  <a:srgbClr val="FF0000"/>
                </a:solidFill>
                <a:latin typeface="Chalkboard SE" panose="03050602040202020205" pitchFamily="66" charset="77"/>
              </a:rPr>
              <a:t> (Chatbot?) </a:t>
            </a:r>
            <a:r>
              <a:rPr lang="nb-NO" sz="1650" i="1" dirty="0" err="1">
                <a:solidFill>
                  <a:srgbClr val="FF0000"/>
                </a:solidFill>
                <a:latin typeface="Chalkboard SE" panose="03050602040202020205" pitchFamily="66" charset="77"/>
              </a:rPr>
              <a:t>of</a:t>
            </a:r>
            <a:r>
              <a:rPr lang="nb-NO" sz="1650" i="1" dirty="0">
                <a:solidFill>
                  <a:srgbClr val="FF0000"/>
                </a:solidFill>
                <a:latin typeface="Chalkboard SE" panose="03050602040202020205" pitchFamily="66" charset="77"/>
              </a:rPr>
              <a:t> </a:t>
            </a:r>
            <a:r>
              <a:rPr lang="nb-NO" sz="1650" i="1" dirty="0" err="1">
                <a:solidFill>
                  <a:srgbClr val="FF0000"/>
                </a:solidFill>
                <a:latin typeface="Chalkboard SE" panose="03050602040202020205" pitchFamily="66" charset="77"/>
              </a:rPr>
              <a:t>the</a:t>
            </a:r>
            <a:r>
              <a:rPr lang="nb-NO" sz="1650" i="1" dirty="0">
                <a:solidFill>
                  <a:srgbClr val="FF0000"/>
                </a:solidFill>
                <a:latin typeface="Chalkboard SE" panose="03050602040202020205" pitchFamily="66" charset="77"/>
              </a:rPr>
              <a:t> </a:t>
            </a:r>
            <a:r>
              <a:rPr lang="nb-NO" sz="1650" i="1" dirty="0" err="1">
                <a:solidFill>
                  <a:srgbClr val="FF0000"/>
                </a:solidFill>
                <a:latin typeface="Chalkboard SE" panose="03050602040202020205" pitchFamily="66" charset="77"/>
              </a:rPr>
              <a:t>future</a:t>
            </a:r>
            <a:r>
              <a:rPr lang="nb-NO" sz="1650" i="1" dirty="0">
                <a:solidFill>
                  <a:srgbClr val="FF0000"/>
                </a:solidFill>
                <a:latin typeface="Chalkboard SE" panose="03050602040202020205" pitchFamily="66" charset="77"/>
              </a:rPr>
              <a:t>.</a:t>
            </a:r>
            <a:endParaRPr lang="en-US" sz="1650" i="1" dirty="0">
              <a:solidFill>
                <a:srgbClr val="FF0000"/>
              </a:solidFill>
              <a:latin typeface="Chalkboard SE" panose="03050602040202020205" pitchFamily="66" charset="77"/>
            </a:endParaRPr>
          </a:p>
          <a:p>
            <a:endParaRPr lang="en-GB" sz="1650" dirty="0"/>
          </a:p>
        </p:txBody>
      </p:sp>
    </p:spTree>
    <p:extLst>
      <p:ext uri="{BB962C8B-B14F-4D97-AF65-F5344CB8AC3E}">
        <p14:creationId xmlns:p14="http://schemas.microsoft.com/office/powerpoint/2010/main" val="25856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280" y="120015"/>
            <a:ext cx="5354283" cy="424153"/>
          </a:xfrm>
        </p:spPr>
        <p:txBody>
          <a:bodyPr>
            <a:normAutofit fontScale="90000"/>
          </a:bodyPr>
          <a:lstStyle/>
          <a:p>
            <a:pPr algn="ctr"/>
            <a:r>
              <a:rPr lang="en-US" sz="3000" dirty="0">
                <a:solidFill>
                  <a:srgbClr val="7030A0"/>
                </a:solidFill>
              </a:rPr>
              <a:t>Popular AI Topics at IDI</a:t>
            </a:r>
          </a:p>
        </p:txBody>
      </p:sp>
      <p:sp>
        <p:nvSpPr>
          <p:cNvPr id="3" name="Content Placeholder 2"/>
          <p:cNvSpPr>
            <a:spLocks noGrp="1"/>
          </p:cNvSpPr>
          <p:nvPr>
            <p:ph sz="quarter" idx="13"/>
          </p:nvPr>
        </p:nvSpPr>
        <p:spPr>
          <a:xfrm>
            <a:off x="809016" y="887027"/>
            <a:ext cx="7905614" cy="2310889"/>
          </a:xfrm>
        </p:spPr>
        <p:txBody>
          <a:bodyPr>
            <a:noAutofit/>
          </a:bodyPr>
          <a:lstStyle/>
          <a:p>
            <a:r>
              <a:rPr lang="en-US" dirty="0">
                <a:solidFill>
                  <a:srgbClr val="002060"/>
                </a:solidFill>
              </a:rPr>
              <a:t>Deep Learning (Neural Networks)</a:t>
            </a:r>
          </a:p>
          <a:p>
            <a:r>
              <a:rPr lang="en-US" dirty="0">
                <a:solidFill>
                  <a:srgbClr val="002060"/>
                </a:solidFill>
              </a:rPr>
              <a:t>Natural Language Processing / Text Analytics </a:t>
            </a:r>
          </a:p>
          <a:p>
            <a:r>
              <a:rPr lang="en-US" dirty="0">
                <a:solidFill>
                  <a:srgbClr val="002060"/>
                </a:solidFill>
              </a:rPr>
              <a:t>Bayesian Decision-Making</a:t>
            </a:r>
          </a:p>
          <a:p>
            <a:r>
              <a:rPr lang="en-US" dirty="0">
                <a:solidFill>
                  <a:srgbClr val="002060"/>
                </a:solidFill>
              </a:rPr>
              <a:t>Case-Based Reasoning</a:t>
            </a:r>
          </a:p>
          <a:p>
            <a:r>
              <a:rPr lang="en-US" dirty="0">
                <a:solidFill>
                  <a:srgbClr val="002060"/>
                </a:solidFill>
              </a:rPr>
              <a:t>Evolutionary Algorithms</a:t>
            </a:r>
          </a:p>
          <a:p>
            <a:r>
              <a:rPr lang="en-US" dirty="0">
                <a:solidFill>
                  <a:srgbClr val="002060"/>
                </a:solidFill>
              </a:rPr>
              <a:t>Multi-Agent Systems / Swarm Intelligence</a:t>
            </a:r>
          </a:p>
        </p:txBody>
      </p:sp>
      <p:sp>
        <p:nvSpPr>
          <p:cNvPr id="4" name="TextBox 3"/>
          <p:cNvSpPr txBox="1"/>
          <p:nvPr/>
        </p:nvSpPr>
        <p:spPr>
          <a:xfrm>
            <a:off x="1524634" y="3660545"/>
            <a:ext cx="6762614" cy="1061829"/>
          </a:xfrm>
          <a:prstGeom prst="rect">
            <a:avLst/>
          </a:prstGeom>
          <a:noFill/>
        </p:spPr>
        <p:txBody>
          <a:bodyPr wrap="square" rtlCol="0">
            <a:spAutoFit/>
          </a:bodyPr>
          <a:lstStyle/>
          <a:p>
            <a:pPr marL="257175" indent="-257175">
              <a:buFont typeface="Arial"/>
              <a:buChar char="•"/>
            </a:pPr>
            <a:r>
              <a:rPr lang="en-US" sz="2100" dirty="0">
                <a:solidFill>
                  <a:srgbClr val="0070C0"/>
                </a:solidFill>
              </a:rPr>
              <a:t>What’s in your toolkit?</a:t>
            </a:r>
          </a:p>
          <a:p>
            <a:pPr marL="257175" indent="-257175">
              <a:buFont typeface="Arial"/>
              <a:buChar char="•"/>
            </a:pPr>
            <a:r>
              <a:rPr lang="en-US" sz="2100" dirty="0">
                <a:solidFill>
                  <a:srgbClr val="0070C0"/>
                </a:solidFill>
              </a:rPr>
              <a:t>Today, AI is everywhere, and anyone can use it, but you </a:t>
            </a:r>
          </a:p>
          <a:p>
            <a:r>
              <a:rPr lang="en-US" sz="2100" dirty="0">
                <a:solidFill>
                  <a:srgbClr val="0070C0"/>
                </a:solidFill>
              </a:rPr>
              <a:t>     need </a:t>
            </a:r>
            <a:r>
              <a:rPr lang="en-US" sz="2100" b="1" dirty="0">
                <a:solidFill>
                  <a:srgbClr val="FF0000"/>
                </a:solidFill>
              </a:rPr>
              <a:t>special competence </a:t>
            </a:r>
            <a:r>
              <a:rPr lang="en-US" sz="2100" dirty="0">
                <a:solidFill>
                  <a:srgbClr val="0070C0"/>
                </a:solidFill>
              </a:rPr>
              <a:t>to </a:t>
            </a:r>
            <a:r>
              <a:rPr lang="en-US" sz="2100" b="1" dirty="0">
                <a:solidFill>
                  <a:srgbClr val="FF0000"/>
                </a:solidFill>
              </a:rPr>
              <a:t>understand</a:t>
            </a:r>
            <a:r>
              <a:rPr lang="en-US" sz="2100" dirty="0">
                <a:solidFill>
                  <a:srgbClr val="0070C0"/>
                </a:solidFill>
              </a:rPr>
              <a:t> + </a:t>
            </a:r>
            <a:r>
              <a:rPr lang="en-US" sz="2100" b="1" dirty="0">
                <a:solidFill>
                  <a:srgbClr val="FF0000"/>
                </a:solidFill>
              </a:rPr>
              <a:t>develop</a:t>
            </a:r>
            <a:r>
              <a:rPr lang="en-US" sz="2100" dirty="0">
                <a:solidFill>
                  <a:srgbClr val="0070C0"/>
                </a:solidFill>
              </a:rPr>
              <a:t> it.</a:t>
            </a:r>
          </a:p>
        </p:txBody>
      </p:sp>
    </p:spTree>
    <p:extLst>
      <p:ext uri="{BB962C8B-B14F-4D97-AF65-F5344CB8AC3E}">
        <p14:creationId xmlns:p14="http://schemas.microsoft.com/office/powerpoint/2010/main" val="19750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E86B-899C-074F-8E49-9EFF2D78ED57}"/>
              </a:ext>
            </a:extLst>
          </p:cNvPr>
          <p:cNvSpPr>
            <a:spLocks noGrp="1"/>
          </p:cNvSpPr>
          <p:nvPr>
            <p:ph type="title"/>
          </p:nvPr>
        </p:nvSpPr>
        <p:spPr>
          <a:xfrm>
            <a:off x="1792660" y="79525"/>
            <a:ext cx="5225084" cy="530223"/>
          </a:xfrm>
        </p:spPr>
        <p:txBody>
          <a:bodyPr>
            <a:normAutofit fontScale="90000"/>
          </a:bodyPr>
          <a:lstStyle/>
          <a:p>
            <a:r>
              <a:rPr lang="en-US" sz="3300" dirty="0">
                <a:solidFill>
                  <a:srgbClr val="FF0000"/>
                </a:solidFill>
              </a:rPr>
              <a:t>AI Research Goals</a:t>
            </a:r>
            <a:endParaRPr lang="nb-NO" b="1" dirty="0">
              <a:solidFill>
                <a:srgbClr val="FF0000"/>
              </a:solidFill>
            </a:endParaRPr>
          </a:p>
        </p:txBody>
      </p:sp>
      <p:sp>
        <p:nvSpPr>
          <p:cNvPr id="3" name="Content Placeholder 2">
            <a:extLst>
              <a:ext uri="{FF2B5EF4-FFF2-40B4-BE49-F238E27FC236}">
                <a16:creationId xmlns:a16="http://schemas.microsoft.com/office/drawing/2014/main" id="{B5AC81F3-6425-E249-857E-F6A4384B582C}"/>
              </a:ext>
            </a:extLst>
          </p:cNvPr>
          <p:cNvSpPr>
            <a:spLocks noGrp="1"/>
          </p:cNvSpPr>
          <p:nvPr>
            <p:ph idx="1"/>
          </p:nvPr>
        </p:nvSpPr>
        <p:spPr>
          <a:xfrm>
            <a:off x="1792660" y="880167"/>
            <a:ext cx="4592237" cy="2150708"/>
          </a:xfrm>
        </p:spPr>
        <p:txBody>
          <a:bodyPr>
            <a:noAutofit/>
          </a:bodyPr>
          <a:lstStyle/>
          <a:p>
            <a:r>
              <a:rPr lang="nb-NO" sz="1800" dirty="0" err="1"/>
              <a:t>Technological</a:t>
            </a:r>
            <a:endParaRPr lang="nb-NO" sz="1800" dirty="0"/>
          </a:p>
          <a:p>
            <a:pPr lvl="1"/>
            <a:r>
              <a:rPr lang="nb-NO" sz="1800" dirty="0" err="1"/>
              <a:t>Develop</a:t>
            </a:r>
            <a:r>
              <a:rPr lang="nb-NO" sz="1800" dirty="0"/>
              <a:t> </a:t>
            </a:r>
            <a:r>
              <a:rPr lang="nb-NO" sz="1800" dirty="0">
                <a:solidFill>
                  <a:srgbClr val="FF0000"/>
                </a:solidFill>
              </a:rPr>
              <a:t>smart </a:t>
            </a:r>
            <a:r>
              <a:rPr lang="nb-NO" sz="1800" dirty="0"/>
              <a:t>computer systems: </a:t>
            </a:r>
            <a:r>
              <a:rPr lang="nb-NO" sz="1800" dirty="0" err="1"/>
              <a:t>those</a:t>
            </a:r>
            <a:r>
              <a:rPr lang="nb-NO" sz="1800" dirty="0"/>
              <a:t> </a:t>
            </a:r>
            <a:r>
              <a:rPr lang="nb-NO" sz="1800" dirty="0" err="1"/>
              <a:t>that</a:t>
            </a:r>
            <a:r>
              <a:rPr lang="nb-NO" sz="1800" dirty="0"/>
              <a:t> </a:t>
            </a:r>
            <a:r>
              <a:rPr lang="nb-NO" sz="1800" dirty="0" err="1"/>
              <a:t>behave</a:t>
            </a:r>
            <a:r>
              <a:rPr lang="nb-NO" sz="1800" dirty="0"/>
              <a:t> </a:t>
            </a:r>
            <a:r>
              <a:rPr lang="nb-NO" sz="1800" dirty="0" err="1">
                <a:solidFill>
                  <a:srgbClr val="0000FF"/>
                </a:solidFill>
              </a:rPr>
              <a:t>intelligently</a:t>
            </a:r>
            <a:r>
              <a:rPr lang="nb-NO" sz="1800" dirty="0"/>
              <a:t> (</a:t>
            </a:r>
            <a:r>
              <a:rPr lang="nb-NO" sz="1800" dirty="0" err="1"/>
              <a:t>often</a:t>
            </a:r>
            <a:r>
              <a:rPr lang="nb-NO" sz="1800" dirty="0"/>
              <a:t> in </a:t>
            </a:r>
            <a:r>
              <a:rPr lang="nb-NO" sz="1800" dirty="0" err="1"/>
              <a:t>narrow</a:t>
            </a:r>
            <a:r>
              <a:rPr lang="nb-NO" sz="1800" dirty="0"/>
              <a:t> </a:t>
            </a:r>
            <a:r>
              <a:rPr lang="nb-NO" sz="1800" dirty="0" err="1"/>
              <a:t>domains</a:t>
            </a:r>
            <a:r>
              <a:rPr lang="nb-NO" sz="1800" dirty="0"/>
              <a:t>), and </a:t>
            </a:r>
            <a:r>
              <a:rPr lang="nb-NO" sz="1800" dirty="0" err="1"/>
              <a:t>which</a:t>
            </a:r>
            <a:r>
              <a:rPr lang="nb-NO" sz="1800" dirty="0"/>
              <a:t> </a:t>
            </a:r>
            <a:r>
              <a:rPr lang="nb-NO" sz="1800" dirty="0" err="1">
                <a:solidFill>
                  <a:srgbClr val="0000FF"/>
                </a:solidFill>
              </a:rPr>
              <a:t>learn</a:t>
            </a:r>
            <a:r>
              <a:rPr lang="nb-NO" sz="1800" dirty="0"/>
              <a:t> from </a:t>
            </a:r>
            <a:r>
              <a:rPr lang="nb-NO" sz="1800" dirty="0" err="1"/>
              <a:t>experience</a:t>
            </a:r>
            <a:r>
              <a:rPr lang="nb-NO" sz="1800" dirty="0"/>
              <a:t>. </a:t>
            </a:r>
            <a:br>
              <a:rPr lang="nb-NO" sz="1800" dirty="0"/>
            </a:br>
            <a:endParaRPr lang="nb-NO" sz="1800" dirty="0"/>
          </a:p>
          <a:p>
            <a:r>
              <a:rPr lang="nb-NO" sz="1800" dirty="0"/>
              <a:t>Scientific</a:t>
            </a:r>
          </a:p>
          <a:p>
            <a:pPr lvl="1"/>
            <a:r>
              <a:rPr lang="nb-NO" sz="1800" dirty="0" err="1"/>
              <a:t>Increased</a:t>
            </a:r>
            <a:r>
              <a:rPr lang="nb-NO" sz="1800" dirty="0"/>
              <a:t> </a:t>
            </a:r>
            <a:r>
              <a:rPr lang="nb-NO" sz="1800" dirty="0" err="1"/>
              <a:t>understanding</a:t>
            </a:r>
            <a:r>
              <a:rPr lang="nb-NO" sz="1800" dirty="0"/>
              <a:t> </a:t>
            </a:r>
            <a:r>
              <a:rPr lang="nb-NO" sz="1800" dirty="0" err="1"/>
              <a:t>of</a:t>
            </a:r>
            <a:r>
              <a:rPr lang="nb-NO" sz="1800" dirty="0"/>
              <a:t> </a:t>
            </a:r>
            <a:r>
              <a:rPr lang="nb-NO" sz="1800" dirty="0" err="1"/>
              <a:t>intelligence</a:t>
            </a:r>
            <a:r>
              <a:rPr lang="nb-NO" sz="1800" dirty="0"/>
              <a:t> in </a:t>
            </a:r>
            <a:r>
              <a:rPr lang="nb-NO" sz="1800" dirty="0" err="1"/>
              <a:t>both</a:t>
            </a:r>
            <a:r>
              <a:rPr lang="nb-NO" sz="1800" dirty="0"/>
              <a:t> </a:t>
            </a:r>
            <a:r>
              <a:rPr lang="nb-NO" sz="1800" dirty="0" err="1"/>
              <a:t>natural</a:t>
            </a:r>
            <a:r>
              <a:rPr lang="nb-NO" sz="1800" dirty="0"/>
              <a:t> and </a:t>
            </a:r>
            <a:r>
              <a:rPr lang="nb-NO" sz="1800" dirty="0" err="1"/>
              <a:t>artificial</a:t>
            </a:r>
            <a:r>
              <a:rPr lang="nb-NO" sz="1800" dirty="0"/>
              <a:t> systems by designing </a:t>
            </a:r>
            <a:r>
              <a:rPr lang="nb-NO" sz="1800" dirty="0" err="1"/>
              <a:t>computational</a:t>
            </a:r>
            <a:r>
              <a:rPr lang="nb-NO" sz="1800" dirty="0"/>
              <a:t> </a:t>
            </a:r>
            <a:r>
              <a:rPr lang="nb-NO" sz="1800" dirty="0" err="1"/>
              <a:t>models</a:t>
            </a:r>
            <a:r>
              <a:rPr lang="nb-NO" sz="1800" dirty="0"/>
              <a:t> </a:t>
            </a:r>
            <a:r>
              <a:rPr lang="nb-NO" sz="1800" dirty="0" err="1"/>
              <a:t>of</a:t>
            </a:r>
            <a:r>
              <a:rPr lang="nb-NO" sz="1800" dirty="0"/>
              <a:t> </a:t>
            </a:r>
            <a:r>
              <a:rPr lang="nb-NO" sz="1800" dirty="0" err="1"/>
              <a:t>sensing</a:t>
            </a:r>
            <a:r>
              <a:rPr lang="nb-NO" sz="1800" dirty="0"/>
              <a:t>, </a:t>
            </a:r>
            <a:r>
              <a:rPr lang="nb-NO" sz="1800" dirty="0" err="1"/>
              <a:t>reacting</a:t>
            </a:r>
            <a:r>
              <a:rPr lang="nb-NO" sz="1800" dirty="0"/>
              <a:t>, </a:t>
            </a:r>
            <a:r>
              <a:rPr lang="nb-NO" sz="1800" dirty="0" err="1"/>
              <a:t>reasoning</a:t>
            </a:r>
            <a:r>
              <a:rPr lang="nb-NO" sz="1800" dirty="0"/>
              <a:t> and </a:t>
            </a:r>
            <a:r>
              <a:rPr lang="nb-NO" sz="1800" dirty="0" err="1"/>
              <a:t>learning</a:t>
            </a:r>
            <a:r>
              <a:rPr lang="nb-NO" sz="1800" dirty="0"/>
              <a:t>. </a:t>
            </a:r>
          </a:p>
        </p:txBody>
      </p:sp>
      <p:graphicFrame>
        <p:nvGraphicFramePr>
          <p:cNvPr id="4" name="Diagram 3">
            <a:extLst>
              <a:ext uri="{FF2B5EF4-FFF2-40B4-BE49-F238E27FC236}">
                <a16:creationId xmlns:a16="http://schemas.microsoft.com/office/drawing/2014/main" id="{DF46FC27-CDBA-564B-9E9C-266850143563}"/>
              </a:ext>
            </a:extLst>
          </p:cNvPr>
          <p:cNvGraphicFramePr/>
          <p:nvPr>
            <p:extLst>
              <p:ext uri="{D42A27DB-BD31-4B8C-83A1-F6EECF244321}">
                <p14:modId xmlns:p14="http://schemas.microsoft.com/office/powerpoint/2010/main" val="3457388321"/>
              </p:ext>
            </p:extLst>
          </p:nvPr>
        </p:nvGraphicFramePr>
        <p:xfrm>
          <a:off x="6059738" y="184356"/>
          <a:ext cx="2934914" cy="3116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4FEAF96-CD24-8D88-909E-6CB8E7C928C7}"/>
              </a:ext>
            </a:extLst>
          </p:cNvPr>
          <p:cNvPicPr>
            <a:picLocks noChangeAspect="1"/>
          </p:cNvPicPr>
          <p:nvPr/>
        </p:nvPicPr>
        <p:blipFill>
          <a:blip r:embed="rId7"/>
          <a:stretch>
            <a:fillRect/>
          </a:stretch>
        </p:blipFill>
        <p:spPr>
          <a:xfrm>
            <a:off x="149348" y="482528"/>
            <a:ext cx="1562160" cy="1562160"/>
          </a:xfrm>
          <a:prstGeom prst="rect">
            <a:avLst/>
          </a:prstGeom>
        </p:spPr>
      </p:pic>
      <p:pic>
        <p:nvPicPr>
          <p:cNvPr id="6" name="Picture 5">
            <a:extLst>
              <a:ext uri="{FF2B5EF4-FFF2-40B4-BE49-F238E27FC236}">
                <a16:creationId xmlns:a16="http://schemas.microsoft.com/office/drawing/2014/main" id="{236E2F58-B08B-D6FC-C97E-CB8E02A65FB1}"/>
              </a:ext>
            </a:extLst>
          </p:cNvPr>
          <p:cNvPicPr>
            <a:picLocks noChangeAspect="1"/>
          </p:cNvPicPr>
          <p:nvPr/>
        </p:nvPicPr>
        <p:blipFill>
          <a:blip r:embed="rId8"/>
          <a:stretch>
            <a:fillRect/>
          </a:stretch>
        </p:blipFill>
        <p:spPr>
          <a:xfrm>
            <a:off x="6737584" y="3301294"/>
            <a:ext cx="1881630" cy="1506804"/>
          </a:xfrm>
          <a:prstGeom prst="rect">
            <a:avLst/>
          </a:prstGeom>
        </p:spPr>
      </p:pic>
    </p:spTree>
    <p:extLst>
      <p:ext uri="{BB962C8B-B14F-4D97-AF65-F5344CB8AC3E}">
        <p14:creationId xmlns:p14="http://schemas.microsoft.com/office/powerpoint/2010/main" val="118206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55A468-BD33-3D63-3CEE-A115A7610215}"/>
              </a:ext>
            </a:extLst>
          </p:cNvPr>
          <p:cNvSpPr>
            <a:spLocks noGrp="1"/>
          </p:cNvSpPr>
          <p:nvPr>
            <p:ph idx="1"/>
          </p:nvPr>
        </p:nvSpPr>
        <p:spPr>
          <a:xfrm>
            <a:off x="457200" y="1688659"/>
            <a:ext cx="8229600" cy="883091"/>
          </a:xfrm>
        </p:spPr>
        <p:txBody>
          <a:bodyPr>
            <a:normAutofit/>
          </a:bodyPr>
          <a:lstStyle/>
          <a:p>
            <a:pPr marL="0" indent="0">
              <a:buNone/>
            </a:pPr>
            <a:r>
              <a:rPr lang="en-NO" sz="3600" dirty="0">
                <a:solidFill>
                  <a:srgbClr val="002060"/>
                </a:solidFill>
              </a:rPr>
              <a:t>20+ ongoing externally-funded projects</a:t>
            </a:r>
          </a:p>
        </p:txBody>
      </p:sp>
    </p:spTree>
    <p:extLst>
      <p:ext uri="{BB962C8B-B14F-4D97-AF65-F5344CB8AC3E}">
        <p14:creationId xmlns:p14="http://schemas.microsoft.com/office/powerpoint/2010/main" val="2554686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3FBE-BA41-48E5-76AA-5E5FE1DC8BED}"/>
              </a:ext>
            </a:extLst>
          </p:cNvPr>
          <p:cNvSpPr>
            <a:spLocks noGrp="1"/>
          </p:cNvSpPr>
          <p:nvPr>
            <p:ph type="title"/>
          </p:nvPr>
        </p:nvSpPr>
        <p:spPr/>
        <p:txBody>
          <a:bodyPr/>
          <a:lstStyle/>
          <a:p>
            <a:r>
              <a:rPr lang="en-NO" dirty="0"/>
              <a:t>Artificial Intelligence in Healthcare</a:t>
            </a:r>
          </a:p>
        </p:txBody>
      </p:sp>
      <p:sp>
        <p:nvSpPr>
          <p:cNvPr id="4" name="TextBox 3">
            <a:extLst>
              <a:ext uri="{FF2B5EF4-FFF2-40B4-BE49-F238E27FC236}">
                <a16:creationId xmlns:a16="http://schemas.microsoft.com/office/drawing/2014/main" id="{47190C66-3C8C-F3D5-DCF3-5F857C2A3CF7}"/>
              </a:ext>
            </a:extLst>
          </p:cNvPr>
          <p:cNvSpPr txBox="1"/>
          <p:nvPr/>
        </p:nvSpPr>
        <p:spPr>
          <a:xfrm>
            <a:off x="3508513" y="1374696"/>
            <a:ext cx="2798135" cy="2169825"/>
          </a:xfrm>
          <a:prstGeom prst="rect">
            <a:avLst/>
          </a:prstGeom>
          <a:noFill/>
        </p:spPr>
        <p:txBody>
          <a:bodyPr wrap="square" rtlCol="0">
            <a:spAutoFit/>
          </a:bodyPr>
          <a:lstStyle/>
          <a:p>
            <a:r>
              <a:rPr lang="en-NO" sz="1500" b="1" dirty="0"/>
              <a:t>Time Series Data </a:t>
            </a:r>
            <a:br>
              <a:rPr lang="en-NO" sz="1500" b="1" dirty="0"/>
            </a:br>
            <a:endParaRPr lang="en-NO" sz="1500" dirty="0"/>
          </a:p>
          <a:p>
            <a:pPr marL="214313" indent="-214313">
              <a:buFont typeface="Arial" panose="020B0604020202020204" pitchFamily="34" charset="0"/>
              <a:buChar char="•"/>
            </a:pPr>
            <a:r>
              <a:rPr lang="en-NO" sz="1500" dirty="0"/>
              <a:t>Human Activity Recognition from sensor data</a:t>
            </a:r>
          </a:p>
          <a:p>
            <a:pPr marL="214313" indent="-214313">
              <a:buFont typeface="Arial" panose="020B0604020202020204" pitchFamily="34" charset="0"/>
              <a:buChar char="•"/>
            </a:pPr>
            <a:r>
              <a:rPr lang="en-NO" sz="1500" dirty="0"/>
              <a:t>Classification models for real-time healthcare datasets</a:t>
            </a:r>
          </a:p>
          <a:p>
            <a:pPr marL="214313" indent="-214313">
              <a:buFont typeface="Arial" panose="020B0604020202020204" pitchFamily="34" charset="0"/>
              <a:buChar char="•"/>
            </a:pPr>
            <a:endParaRPr lang="en-NO" sz="1500" dirty="0"/>
          </a:p>
          <a:p>
            <a:pPr marL="214313" indent="-214313">
              <a:buFont typeface="Arial" panose="020B0604020202020204" pitchFamily="34" charset="0"/>
              <a:buChar char="•"/>
            </a:pPr>
            <a:endParaRPr lang="en-NO" sz="1500" dirty="0"/>
          </a:p>
          <a:p>
            <a:pPr marL="214313" indent="-214313">
              <a:buFont typeface="Arial" panose="020B0604020202020204" pitchFamily="34" charset="0"/>
              <a:buChar char="•"/>
            </a:pPr>
            <a:endParaRPr lang="en-NO" sz="1500" dirty="0"/>
          </a:p>
        </p:txBody>
      </p:sp>
      <p:sp>
        <p:nvSpPr>
          <p:cNvPr id="5" name="TextBox 4">
            <a:extLst>
              <a:ext uri="{FF2B5EF4-FFF2-40B4-BE49-F238E27FC236}">
                <a16:creationId xmlns:a16="http://schemas.microsoft.com/office/drawing/2014/main" id="{0CE78ABC-B70B-C3F9-2EAB-9C24FD9B103B}"/>
              </a:ext>
            </a:extLst>
          </p:cNvPr>
          <p:cNvSpPr txBox="1"/>
          <p:nvPr/>
        </p:nvSpPr>
        <p:spPr>
          <a:xfrm>
            <a:off x="628650" y="1374697"/>
            <a:ext cx="2798135" cy="1708160"/>
          </a:xfrm>
          <a:prstGeom prst="rect">
            <a:avLst/>
          </a:prstGeom>
          <a:noFill/>
        </p:spPr>
        <p:txBody>
          <a:bodyPr wrap="square" rtlCol="0">
            <a:spAutoFit/>
          </a:bodyPr>
          <a:lstStyle/>
          <a:p>
            <a:r>
              <a:rPr lang="en-NO" sz="1500" b="1" dirty="0"/>
              <a:t>Decision Support for Patients and Clinicians</a:t>
            </a:r>
          </a:p>
          <a:p>
            <a:pPr marL="214313" indent="-214313">
              <a:buFont typeface="Arial" panose="020B0604020202020204" pitchFamily="34" charset="0"/>
              <a:buChar char="•"/>
            </a:pPr>
            <a:r>
              <a:rPr lang="en-NO" sz="1500" dirty="0"/>
              <a:t>Developing AI-driven (CBR) applications for patients</a:t>
            </a:r>
          </a:p>
          <a:p>
            <a:pPr marL="214313" indent="-214313">
              <a:buFont typeface="Arial" panose="020B0604020202020204" pitchFamily="34" charset="0"/>
              <a:buChar char="•"/>
            </a:pPr>
            <a:r>
              <a:rPr lang="en-NO" sz="1500" dirty="0"/>
              <a:t>Developing co-decision making systems for GPs and Physiotherapists</a:t>
            </a:r>
          </a:p>
        </p:txBody>
      </p:sp>
      <p:pic>
        <p:nvPicPr>
          <p:cNvPr id="7" name="Picture 6">
            <a:extLst>
              <a:ext uri="{FF2B5EF4-FFF2-40B4-BE49-F238E27FC236}">
                <a16:creationId xmlns:a16="http://schemas.microsoft.com/office/drawing/2014/main" id="{B70BBCF4-71F8-18BD-A8FF-3A5E94132499}"/>
              </a:ext>
            </a:extLst>
          </p:cNvPr>
          <p:cNvPicPr>
            <a:picLocks noChangeAspect="1"/>
          </p:cNvPicPr>
          <p:nvPr/>
        </p:nvPicPr>
        <p:blipFill>
          <a:blip r:embed="rId3"/>
          <a:stretch>
            <a:fillRect/>
          </a:stretch>
        </p:blipFill>
        <p:spPr>
          <a:xfrm>
            <a:off x="1456167" y="3166453"/>
            <a:ext cx="899107" cy="1777304"/>
          </a:xfrm>
          <a:prstGeom prst="rect">
            <a:avLst/>
          </a:prstGeom>
        </p:spPr>
      </p:pic>
      <p:pic>
        <p:nvPicPr>
          <p:cNvPr id="8" name="Picture 7">
            <a:extLst>
              <a:ext uri="{FF2B5EF4-FFF2-40B4-BE49-F238E27FC236}">
                <a16:creationId xmlns:a16="http://schemas.microsoft.com/office/drawing/2014/main" id="{B5C77355-C636-ADBE-8D17-4C9BF44D4E74}"/>
              </a:ext>
            </a:extLst>
          </p:cNvPr>
          <p:cNvPicPr>
            <a:picLocks noChangeAspect="1"/>
          </p:cNvPicPr>
          <p:nvPr/>
        </p:nvPicPr>
        <p:blipFill>
          <a:blip r:embed="rId4"/>
          <a:stretch>
            <a:fillRect/>
          </a:stretch>
        </p:blipFill>
        <p:spPr>
          <a:xfrm>
            <a:off x="3426785" y="3166453"/>
            <a:ext cx="2829652" cy="1208478"/>
          </a:xfrm>
          <a:prstGeom prst="rect">
            <a:avLst/>
          </a:prstGeom>
        </p:spPr>
      </p:pic>
      <p:sp>
        <p:nvSpPr>
          <p:cNvPr id="9" name="TextBox 8">
            <a:extLst>
              <a:ext uri="{FF2B5EF4-FFF2-40B4-BE49-F238E27FC236}">
                <a16:creationId xmlns:a16="http://schemas.microsoft.com/office/drawing/2014/main" id="{7E7C36B7-92FB-098D-03D3-E865FA83B722}"/>
              </a:ext>
            </a:extLst>
          </p:cNvPr>
          <p:cNvSpPr txBox="1"/>
          <p:nvPr/>
        </p:nvSpPr>
        <p:spPr>
          <a:xfrm>
            <a:off x="6306647" y="1307327"/>
            <a:ext cx="2798135" cy="2400657"/>
          </a:xfrm>
          <a:prstGeom prst="rect">
            <a:avLst/>
          </a:prstGeom>
          <a:noFill/>
        </p:spPr>
        <p:txBody>
          <a:bodyPr wrap="square" rtlCol="0">
            <a:spAutoFit/>
          </a:bodyPr>
          <a:lstStyle/>
          <a:p>
            <a:r>
              <a:rPr lang="en-NO" sz="1500" b="1" dirty="0"/>
              <a:t>Understanding Health Trajectories</a:t>
            </a:r>
          </a:p>
          <a:p>
            <a:pPr marL="214313" indent="-214313">
              <a:buFont typeface="Arial" panose="020B0604020202020204" pitchFamily="34" charset="0"/>
              <a:buChar char="•"/>
            </a:pPr>
            <a:r>
              <a:rPr lang="en-NO" sz="1500" dirty="0"/>
              <a:t>Role of sleep for Physical activity behaviour and mental health</a:t>
            </a:r>
          </a:p>
          <a:p>
            <a:pPr marL="214313" indent="-214313">
              <a:buFont typeface="Arial" panose="020B0604020202020204" pitchFamily="34" charset="0"/>
              <a:buChar char="•"/>
            </a:pPr>
            <a:r>
              <a:rPr lang="en-NO" sz="1500" dirty="0"/>
              <a:t>Analysis and prediction models of clinical interventions</a:t>
            </a:r>
          </a:p>
          <a:p>
            <a:endParaRPr lang="en-NO" sz="1500" dirty="0"/>
          </a:p>
          <a:p>
            <a:pPr marL="214313" indent="-214313">
              <a:buFont typeface="Arial" panose="020B0604020202020204" pitchFamily="34" charset="0"/>
              <a:buChar char="•"/>
            </a:pPr>
            <a:endParaRPr lang="en-NO" sz="1500" dirty="0"/>
          </a:p>
        </p:txBody>
      </p:sp>
      <p:pic>
        <p:nvPicPr>
          <p:cNvPr id="10" name="Picture 9">
            <a:extLst>
              <a:ext uri="{FF2B5EF4-FFF2-40B4-BE49-F238E27FC236}">
                <a16:creationId xmlns:a16="http://schemas.microsoft.com/office/drawing/2014/main" id="{6954B916-0A54-55FF-CFF8-D95E6D1522F5}"/>
              </a:ext>
            </a:extLst>
          </p:cNvPr>
          <p:cNvPicPr>
            <a:picLocks noChangeAspect="1"/>
          </p:cNvPicPr>
          <p:nvPr/>
        </p:nvPicPr>
        <p:blipFill>
          <a:blip r:embed="rId5"/>
          <a:stretch>
            <a:fillRect/>
          </a:stretch>
        </p:blipFill>
        <p:spPr>
          <a:xfrm>
            <a:off x="6705664" y="3166453"/>
            <a:ext cx="2017379" cy="1208478"/>
          </a:xfrm>
          <a:prstGeom prst="rect">
            <a:avLst/>
          </a:prstGeom>
        </p:spPr>
      </p:pic>
    </p:spTree>
    <p:extLst>
      <p:ext uri="{BB962C8B-B14F-4D97-AF65-F5344CB8AC3E}">
        <p14:creationId xmlns:p14="http://schemas.microsoft.com/office/powerpoint/2010/main" val="202077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B54554A3-3525-9145-8E69-F5DF9272A618}"/>
              </a:ext>
            </a:extLst>
          </p:cNvPr>
          <p:cNvSpPr/>
          <p:nvPr/>
        </p:nvSpPr>
        <p:spPr>
          <a:xfrm>
            <a:off x="6829456" y="2786931"/>
            <a:ext cx="1796876" cy="1377869"/>
          </a:xfrm>
          <a:prstGeom prst="rect">
            <a:avLst/>
          </a:prstGeom>
          <a:solidFill>
            <a:srgbClr val="FB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78" name="Rectangle 77">
            <a:extLst>
              <a:ext uri="{FF2B5EF4-FFF2-40B4-BE49-F238E27FC236}">
                <a16:creationId xmlns:a16="http://schemas.microsoft.com/office/drawing/2014/main" id="{8A919FFC-FEFD-3708-6D69-73914065D993}"/>
              </a:ext>
            </a:extLst>
          </p:cNvPr>
          <p:cNvSpPr/>
          <p:nvPr/>
        </p:nvSpPr>
        <p:spPr>
          <a:xfrm>
            <a:off x="6914053" y="2856350"/>
            <a:ext cx="1888466" cy="1505636"/>
          </a:xfrm>
          <a:prstGeom prst="rect">
            <a:avLst/>
          </a:prstGeom>
          <a:solidFill>
            <a:srgbClr val="B152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73" name="TextBox 72">
            <a:extLst>
              <a:ext uri="{FF2B5EF4-FFF2-40B4-BE49-F238E27FC236}">
                <a16:creationId xmlns:a16="http://schemas.microsoft.com/office/drawing/2014/main" id="{406546C3-5336-B19C-12AA-DE3073076F60}"/>
              </a:ext>
            </a:extLst>
          </p:cNvPr>
          <p:cNvSpPr txBox="1"/>
          <p:nvPr/>
        </p:nvSpPr>
        <p:spPr>
          <a:xfrm>
            <a:off x="7113830" y="2350244"/>
            <a:ext cx="1622560" cy="715581"/>
          </a:xfrm>
          <a:prstGeom prst="rect">
            <a:avLst/>
          </a:prstGeom>
          <a:noFill/>
          <a:ln>
            <a:noFill/>
          </a:ln>
        </p:spPr>
        <p:txBody>
          <a:bodyPr wrap="none" rtlCol="0">
            <a:spAutoFit/>
          </a:bodyPr>
          <a:lstStyle/>
          <a:p>
            <a:r>
              <a:rPr lang="en-GB" sz="1350" dirty="0"/>
              <a:t>S</a:t>
            </a:r>
            <a:r>
              <a:rPr lang="en-NO" sz="1350" dirty="0"/>
              <a:t>imilar applications</a:t>
            </a:r>
          </a:p>
          <a:p>
            <a:r>
              <a:rPr lang="en-GB" sz="1350" dirty="0"/>
              <a:t>w</a:t>
            </a:r>
            <a:r>
              <a:rPr lang="en-NO" sz="1350" dirty="0"/>
              <a:t>ith decisions made</a:t>
            </a:r>
          </a:p>
          <a:p>
            <a:endParaRPr lang="en-NO" sz="1350" dirty="0"/>
          </a:p>
        </p:txBody>
      </p:sp>
      <p:sp>
        <p:nvSpPr>
          <p:cNvPr id="22" name="Magnetic Disk 21">
            <a:extLst>
              <a:ext uri="{FF2B5EF4-FFF2-40B4-BE49-F238E27FC236}">
                <a16:creationId xmlns:a16="http://schemas.microsoft.com/office/drawing/2014/main" id="{76027BFA-C226-E50E-0932-E7470D37C6FC}"/>
              </a:ext>
            </a:extLst>
          </p:cNvPr>
          <p:cNvSpPr/>
          <p:nvPr/>
        </p:nvSpPr>
        <p:spPr>
          <a:xfrm>
            <a:off x="998974" y="3047409"/>
            <a:ext cx="2195237" cy="1701574"/>
          </a:xfrm>
          <a:prstGeom prst="flowChartMagneticDisk">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36" name="Rectangle 35">
            <a:extLst>
              <a:ext uri="{FF2B5EF4-FFF2-40B4-BE49-F238E27FC236}">
                <a16:creationId xmlns:a16="http://schemas.microsoft.com/office/drawing/2014/main" id="{25E8E5FD-B2AA-791B-71E7-6008B6A1922E}"/>
              </a:ext>
            </a:extLst>
          </p:cNvPr>
          <p:cNvSpPr/>
          <p:nvPr/>
        </p:nvSpPr>
        <p:spPr>
          <a:xfrm>
            <a:off x="1753215" y="3667790"/>
            <a:ext cx="704921" cy="794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37" name="Rectangle 36">
            <a:extLst>
              <a:ext uri="{FF2B5EF4-FFF2-40B4-BE49-F238E27FC236}">
                <a16:creationId xmlns:a16="http://schemas.microsoft.com/office/drawing/2014/main" id="{EBD934B9-843A-D4FB-AED4-F99D84934199}"/>
              </a:ext>
            </a:extLst>
          </p:cNvPr>
          <p:cNvSpPr/>
          <p:nvPr/>
        </p:nvSpPr>
        <p:spPr>
          <a:xfrm>
            <a:off x="1851903" y="3724703"/>
            <a:ext cx="704920" cy="8058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38" name="Rectangle 37">
            <a:extLst>
              <a:ext uri="{FF2B5EF4-FFF2-40B4-BE49-F238E27FC236}">
                <a16:creationId xmlns:a16="http://schemas.microsoft.com/office/drawing/2014/main" id="{A62A3C06-84A5-4913-A339-7DEBE846B33F}"/>
              </a:ext>
            </a:extLst>
          </p:cNvPr>
          <p:cNvSpPr/>
          <p:nvPr/>
        </p:nvSpPr>
        <p:spPr>
          <a:xfrm>
            <a:off x="1986718" y="3810230"/>
            <a:ext cx="704920" cy="7963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grpSp>
        <p:nvGrpSpPr>
          <p:cNvPr id="59" name="Group 58">
            <a:extLst>
              <a:ext uri="{FF2B5EF4-FFF2-40B4-BE49-F238E27FC236}">
                <a16:creationId xmlns:a16="http://schemas.microsoft.com/office/drawing/2014/main" id="{F577E95F-7EA9-E477-7768-B6081A719CFE}"/>
              </a:ext>
            </a:extLst>
          </p:cNvPr>
          <p:cNvGrpSpPr/>
          <p:nvPr/>
        </p:nvGrpSpPr>
        <p:grpSpPr>
          <a:xfrm>
            <a:off x="2046365" y="3867140"/>
            <a:ext cx="788999" cy="797324"/>
            <a:chOff x="4142257" y="4365494"/>
            <a:chExt cx="811093" cy="901789"/>
          </a:xfrm>
        </p:grpSpPr>
        <p:sp>
          <p:nvSpPr>
            <p:cNvPr id="50" name="Rectangle 49">
              <a:extLst>
                <a:ext uri="{FF2B5EF4-FFF2-40B4-BE49-F238E27FC236}">
                  <a16:creationId xmlns:a16="http://schemas.microsoft.com/office/drawing/2014/main" id="{A84E4DC6-9BC5-D931-5D26-DFC66331A939}"/>
                </a:ext>
              </a:extLst>
            </p:cNvPr>
            <p:cNvSpPr/>
            <p:nvPr/>
          </p:nvSpPr>
          <p:spPr>
            <a:xfrm>
              <a:off x="4196561" y="4365494"/>
              <a:ext cx="707682" cy="9006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200"/>
            </a:p>
          </p:txBody>
        </p:sp>
        <p:cxnSp>
          <p:nvCxnSpPr>
            <p:cNvPr id="52" name="Straight Connector 51">
              <a:extLst>
                <a:ext uri="{FF2B5EF4-FFF2-40B4-BE49-F238E27FC236}">
                  <a16:creationId xmlns:a16="http://schemas.microsoft.com/office/drawing/2014/main" id="{06D9664A-A02A-CFC4-DC4C-FFFCB703422C}"/>
                </a:ext>
              </a:extLst>
            </p:cNvPr>
            <p:cNvCxnSpPr>
              <a:cxnSpLocks/>
            </p:cNvCxnSpPr>
            <p:nvPr/>
          </p:nvCxnSpPr>
          <p:spPr>
            <a:xfrm>
              <a:off x="4194989" y="4941433"/>
              <a:ext cx="70925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3F8823A-E678-08DA-04D5-EDA505D4D2D6}"/>
                </a:ext>
              </a:extLst>
            </p:cNvPr>
            <p:cNvSpPr txBox="1"/>
            <p:nvPr/>
          </p:nvSpPr>
          <p:spPr>
            <a:xfrm>
              <a:off x="4236113" y="4980099"/>
              <a:ext cx="668129" cy="287184"/>
            </a:xfrm>
            <a:prstGeom prst="rect">
              <a:avLst/>
            </a:prstGeom>
            <a:noFill/>
          </p:spPr>
          <p:txBody>
            <a:bodyPr wrap="square" rtlCol="0">
              <a:spAutoFit/>
            </a:bodyPr>
            <a:lstStyle/>
            <a:p>
              <a:r>
                <a:rPr lang="en-NO" sz="1050" dirty="0"/>
                <a:t>decision</a:t>
              </a:r>
            </a:p>
          </p:txBody>
        </p:sp>
        <p:sp>
          <p:nvSpPr>
            <p:cNvPr id="55" name="TextBox 54">
              <a:extLst>
                <a:ext uri="{FF2B5EF4-FFF2-40B4-BE49-F238E27FC236}">
                  <a16:creationId xmlns:a16="http://schemas.microsoft.com/office/drawing/2014/main" id="{C968DCFB-B4A0-B346-AEF0-39A996016F2D}"/>
                </a:ext>
              </a:extLst>
            </p:cNvPr>
            <p:cNvSpPr txBox="1"/>
            <p:nvPr/>
          </p:nvSpPr>
          <p:spPr>
            <a:xfrm>
              <a:off x="4142257" y="4491680"/>
              <a:ext cx="811093" cy="287184"/>
            </a:xfrm>
            <a:prstGeom prst="rect">
              <a:avLst/>
            </a:prstGeom>
            <a:noFill/>
          </p:spPr>
          <p:txBody>
            <a:bodyPr wrap="none" rtlCol="0">
              <a:spAutoFit/>
            </a:bodyPr>
            <a:lstStyle/>
            <a:p>
              <a:r>
                <a:rPr lang="en-NO" sz="1050" dirty="0"/>
                <a:t>application</a:t>
              </a:r>
            </a:p>
          </p:txBody>
        </p:sp>
      </p:grpSp>
      <p:sp>
        <p:nvSpPr>
          <p:cNvPr id="2" name="Title 1">
            <a:extLst>
              <a:ext uri="{FF2B5EF4-FFF2-40B4-BE49-F238E27FC236}">
                <a16:creationId xmlns:a16="http://schemas.microsoft.com/office/drawing/2014/main" id="{6AD35B1B-6311-49B2-639D-887FB3396639}"/>
              </a:ext>
            </a:extLst>
          </p:cNvPr>
          <p:cNvSpPr>
            <a:spLocks noGrp="1"/>
          </p:cNvSpPr>
          <p:nvPr>
            <p:ph type="title"/>
          </p:nvPr>
        </p:nvSpPr>
        <p:spPr>
          <a:xfrm>
            <a:off x="1054923" y="110124"/>
            <a:ext cx="7839059" cy="586804"/>
          </a:xfrm>
        </p:spPr>
        <p:txBody>
          <a:bodyPr>
            <a:noAutofit/>
          </a:bodyPr>
          <a:lstStyle/>
          <a:p>
            <a:pPr algn="ctr"/>
            <a:r>
              <a:rPr lang="en-US" sz="2100" dirty="0">
                <a:solidFill>
                  <a:srgbClr val="000000"/>
                </a:solidFill>
                <a:latin typeface="Calibri" panose="020F0502020204030204" pitchFamily="34" charset="0"/>
              </a:rPr>
              <a:t>BIAS:</a:t>
            </a:r>
            <a:r>
              <a:rPr lang="en-US" sz="2100" b="0" dirty="0">
                <a:solidFill>
                  <a:srgbClr val="000000"/>
                </a:solidFill>
                <a:latin typeface="Calibri" panose="020F0502020204030204" pitchFamily="34" charset="0"/>
              </a:rPr>
              <a:t> </a:t>
            </a:r>
            <a:r>
              <a:rPr lang="en-US" sz="2100" b="0" i="1" dirty="0">
                <a:solidFill>
                  <a:srgbClr val="000000"/>
                </a:solidFill>
                <a:latin typeface="Calibri" panose="020F0502020204030204" pitchFamily="34" charset="0"/>
              </a:rPr>
              <a:t>Mitigating Diversity Biases of AI in the Labor Market</a:t>
            </a:r>
            <a:br>
              <a:rPr lang="en-US" sz="2100" b="0" i="1" dirty="0">
                <a:solidFill>
                  <a:srgbClr val="000000"/>
                </a:solidFill>
                <a:latin typeface="Calibri" panose="020F0502020204030204" pitchFamily="34" charset="0"/>
              </a:rPr>
            </a:br>
            <a:r>
              <a:rPr lang="en-US" sz="2100" b="0" i="1" dirty="0">
                <a:solidFill>
                  <a:srgbClr val="FF0000"/>
                </a:solidFill>
                <a:latin typeface="Calibri" panose="020F0502020204030204" pitchFamily="34" charset="0"/>
              </a:rPr>
              <a:t>(EU-Horizon, Pinar Ozturk, 2022-26)</a:t>
            </a:r>
            <a:endParaRPr lang="en-NO" sz="2100" dirty="0">
              <a:solidFill>
                <a:srgbClr val="FF0000"/>
              </a:solidFill>
            </a:endParaRPr>
          </a:p>
        </p:txBody>
      </p:sp>
      <p:sp>
        <p:nvSpPr>
          <p:cNvPr id="5" name="Rectangle 4">
            <a:extLst>
              <a:ext uri="{FF2B5EF4-FFF2-40B4-BE49-F238E27FC236}">
                <a16:creationId xmlns:a16="http://schemas.microsoft.com/office/drawing/2014/main" id="{1568287C-BE2F-81A1-9B3E-06A03AA54D31}"/>
              </a:ext>
            </a:extLst>
          </p:cNvPr>
          <p:cNvSpPr/>
          <p:nvPr/>
        </p:nvSpPr>
        <p:spPr>
          <a:xfrm>
            <a:off x="458074" y="1046861"/>
            <a:ext cx="8522641" cy="1101576"/>
          </a:xfrm>
          <a:prstGeom prst="rect">
            <a:avLst/>
          </a:prstGeom>
          <a:solidFill>
            <a:srgbClr val="FFE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350" dirty="0"/>
          </a:p>
        </p:txBody>
      </p:sp>
      <p:sp>
        <p:nvSpPr>
          <p:cNvPr id="9" name="TextBox 8">
            <a:extLst>
              <a:ext uri="{FF2B5EF4-FFF2-40B4-BE49-F238E27FC236}">
                <a16:creationId xmlns:a16="http://schemas.microsoft.com/office/drawing/2014/main" id="{8AF37A0F-2ABA-CD43-F053-C09D3C14B876}"/>
              </a:ext>
            </a:extLst>
          </p:cNvPr>
          <p:cNvSpPr txBox="1"/>
          <p:nvPr/>
        </p:nvSpPr>
        <p:spPr>
          <a:xfrm>
            <a:off x="1095964" y="873628"/>
            <a:ext cx="1413592" cy="300082"/>
          </a:xfrm>
          <a:prstGeom prst="rect">
            <a:avLst/>
          </a:prstGeom>
          <a:noFill/>
        </p:spPr>
        <p:txBody>
          <a:bodyPr wrap="none" rtlCol="0">
            <a:spAutoFit/>
          </a:bodyPr>
          <a:lstStyle/>
          <a:p>
            <a:r>
              <a:rPr lang="en-GB" sz="1350" dirty="0"/>
              <a:t>C</a:t>
            </a:r>
            <a:r>
              <a:rPr lang="en-NO" sz="1350" dirty="0"/>
              <a:t>ompany context</a:t>
            </a:r>
          </a:p>
        </p:txBody>
      </p:sp>
      <p:sp>
        <p:nvSpPr>
          <p:cNvPr id="10" name="Rectangle 9">
            <a:extLst>
              <a:ext uri="{FF2B5EF4-FFF2-40B4-BE49-F238E27FC236}">
                <a16:creationId xmlns:a16="http://schemas.microsoft.com/office/drawing/2014/main" id="{A1F77B82-F890-34A5-EDFF-E85798F42896}"/>
              </a:ext>
            </a:extLst>
          </p:cNvPr>
          <p:cNvSpPr/>
          <p:nvPr/>
        </p:nvSpPr>
        <p:spPr>
          <a:xfrm>
            <a:off x="1141657" y="1211259"/>
            <a:ext cx="1277444" cy="882841"/>
          </a:xfrm>
          <a:prstGeom prst="rect">
            <a:avLst/>
          </a:prstGeom>
          <a:solidFill>
            <a:srgbClr val="F4F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11" name="TextBox 10">
            <a:extLst>
              <a:ext uri="{FF2B5EF4-FFF2-40B4-BE49-F238E27FC236}">
                <a16:creationId xmlns:a16="http://schemas.microsoft.com/office/drawing/2014/main" id="{6628A935-90A0-15C6-E629-38D01711CD6F}"/>
              </a:ext>
            </a:extLst>
          </p:cNvPr>
          <p:cNvSpPr txBox="1"/>
          <p:nvPr/>
        </p:nvSpPr>
        <p:spPr>
          <a:xfrm>
            <a:off x="1132254" y="1188281"/>
            <a:ext cx="1408527" cy="715581"/>
          </a:xfrm>
          <a:prstGeom prst="rect">
            <a:avLst/>
          </a:prstGeom>
          <a:noFill/>
        </p:spPr>
        <p:txBody>
          <a:bodyPr wrap="none" rtlCol="0">
            <a:spAutoFit/>
          </a:bodyPr>
          <a:lstStyle/>
          <a:p>
            <a:pPr marL="214313" indent="-214313">
              <a:buFont typeface="Arial" panose="020B0604020202020204" pitchFamily="34" charset="0"/>
              <a:buChar char="•"/>
            </a:pPr>
            <a:r>
              <a:rPr lang="en-NO" sz="1350" dirty="0"/>
              <a:t>Business goals</a:t>
            </a:r>
          </a:p>
          <a:p>
            <a:pPr marL="214313" indent="-214313">
              <a:buFont typeface="Arial" panose="020B0604020202020204" pitchFamily="34" charset="0"/>
              <a:buChar char="•"/>
            </a:pPr>
            <a:r>
              <a:rPr lang="en-NO" sz="1350" dirty="0"/>
              <a:t>Hiring policy</a:t>
            </a:r>
          </a:p>
          <a:p>
            <a:pPr marL="214313" indent="-214313">
              <a:buFont typeface="Arial" panose="020B0604020202020204" pitchFamily="34" charset="0"/>
              <a:buChar char="•"/>
            </a:pPr>
            <a:r>
              <a:rPr lang="en-NO" sz="1350" dirty="0"/>
              <a:t>rules</a:t>
            </a:r>
          </a:p>
        </p:txBody>
      </p:sp>
      <p:sp>
        <p:nvSpPr>
          <p:cNvPr id="12" name="TextBox 11">
            <a:extLst>
              <a:ext uri="{FF2B5EF4-FFF2-40B4-BE49-F238E27FC236}">
                <a16:creationId xmlns:a16="http://schemas.microsoft.com/office/drawing/2014/main" id="{B24A99F3-7625-9C87-9FBE-8AF420BFD725}"/>
              </a:ext>
            </a:extLst>
          </p:cNvPr>
          <p:cNvSpPr txBox="1"/>
          <p:nvPr/>
        </p:nvSpPr>
        <p:spPr>
          <a:xfrm>
            <a:off x="2754817" y="838622"/>
            <a:ext cx="1316835" cy="300082"/>
          </a:xfrm>
          <a:prstGeom prst="rect">
            <a:avLst/>
          </a:prstGeom>
          <a:noFill/>
        </p:spPr>
        <p:txBody>
          <a:bodyPr wrap="none" rtlCol="0">
            <a:spAutoFit/>
          </a:bodyPr>
          <a:lstStyle/>
          <a:p>
            <a:r>
              <a:rPr lang="en-NO" sz="1350" dirty="0"/>
              <a:t>Law/legal issues</a:t>
            </a:r>
          </a:p>
        </p:txBody>
      </p:sp>
      <p:sp>
        <p:nvSpPr>
          <p:cNvPr id="13" name="Rectangle 12">
            <a:extLst>
              <a:ext uri="{FF2B5EF4-FFF2-40B4-BE49-F238E27FC236}">
                <a16:creationId xmlns:a16="http://schemas.microsoft.com/office/drawing/2014/main" id="{C9096159-C6FB-3100-DE91-4D657D622D06}"/>
              </a:ext>
            </a:extLst>
          </p:cNvPr>
          <p:cNvSpPr/>
          <p:nvPr/>
        </p:nvSpPr>
        <p:spPr>
          <a:xfrm>
            <a:off x="2790326" y="1144098"/>
            <a:ext cx="1577171" cy="844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14" name="TextBox 13">
            <a:extLst>
              <a:ext uri="{FF2B5EF4-FFF2-40B4-BE49-F238E27FC236}">
                <a16:creationId xmlns:a16="http://schemas.microsoft.com/office/drawing/2014/main" id="{615B18A0-F7BC-3D3C-7532-1DEAF1E60CC0}"/>
              </a:ext>
            </a:extLst>
          </p:cNvPr>
          <p:cNvSpPr txBox="1"/>
          <p:nvPr/>
        </p:nvSpPr>
        <p:spPr>
          <a:xfrm>
            <a:off x="2790327" y="1163973"/>
            <a:ext cx="1554259" cy="923330"/>
          </a:xfrm>
          <a:prstGeom prst="rect">
            <a:avLst/>
          </a:prstGeom>
          <a:solidFill>
            <a:srgbClr val="F4FFB4"/>
          </a:solidFill>
        </p:spPr>
        <p:txBody>
          <a:bodyPr wrap="square" rtlCol="0">
            <a:spAutoFit/>
          </a:bodyPr>
          <a:lstStyle/>
          <a:p>
            <a:r>
              <a:rPr lang="en-GB" sz="1350" dirty="0"/>
              <a:t>A</a:t>
            </a:r>
            <a:r>
              <a:rPr lang="en-NO" sz="1350" dirty="0"/>
              <a:t>nti-discrimination law</a:t>
            </a:r>
          </a:p>
          <a:p>
            <a:r>
              <a:rPr lang="en-NO" sz="1350" dirty="0"/>
              <a:t>Employee rights</a:t>
            </a:r>
          </a:p>
          <a:p>
            <a:r>
              <a:rPr lang="en-NO" sz="1350" dirty="0"/>
              <a:t>…</a:t>
            </a:r>
          </a:p>
        </p:txBody>
      </p:sp>
      <p:sp>
        <p:nvSpPr>
          <p:cNvPr id="15" name="TextBox 14">
            <a:extLst>
              <a:ext uri="{FF2B5EF4-FFF2-40B4-BE49-F238E27FC236}">
                <a16:creationId xmlns:a16="http://schemas.microsoft.com/office/drawing/2014/main" id="{AE998D94-1B0E-1B14-F35B-3F53C34D82F7}"/>
              </a:ext>
            </a:extLst>
          </p:cNvPr>
          <p:cNvSpPr txBox="1"/>
          <p:nvPr/>
        </p:nvSpPr>
        <p:spPr>
          <a:xfrm>
            <a:off x="5507695" y="836446"/>
            <a:ext cx="2049151" cy="300082"/>
          </a:xfrm>
          <a:prstGeom prst="rect">
            <a:avLst/>
          </a:prstGeom>
          <a:noFill/>
        </p:spPr>
        <p:txBody>
          <a:bodyPr wrap="none" rtlCol="0">
            <a:spAutoFit/>
          </a:bodyPr>
          <a:lstStyle/>
          <a:p>
            <a:r>
              <a:rPr lang="en-NO" sz="1350" dirty="0"/>
              <a:t>Social/</a:t>
            </a:r>
            <a:r>
              <a:rPr lang="en-GB" sz="1350" dirty="0"/>
              <a:t>P</a:t>
            </a:r>
            <a:r>
              <a:rPr lang="en-NO" sz="1350" dirty="0"/>
              <a:t>hilosophical issues</a:t>
            </a:r>
          </a:p>
        </p:txBody>
      </p:sp>
      <p:sp>
        <p:nvSpPr>
          <p:cNvPr id="16" name="Rectangle 15">
            <a:extLst>
              <a:ext uri="{FF2B5EF4-FFF2-40B4-BE49-F238E27FC236}">
                <a16:creationId xmlns:a16="http://schemas.microsoft.com/office/drawing/2014/main" id="{E3525E91-6C76-4A8C-CE7F-BCE8C2CEC1BF}"/>
              </a:ext>
            </a:extLst>
          </p:cNvPr>
          <p:cNvSpPr/>
          <p:nvPr/>
        </p:nvSpPr>
        <p:spPr>
          <a:xfrm>
            <a:off x="5370241" y="1211259"/>
            <a:ext cx="1577171" cy="844011"/>
          </a:xfrm>
          <a:prstGeom prst="rect">
            <a:avLst/>
          </a:prstGeom>
          <a:solidFill>
            <a:srgbClr val="F4F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350" dirty="0"/>
          </a:p>
        </p:txBody>
      </p:sp>
      <p:sp>
        <p:nvSpPr>
          <p:cNvPr id="17" name="TextBox 16">
            <a:extLst>
              <a:ext uri="{FF2B5EF4-FFF2-40B4-BE49-F238E27FC236}">
                <a16:creationId xmlns:a16="http://schemas.microsoft.com/office/drawing/2014/main" id="{4AD47A94-3BC5-B3CE-9703-95D29B3C3A0D}"/>
              </a:ext>
            </a:extLst>
          </p:cNvPr>
          <p:cNvSpPr txBox="1"/>
          <p:nvPr/>
        </p:nvSpPr>
        <p:spPr>
          <a:xfrm>
            <a:off x="5551129" y="1188280"/>
            <a:ext cx="1172885" cy="923330"/>
          </a:xfrm>
          <a:prstGeom prst="rect">
            <a:avLst/>
          </a:prstGeom>
          <a:noFill/>
        </p:spPr>
        <p:txBody>
          <a:bodyPr wrap="none" rtlCol="0">
            <a:spAutoFit/>
          </a:bodyPr>
          <a:lstStyle/>
          <a:p>
            <a:r>
              <a:rPr lang="en-GB" sz="1350" dirty="0"/>
              <a:t>J</a:t>
            </a:r>
            <a:r>
              <a:rPr lang="en-NO" sz="1350" dirty="0"/>
              <a:t>ustice</a:t>
            </a:r>
          </a:p>
          <a:p>
            <a:r>
              <a:rPr lang="en-GB" sz="1350" dirty="0"/>
              <a:t>S</a:t>
            </a:r>
            <a:r>
              <a:rPr lang="en-NO" sz="1350" dirty="0"/>
              <a:t>ocial-welfare</a:t>
            </a:r>
          </a:p>
          <a:p>
            <a:r>
              <a:rPr lang="en-NO" sz="1350" dirty="0"/>
              <a:t>…</a:t>
            </a:r>
          </a:p>
          <a:p>
            <a:r>
              <a:rPr lang="en-NO" sz="1350" dirty="0"/>
              <a:t>..</a:t>
            </a:r>
          </a:p>
        </p:txBody>
      </p:sp>
      <p:sp>
        <p:nvSpPr>
          <p:cNvPr id="18" name="TextBox 17">
            <a:extLst>
              <a:ext uri="{FF2B5EF4-FFF2-40B4-BE49-F238E27FC236}">
                <a16:creationId xmlns:a16="http://schemas.microsoft.com/office/drawing/2014/main" id="{4E9FE9EE-C5B0-B637-0C20-94303483EDF7}"/>
              </a:ext>
            </a:extLst>
          </p:cNvPr>
          <p:cNvSpPr txBox="1"/>
          <p:nvPr/>
        </p:nvSpPr>
        <p:spPr>
          <a:xfrm>
            <a:off x="3968852" y="1958498"/>
            <a:ext cx="1706044" cy="369332"/>
          </a:xfrm>
          <a:prstGeom prst="rect">
            <a:avLst/>
          </a:prstGeom>
          <a:noFill/>
        </p:spPr>
        <p:txBody>
          <a:bodyPr wrap="none" rtlCol="0">
            <a:spAutoFit/>
          </a:bodyPr>
          <a:lstStyle/>
          <a:p>
            <a:r>
              <a:rPr lang="en-NO" i="1" dirty="0"/>
              <a:t>K</a:t>
            </a:r>
            <a:r>
              <a:rPr lang="en-GB" i="1" dirty="0"/>
              <a:t>n</a:t>
            </a:r>
            <a:r>
              <a:rPr lang="en-NO" i="1" dirty="0"/>
              <a:t>owledge base</a:t>
            </a:r>
          </a:p>
        </p:txBody>
      </p:sp>
      <p:sp>
        <p:nvSpPr>
          <p:cNvPr id="19" name="TextBox 18">
            <a:extLst>
              <a:ext uri="{FF2B5EF4-FFF2-40B4-BE49-F238E27FC236}">
                <a16:creationId xmlns:a16="http://schemas.microsoft.com/office/drawing/2014/main" id="{E87B76ED-8E2E-2354-263D-3628001648D1}"/>
              </a:ext>
            </a:extLst>
          </p:cNvPr>
          <p:cNvSpPr txBox="1"/>
          <p:nvPr/>
        </p:nvSpPr>
        <p:spPr>
          <a:xfrm>
            <a:off x="6861901" y="1446973"/>
            <a:ext cx="1066318" cy="369332"/>
          </a:xfrm>
          <a:prstGeom prst="rect">
            <a:avLst/>
          </a:prstGeom>
          <a:noFill/>
        </p:spPr>
        <p:txBody>
          <a:bodyPr wrap="none" rtlCol="0">
            <a:spAutoFit/>
          </a:bodyPr>
          <a:lstStyle/>
          <a:p>
            <a:r>
              <a:rPr lang="en-NO" dirty="0"/>
              <a:t>. . . . . . . ?</a:t>
            </a:r>
          </a:p>
        </p:txBody>
      </p:sp>
      <p:sp>
        <p:nvSpPr>
          <p:cNvPr id="21" name="TextBox 20">
            <a:extLst>
              <a:ext uri="{FF2B5EF4-FFF2-40B4-BE49-F238E27FC236}">
                <a16:creationId xmlns:a16="http://schemas.microsoft.com/office/drawing/2014/main" id="{B001ADF6-FD5E-5CD8-B59E-079C6EE520F9}"/>
              </a:ext>
            </a:extLst>
          </p:cNvPr>
          <p:cNvSpPr txBox="1"/>
          <p:nvPr/>
        </p:nvSpPr>
        <p:spPr>
          <a:xfrm>
            <a:off x="1367447" y="2509932"/>
            <a:ext cx="1655581" cy="300082"/>
          </a:xfrm>
          <a:prstGeom prst="rect">
            <a:avLst/>
          </a:prstGeom>
          <a:noFill/>
        </p:spPr>
        <p:txBody>
          <a:bodyPr wrap="none" rtlCol="0">
            <a:spAutoFit/>
          </a:bodyPr>
          <a:lstStyle/>
          <a:p>
            <a:r>
              <a:rPr lang="en-NO" sz="1350" dirty="0"/>
              <a:t>New job applications</a:t>
            </a:r>
          </a:p>
        </p:txBody>
      </p:sp>
      <p:sp>
        <p:nvSpPr>
          <p:cNvPr id="23" name="TextBox 22">
            <a:extLst>
              <a:ext uri="{FF2B5EF4-FFF2-40B4-BE49-F238E27FC236}">
                <a16:creationId xmlns:a16="http://schemas.microsoft.com/office/drawing/2014/main" id="{8EF2410A-C231-2787-5A2D-6F3313571792}"/>
              </a:ext>
            </a:extLst>
          </p:cNvPr>
          <p:cNvSpPr txBox="1"/>
          <p:nvPr/>
        </p:nvSpPr>
        <p:spPr>
          <a:xfrm>
            <a:off x="1320767" y="2946666"/>
            <a:ext cx="1748940" cy="507831"/>
          </a:xfrm>
          <a:prstGeom prst="rect">
            <a:avLst/>
          </a:prstGeom>
          <a:solidFill>
            <a:schemeClr val="bg1"/>
          </a:solidFill>
        </p:spPr>
        <p:txBody>
          <a:bodyPr wrap="none" rtlCol="0">
            <a:spAutoFit/>
          </a:bodyPr>
          <a:lstStyle/>
          <a:p>
            <a:r>
              <a:rPr lang="en-GB" sz="1350" dirty="0"/>
              <a:t>C</a:t>
            </a:r>
            <a:r>
              <a:rPr lang="en-NO" sz="1350" dirty="0"/>
              <a:t>ase base of </a:t>
            </a:r>
          </a:p>
          <a:p>
            <a:r>
              <a:rPr lang="en-NO" sz="1350" b="1" dirty="0"/>
              <a:t>previous </a:t>
            </a:r>
            <a:r>
              <a:rPr lang="en-NO" sz="1350" dirty="0"/>
              <a:t>recruitments</a:t>
            </a:r>
          </a:p>
        </p:txBody>
      </p:sp>
      <p:sp>
        <p:nvSpPr>
          <p:cNvPr id="64" name="Down Arrow 63">
            <a:extLst>
              <a:ext uri="{FF2B5EF4-FFF2-40B4-BE49-F238E27FC236}">
                <a16:creationId xmlns:a16="http://schemas.microsoft.com/office/drawing/2014/main" id="{8F403620-2766-5D7E-A527-5906FE1C2009}"/>
              </a:ext>
            </a:extLst>
          </p:cNvPr>
          <p:cNvSpPr/>
          <p:nvPr/>
        </p:nvSpPr>
        <p:spPr>
          <a:xfrm rot="17546845">
            <a:off x="3375158" y="2425960"/>
            <a:ext cx="181453" cy="9851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65" name="Down Arrow 64">
            <a:extLst>
              <a:ext uri="{FF2B5EF4-FFF2-40B4-BE49-F238E27FC236}">
                <a16:creationId xmlns:a16="http://schemas.microsoft.com/office/drawing/2014/main" id="{7B9591FA-8E9C-8725-7852-A9DB9E5FA28C}"/>
              </a:ext>
            </a:extLst>
          </p:cNvPr>
          <p:cNvSpPr/>
          <p:nvPr/>
        </p:nvSpPr>
        <p:spPr>
          <a:xfrm rot="14062195">
            <a:off x="3455484" y="3672531"/>
            <a:ext cx="210798" cy="8293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69" name="TextBox 68">
            <a:extLst>
              <a:ext uri="{FF2B5EF4-FFF2-40B4-BE49-F238E27FC236}">
                <a16:creationId xmlns:a16="http://schemas.microsoft.com/office/drawing/2014/main" id="{CD69A7C4-CA4E-CC4D-DEA7-F511DFD7CF72}"/>
              </a:ext>
            </a:extLst>
          </p:cNvPr>
          <p:cNvSpPr txBox="1"/>
          <p:nvPr/>
        </p:nvSpPr>
        <p:spPr>
          <a:xfrm>
            <a:off x="7006335" y="2951414"/>
            <a:ext cx="1883897" cy="1569660"/>
          </a:xfrm>
          <a:prstGeom prst="rect">
            <a:avLst/>
          </a:prstGeom>
          <a:solidFill>
            <a:srgbClr val="E4D0FF"/>
          </a:solidFill>
          <a:ln>
            <a:solidFill>
              <a:schemeClr val="tx1"/>
            </a:solidFill>
          </a:ln>
        </p:spPr>
        <p:txBody>
          <a:bodyPr wrap="square" rtlCol="0">
            <a:spAutoFit/>
          </a:bodyPr>
          <a:lstStyle/>
          <a:p>
            <a:endParaRPr lang="en-NO" sz="750" dirty="0"/>
          </a:p>
          <a:p>
            <a:pPr marL="214313" indent="-214313">
              <a:buFontTx/>
              <a:buChar char="-"/>
            </a:pPr>
            <a:r>
              <a:rPr lang="en-GB" sz="1350" dirty="0"/>
              <a:t>H</a:t>
            </a:r>
            <a:r>
              <a:rPr lang="en-NO" sz="1350" dirty="0"/>
              <a:t>ow similar - similarity score?</a:t>
            </a:r>
          </a:p>
          <a:p>
            <a:endParaRPr lang="en-NO" sz="750" dirty="0"/>
          </a:p>
          <a:p>
            <a:pPr marL="214313" indent="-214313">
              <a:buFontTx/>
              <a:buChar char="-"/>
            </a:pPr>
            <a:r>
              <a:rPr lang="en-GB" sz="1350" dirty="0"/>
              <a:t>D</a:t>
            </a:r>
            <a:r>
              <a:rPr lang="en-NO" sz="1350" dirty="0"/>
              <a:t>ecision: interview/not ?</a:t>
            </a:r>
          </a:p>
          <a:p>
            <a:pPr marL="214313" indent="-214313">
              <a:buFontTx/>
              <a:buChar char="-"/>
            </a:pPr>
            <a:endParaRPr lang="en-NO" sz="1350" dirty="0"/>
          </a:p>
          <a:p>
            <a:pPr marL="214313" indent="-214313">
              <a:buFontTx/>
              <a:buChar char="-"/>
            </a:pPr>
            <a:r>
              <a:rPr lang="en-NO" sz="1350" dirty="0"/>
              <a:t>Reason?</a:t>
            </a:r>
          </a:p>
        </p:txBody>
      </p:sp>
      <p:sp>
        <p:nvSpPr>
          <p:cNvPr id="68" name="Down Arrow 67">
            <a:extLst>
              <a:ext uri="{FF2B5EF4-FFF2-40B4-BE49-F238E27FC236}">
                <a16:creationId xmlns:a16="http://schemas.microsoft.com/office/drawing/2014/main" id="{C5AF58F2-9460-3370-2975-EC82CC440D4B}"/>
              </a:ext>
            </a:extLst>
          </p:cNvPr>
          <p:cNvSpPr/>
          <p:nvPr/>
        </p:nvSpPr>
        <p:spPr>
          <a:xfrm rot="16200000">
            <a:off x="6405125" y="3270300"/>
            <a:ext cx="160688" cy="6625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74" name="TextBox 73">
            <a:extLst>
              <a:ext uri="{FF2B5EF4-FFF2-40B4-BE49-F238E27FC236}">
                <a16:creationId xmlns:a16="http://schemas.microsoft.com/office/drawing/2014/main" id="{E4648830-7306-EFA1-2D22-6400A3A034F8}"/>
              </a:ext>
            </a:extLst>
          </p:cNvPr>
          <p:cNvSpPr txBox="1"/>
          <p:nvPr/>
        </p:nvSpPr>
        <p:spPr>
          <a:xfrm>
            <a:off x="4658217" y="2747327"/>
            <a:ext cx="500458" cy="323165"/>
          </a:xfrm>
          <a:prstGeom prst="rect">
            <a:avLst/>
          </a:prstGeom>
          <a:noFill/>
        </p:spPr>
        <p:txBody>
          <a:bodyPr wrap="none" rtlCol="0">
            <a:spAutoFit/>
          </a:bodyPr>
          <a:lstStyle/>
          <a:p>
            <a:r>
              <a:rPr lang="en-NO" sz="1500" b="1" i="1" dirty="0"/>
              <a:t>CBR</a:t>
            </a:r>
          </a:p>
        </p:txBody>
      </p:sp>
      <p:sp>
        <p:nvSpPr>
          <p:cNvPr id="75" name="Rounded Rectangle 74">
            <a:extLst>
              <a:ext uri="{FF2B5EF4-FFF2-40B4-BE49-F238E27FC236}">
                <a16:creationId xmlns:a16="http://schemas.microsoft.com/office/drawing/2014/main" id="{EB166C49-7AF4-CE8D-FAD8-338D54AADDFF}"/>
              </a:ext>
            </a:extLst>
          </p:cNvPr>
          <p:cNvSpPr/>
          <p:nvPr/>
        </p:nvSpPr>
        <p:spPr>
          <a:xfrm>
            <a:off x="3916795" y="3018631"/>
            <a:ext cx="2325395" cy="1181075"/>
          </a:xfrm>
          <a:prstGeom prst="roundRect">
            <a:avLst/>
          </a:prstGeom>
          <a:gradFill>
            <a:gsLst>
              <a:gs pos="0">
                <a:srgbClr val="00FFD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350"/>
          </a:p>
        </p:txBody>
      </p:sp>
      <p:sp>
        <p:nvSpPr>
          <p:cNvPr id="67" name="TextBox 66">
            <a:extLst>
              <a:ext uri="{FF2B5EF4-FFF2-40B4-BE49-F238E27FC236}">
                <a16:creationId xmlns:a16="http://schemas.microsoft.com/office/drawing/2014/main" id="{F2018616-AAF1-0FCC-D161-5A13E5B528DE}"/>
              </a:ext>
            </a:extLst>
          </p:cNvPr>
          <p:cNvSpPr txBox="1"/>
          <p:nvPr/>
        </p:nvSpPr>
        <p:spPr>
          <a:xfrm>
            <a:off x="4128676" y="3372372"/>
            <a:ext cx="2123730" cy="715581"/>
          </a:xfrm>
          <a:prstGeom prst="rect">
            <a:avLst/>
          </a:prstGeom>
          <a:noFill/>
        </p:spPr>
        <p:txBody>
          <a:bodyPr wrap="square" rtlCol="0">
            <a:spAutoFit/>
          </a:bodyPr>
          <a:lstStyle/>
          <a:p>
            <a:r>
              <a:rPr lang="en-NO" sz="1350" dirty="0"/>
              <a:t>Decision making by finding </a:t>
            </a:r>
          </a:p>
          <a:p>
            <a:r>
              <a:rPr lang="en-GB" sz="1350" dirty="0"/>
              <a:t>s</a:t>
            </a:r>
            <a:r>
              <a:rPr lang="en-NO" sz="1350" dirty="0"/>
              <a:t>imilar  </a:t>
            </a:r>
            <a:r>
              <a:rPr lang="en-GB" sz="1350" dirty="0"/>
              <a:t>a</a:t>
            </a:r>
            <a:r>
              <a:rPr lang="en-NO" sz="1350" dirty="0"/>
              <a:t>pplications</a:t>
            </a:r>
          </a:p>
          <a:p>
            <a:endParaRPr lang="en-NO" sz="1350" dirty="0"/>
          </a:p>
        </p:txBody>
      </p:sp>
      <p:sp>
        <p:nvSpPr>
          <p:cNvPr id="80" name="TextBox 79">
            <a:extLst>
              <a:ext uri="{FF2B5EF4-FFF2-40B4-BE49-F238E27FC236}">
                <a16:creationId xmlns:a16="http://schemas.microsoft.com/office/drawing/2014/main" id="{545B5341-A945-A2DF-9361-1FA8195D4920}"/>
              </a:ext>
            </a:extLst>
          </p:cNvPr>
          <p:cNvSpPr txBox="1"/>
          <p:nvPr/>
        </p:nvSpPr>
        <p:spPr>
          <a:xfrm>
            <a:off x="2900067" y="4541356"/>
            <a:ext cx="4271297" cy="338554"/>
          </a:xfrm>
          <a:prstGeom prst="rect">
            <a:avLst/>
          </a:prstGeom>
          <a:noFill/>
        </p:spPr>
        <p:txBody>
          <a:bodyPr wrap="none" rtlCol="0">
            <a:spAutoFit/>
          </a:bodyPr>
          <a:lstStyle/>
          <a:p>
            <a:r>
              <a:rPr lang="en-NO" sz="1600" b="1" dirty="0">
                <a:solidFill>
                  <a:srgbClr val="FF0000"/>
                </a:solidFill>
              </a:rPr>
              <a:t>“similar individuals should be treated similarly” </a:t>
            </a:r>
          </a:p>
        </p:txBody>
      </p:sp>
    </p:spTree>
    <p:extLst>
      <p:ext uri="{BB962C8B-B14F-4D97-AF65-F5344CB8AC3E}">
        <p14:creationId xmlns:p14="http://schemas.microsoft.com/office/powerpoint/2010/main" val="125547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p:nvPr>
        </p:nvSpPr>
        <p:spPr>
          <a:xfrm>
            <a:off x="457316" y="1203300"/>
            <a:ext cx="4015133" cy="2982287"/>
          </a:xfrm>
          <a:prstGeom prst="rect">
            <a:avLst/>
          </a:prstGeom>
          <a:noFill/>
          <a:ln w="0">
            <a:noFill/>
          </a:ln>
        </p:spPr>
        <p:txBody>
          <a:bodyPr lIns="0" tIns="0" rIns="0" bIns="0" anchor="t">
            <a:normAutofit fontScale="79000" lnSpcReduction="20000"/>
          </a:bodyPr>
          <a:lstStyle/>
          <a:p>
            <a:pPr>
              <a:spcBef>
                <a:spcPts val="1286"/>
              </a:spcBef>
              <a:buNone/>
            </a:pPr>
            <a:endParaRPr lang="en-US" sz="1633" spc="-1" dirty="0"/>
          </a:p>
          <a:p>
            <a:pPr marL="391846" indent="-293885">
              <a:spcBef>
                <a:spcPts val="1286"/>
              </a:spcBef>
              <a:buClr>
                <a:srgbClr val="000000"/>
              </a:buClr>
              <a:buSzPct val="45000"/>
              <a:buFont typeface="Wingdings" charset="2"/>
              <a:buChar char=""/>
            </a:pPr>
            <a:r>
              <a:rPr lang="en-US" sz="1633" spc="-1" dirty="0">
                <a:ea typeface="Noto Sans CJK SC"/>
              </a:rPr>
              <a:t>Works accurately for sequence length </a:t>
            </a:r>
            <a:r>
              <a:rPr lang="en-US" sz="1633" b="1" spc="-1" dirty="0">
                <a:solidFill>
                  <a:srgbClr val="C9211E"/>
                </a:solidFill>
                <a:ea typeface="Noto Sans CJK SC"/>
              </a:rPr>
              <a:t>1,500,000</a:t>
            </a:r>
            <a:r>
              <a:rPr lang="en-US" sz="1633" spc="-1" dirty="0">
                <a:ea typeface="Noto Sans CJK SC"/>
              </a:rPr>
              <a:t> on a single machine </a:t>
            </a:r>
            <a:r>
              <a:rPr lang="en-US" sz="998" spc="-1" dirty="0">
                <a:ea typeface="Noto Sans CJK SC"/>
              </a:rPr>
              <a:t>(submitted to </a:t>
            </a:r>
            <a:r>
              <a:rPr lang="en-US" sz="998" b="1" spc="-1" dirty="0">
                <a:solidFill>
                  <a:srgbClr val="00A933"/>
                </a:solidFill>
                <a:ea typeface="Noto Sans CJK SC"/>
              </a:rPr>
              <a:t>ICLR2022</a:t>
            </a:r>
            <a:r>
              <a:rPr lang="en-US" sz="998" spc="-1" dirty="0">
                <a:ea typeface="Noto Sans CJK SC"/>
              </a:rPr>
              <a:t>)</a:t>
            </a:r>
            <a:endParaRPr lang="en-US" sz="998" spc="-1" dirty="0"/>
          </a:p>
          <a:p>
            <a:pPr marL="391846" indent="-293885">
              <a:spcBef>
                <a:spcPts val="1286"/>
              </a:spcBef>
              <a:buClr>
                <a:srgbClr val="000000"/>
              </a:buClr>
              <a:buSzPct val="45000"/>
              <a:buFont typeface="Wingdings" charset="2"/>
              <a:buChar char=""/>
            </a:pPr>
            <a:r>
              <a:rPr lang="en-US" sz="1633" spc="-1" dirty="0">
                <a:ea typeface="Noto Sans CJK SC"/>
              </a:rPr>
              <a:t>Defeats </a:t>
            </a:r>
            <a:r>
              <a:rPr lang="en-US" sz="1633" b="1" spc="-1" dirty="0">
                <a:solidFill>
                  <a:srgbClr val="C9211E"/>
                </a:solidFill>
                <a:ea typeface="Noto Sans CJK SC"/>
              </a:rPr>
              <a:t>all</a:t>
            </a:r>
            <a:r>
              <a:rPr lang="en-US" sz="1633" spc="-1" dirty="0">
                <a:ea typeface="Noto Sans CJK SC"/>
              </a:rPr>
              <a:t> X-Formers in </a:t>
            </a:r>
            <a:r>
              <a:rPr lang="en-US" sz="1633" b="1" spc="-1" dirty="0">
                <a:solidFill>
                  <a:srgbClr val="C9211E"/>
                </a:solidFill>
                <a:ea typeface="Noto Sans CJK SC"/>
              </a:rPr>
              <a:t>all</a:t>
            </a:r>
            <a:r>
              <a:rPr lang="en-US" sz="1633" spc="-1" dirty="0">
                <a:ea typeface="Noto Sans CJK SC"/>
              </a:rPr>
              <a:t> Long Rang Arena benchmark tasks </a:t>
            </a:r>
            <a:r>
              <a:rPr lang="en-US" sz="998" spc="-1" dirty="0">
                <a:ea typeface="Noto Sans CJK SC"/>
              </a:rPr>
              <a:t>(published in </a:t>
            </a:r>
            <a:r>
              <a:rPr lang="en-US" sz="998" b="1" spc="-1" dirty="0">
                <a:solidFill>
                  <a:srgbClr val="00A933"/>
                </a:solidFill>
                <a:ea typeface="Noto Sans CJK SC"/>
              </a:rPr>
              <a:t>Neural Networks</a:t>
            </a:r>
            <a:r>
              <a:rPr lang="en-US" sz="998" spc="-1" dirty="0">
                <a:ea typeface="Noto Sans CJK SC"/>
              </a:rPr>
              <a:t>)</a:t>
            </a:r>
            <a:endParaRPr lang="en-US" sz="998" spc="-1" dirty="0"/>
          </a:p>
          <a:p>
            <a:pPr marL="391846" indent="-293885">
              <a:spcBef>
                <a:spcPts val="1286"/>
              </a:spcBef>
              <a:buClr>
                <a:srgbClr val="000000"/>
              </a:buClr>
              <a:buSzPct val="45000"/>
              <a:buFont typeface="Wingdings" charset="2"/>
              <a:buChar char=""/>
            </a:pPr>
            <a:r>
              <a:rPr lang="en-US" sz="1633" spc="-1" dirty="0">
                <a:ea typeface="Noto Sans CJK SC"/>
              </a:rPr>
              <a:t>Surpasses DeepMind’s </a:t>
            </a:r>
            <a:r>
              <a:rPr lang="en-US" sz="1633" spc="-1" dirty="0" err="1">
                <a:ea typeface="Noto Sans CJK SC"/>
              </a:rPr>
              <a:t>Enformer</a:t>
            </a:r>
            <a:r>
              <a:rPr lang="en-US" sz="1633" spc="-1" dirty="0">
                <a:ea typeface="Noto Sans CJK SC"/>
              </a:rPr>
              <a:t> by </a:t>
            </a:r>
            <a:r>
              <a:rPr lang="en-US" sz="1633" b="1" spc="-1" dirty="0">
                <a:solidFill>
                  <a:srgbClr val="C9211E"/>
                </a:solidFill>
                <a:ea typeface="Noto Sans CJK SC"/>
              </a:rPr>
              <a:t>15%</a:t>
            </a:r>
            <a:r>
              <a:rPr lang="en-US" sz="1633" spc="-1" dirty="0">
                <a:ea typeface="Noto Sans CJK SC"/>
              </a:rPr>
              <a:t> in accuracy for genetic variant classification </a:t>
            </a:r>
            <a:r>
              <a:rPr lang="en-US" sz="998" spc="-1" dirty="0">
                <a:ea typeface="Noto Sans CJK SC"/>
              </a:rPr>
              <a:t>(submitted to </a:t>
            </a:r>
            <a:r>
              <a:rPr lang="en-US" sz="998" b="1" spc="-1" dirty="0">
                <a:solidFill>
                  <a:srgbClr val="00A933"/>
                </a:solidFill>
                <a:ea typeface="Noto Sans CJK SC"/>
              </a:rPr>
              <a:t>Bioinformatics</a:t>
            </a:r>
            <a:r>
              <a:rPr lang="en-US" sz="998" spc="-1" dirty="0">
                <a:ea typeface="Noto Sans CJK SC"/>
              </a:rPr>
              <a:t>)</a:t>
            </a:r>
            <a:endParaRPr lang="en-US" sz="998" spc="-1" dirty="0"/>
          </a:p>
          <a:p>
            <a:pPr marL="391846" indent="-293885">
              <a:spcBef>
                <a:spcPts val="1286"/>
              </a:spcBef>
              <a:buClr>
                <a:srgbClr val="000000"/>
              </a:buClr>
              <a:buSzPct val="45000"/>
              <a:buFont typeface="Wingdings" charset="2"/>
              <a:buChar char=""/>
            </a:pPr>
            <a:r>
              <a:rPr lang="en-US" sz="1633" spc="-1" dirty="0">
                <a:ea typeface="Noto Sans CJK SC"/>
              </a:rPr>
              <a:t>Wins in long DNA-based taxonomy classification </a:t>
            </a:r>
            <a:r>
              <a:rPr lang="en-US" sz="998" spc="-1" dirty="0">
                <a:ea typeface="Noto Sans CJK SC"/>
              </a:rPr>
              <a:t>(submitted to </a:t>
            </a:r>
            <a:r>
              <a:rPr lang="en-US" sz="998" b="1" spc="-1" dirty="0">
                <a:solidFill>
                  <a:srgbClr val="00A933"/>
                </a:solidFill>
                <a:ea typeface="Noto Sans CJK SC"/>
              </a:rPr>
              <a:t>ICLR2022</a:t>
            </a:r>
            <a:r>
              <a:rPr lang="en-US" sz="998" spc="-1" dirty="0">
                <a:ea typeface="Noto Sans CJK SC"/>
              </a:rPr>
              <a:t>)</a:t>
            </a:r>
            <a:endParaRPr lang="en-US" sz="998" spc="-1" dirty="0"/>
          </a:p>
          <a:p>
            <a:pPr marL="391846" indent="-293885">
              <a:spcBef>
                <a:spcPts val="1286"/>
              </a:spcBef>
              <a:buClr>
                <a:srgbClr val="000000"/>
              </a:buClr>
              <a:buSzPct val="45000"/>
              <a:buFont typeface="Wingdings" charset="2"/>
              <a:buChar char=""/>
            </a:pPr>
            <a:r>
              <a:rPr lang="en-US" sz="1633" spc="-1" dirty="0">
                <a:ea typeface="Noto Sans CJK SC"/>
              </a:rPr>
              <a:t>Yields good attention maps </a:t>
            </a:r>
            <a:r>
              <a:rPr lang="en-US" sz="998" spc="-1" dirty="0">
                <a:ea typeface="Noto Sans CJK SC"/>
              </a:rPr>
              <a:t>(published in </a:t>
            </a:r>
            <a:r>
              <a:rPr lang="en-US" sz="998" b="1" spc="-1" dirty="0">
                <a:solidFill>
                  <a:srgbClr val="00A933"/>
                </a:solidFill>
                <a:ea typeface="Noto Sans CJK SC"/>
              </a:rPr>
              <a:t>CVPR2022</a:t>
            </a:r>
            <a:r>
              <a:rPr lang="en-US" sz="998" spc="-1" dirty="0">
                <a:ea typeface="Noto Sans CJK SC"/>
              </a:rPr>
              <a:t>)</a:t>
            </a:r>
            <a:endParaRPr lang="en-US" sz="998" spc="-1" dirty="0"/>
          </a:p>
          <a:p>
            <a:pPr marL="391846" indent="-293885">
              <a:spcBef>
                <a:spcPts val="1286"/>
              </a:spcBef>
              <a:buClr>
                <a:srgbClr val="000000"/>
              </a:buClr>
              <a:buSzPct val="45000"/>
              <a:buFont typeface="Wingdings" charset="2"/>
              <a:buChar char=""/>
            </a:pPr>
            <a:r>
              <a:rPr lang="en-US" sz="1633" spc="-1" dirty="0">
                <a:ea typeface="Noto Sans CJK SC"/>
              </a:rPr>
              <a:t>Leads in long time series classification </a:t>
            </a:r>
            <a:r>
              <a:rPr lang="en-US" sz="998" spc="-1" dirty="0">
                <a:ea typeface="Noto Sans CJK SC"/>
              </a:rPr>
              <a:t>(accepted in </a:t>
            </a:r>
            <a:r>
              <a:rPr lang="en-US" sz="998" b="1" spc="-1" dirty="0">
                <a:solidFill>
                  <a:srgbClr val="00A933"/>
                </a:solidFill>
                <a:ea typeface="Noto Sans CJK SC"/>
              </a:rPr>
              <a:t>Neurocomputing</a:t>
            </a:r>
            <a:r>
              <a:rPr lang="en-US" sz="998" spc="-1" dirty="0">
                <a:ea typeface="Noto Sans CJK SC"/>
              </a:rPr>
              <a:t>)</a:t>
            </a:r>
            <a:endParaRPr lang="en-US" sz="998" spc="-1" dirty="0"/>
          </a:p>
        </p:txBody>
      </p:sp>
      <p:pic>
        <p:nvPicPr>
          <p:cNvPr id="91" name="Picture 90"/>
          <p:cNvPicPr/>
          <p:nvPr/>
        </p:nvPicPr>
        <p:blipFill>
          <a:blip r:embed="rId3"/>
          <a:stretch/>
        </p:blipFill>
        <p:spPr>
          <a:xfrm>
            <a:off x="4922747" y="1219300"/>
            <a:ext cx="3504752" cy="928352"/>
          </a:xfrm>
          <a:prstGeom prst="rect">
            <a:avLst/>
          </a:prstGeom>
          <a:ln w="0">
            <a:noFill/>
          </a:ln>
        </p:spPr>
      </p:pic>
      <p:pic>
        <p:nvPicPr>
          <p:cNvPr id="92" name="Picture 91"/>
          <p:cNvPicPr/>
          <p:nvPr/>
        </p:nvPicPr>
        <p:blipFill>
          <a:blip r:embed="rId4"/>
          <a:stretch/>
        </p:blipFill>
        <p:spPr>
          <a:xfrm>
            <a:off x="4808785" y="2761220"/>
            <a:ext cx="3744105" cy="1421754"/>
          </a:xfrm>
          <a:prstGeom prst="rect">
            <a:avLst/>
          </a:prstGeom>
          <a:ln w="0">
            <a:noFill/>
          </a:ln>
        </p:spPr>
      </p:pic>
      <p:sp>
        <p:nvSpPr>
          <p:cNvPr id="93" name="Rectangle 92"/>
          <p:cNvSpPr/>
          <p:nvPr/>
        </p:nvSpPr>
        <p:spPr>
          <a:xfrm>
            <a:off x="5064792" y="2215572"/>
            <a:ext cx="3410708" cy="197883"/>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noAutofit/>
          </a:bodyPr>
          <a:lstStyle/>
          <a:p>
            <a:pPr>
              <a:lnSpc>
                <a:spcPct val="100000"/>
              </a:lnSpc>
              <a:buNone/>
            </a:pPr>
            <a:r>
              <a:rPr lang="en-US" sz="816" spc="-1">
                <a:latin typeface="Arial"/>
              </a:rPr>
              <a:t>Attention vector visualization of a positive review in Text Classification.</a:t>
            </a:r>
          </a:p>
        </p:txBody>
      </p:sp>
      <p:sp>
        <p:nvSpPr>
          <p:cNvPr id="94" name="Rectangle 93"/>
          <p:cNvSpPr/>
          <p:nvPr/>
        </p:nvSpPr>
        <p:spPr>
          <a:xfrm>
            <a:off x="494868" y="1128847"/>
            <a:ext cx="1606174" cy="286376"/>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noAutofit/>
          </a:bodyPr>
          <a:lstStyle/>
          <a:p>
            <a:pPr>
              <a:lnSpc>
                <a:spcPct val="100000"/>
              </a:lnSpc>
              <a:buNone/>
            </a:pPr>
            <a:r>
              <a:rPr lang="en-US" sz="1451" spc="-1" dirty="0">
                <a:latin typeface="Arial"/>
              </a:rPr>
              <a:t> Achievements</a:t>
            </a:r>
          </a:p>
        </p:txBody>
      </p:sp>
      <p:sp>
        <p:nvSpPr>
          <p:cNvPr id="95" name="Rectangle 94"/>
          <p:cNvSpPr/>
          <p:nvPr/>
        </p:nvSpPr>
        <p:spPr>
          <a:xfrm>
            <a:off x="524257" y="278212"/>
            <a:ext cx="7657358" cy="389888"/>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noAutofit/>
          </a:bodyPr>
          <a:lstStyle/>
          <a:p>
            <a:pPr>
              <a:lnSpc>
                <a:spcPct val="100000"/>
              </a:lnSpc>
              <a:buNone/>
            </a:pPr>
            <a:r>
              <a:rPr lang="en-US" sz="1814" spc="-1" dirty="0" err="1">
                <a:latin typeface="Arial"/>
              </a:rPr>
              <a:t>ShuttleNet</a:t>
            </a:r>
            <a:r>
              <a:rPr lang="en-US" sz="1814" spc="-1" dirty="0">
                <a:latin typeface="Arial"/>
              </a:rPr>
              <a:t>: Scalable Neural Models for Long Sequential Data</a:t>
            </a:r>
          </a:p>
        </p:txBody>
      </p:sp>
      <p:sp>
        <p:nvSpPr>
          <p:cNvPr id="96" name="Rectangle 95"/>
          <p:cNvSpPr/>
          <p:nvPr/>
        </p:nvSpPr>
        <p:spPr>
          <a:xfrm>
            <a:off x="537318" y="673326"/>
            <a:ext cx="7342247" cy="222700"/>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noAutofit/>
          </a:bodyPr>
          <a:lstStyle/>
          <a:p>
            <a:pPr>
              <a:lnSpc>
                <a:spcPct val="100000"/>
              </a:lnSpc>
              <a:buNone/>
            </a:pPr>
            <a:r>
              <a:rPr lang="en-US" sz="998" spc="-1">
                <a:latin typeface="Arial"/>
              </a:rPr>
              <a:t>Norwegian Research Council project 287284</a:t>
            </a:r>
          </a:p>
          <a:p>
            <a:pPr>
              <a:lnSpc>
                <a:spcPct val="100000"/>
              </a:lnSpc>
              <a:buNone/>
            </a:pPr>
            <a:r>
              <a:rPr lang="en-US" sz="998" spc="-1">
                <a:latin typeface="Arial"/>
              </a:rPr>
              <a:t>Research group: Zhirong Yang, Lei Cheng, Ruslan Khalitov, and Tong Yu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F449-636B-0F5D-9171-CD91E4398FEE}"/>
              </a:ext>
            </a:extLst>
          </p:cNvPr>
          <p:cNvSpPr>
            <a:spLocks noGrp="1"/>
          </p:cNvSpPr>
          <p:nvPr>
            <p:ph type="title"/>
          </p:nvPr>
        </p:nvSpPr>
        <p:spPr>
          <a:xfrm>
            <a:off x="301385" y="298339"/>
            <a:ext cx="8418747" cy="526298"/>
          </a:xfrm>
        </p:spPr>
        <p:txBody>
          <a:bodyPr>
            <a:normAutofit fontScale="90000"/>
          </a:bodyPr>
          <a:lstStyle/>
          <a:p>
            <a:r>
              <a:rPr lang="en-GB" dirty="0"/>
              <a:t>Exposed SFI (NFR)</a:t>
            </a:r>
            <a:endParaRPr lang="en-NO" dirty="0"/>
          </a:p>
        </p:txBody>
      </p:sp>
      <p:sp>
        <p:nvSpPr>
          <p:cNvPr id="3" name="Content Placeholder 2">
            <a:extLst>
              <a:ext uri="{FF2B5EF4-FFF2-40B4-BE49-F238E27FC236}">
                <a16:creationId xmlns:a16="http://schemas.microsoft.com/office/drawing/2014/main" id="{A5DAF4FA-5524-0429-8A1C-45417559D75D}"/>
              </a:ext>
            </a:extLst>
          </p:cNvPr>
          <p:cNvSpPr>
            <a:spLocks noGrp="1"/>
          </p:cNvSpPr>
          <p:nvPr>
            <p:ph idx="1"/>
          </p:nvPr>
        </p:nvSpPr>
        <p:spPr>
          <a:xfrm>
            <a:off x="301385" y="1010267"/>
            <a:ext cx="5180511" cy="3613774"/>
          </a:xfrm>
        </p:spPr>
        <p:txBody>
          <a:bodyPr/>
          <a:lstStyle/>
          <a:p>
            <a:r>
              <a:rPr lang="en-NO" sz="1800" dirty="0"/>
              <a:t>Coordinated by Sintef Ocean, ending 2023</a:t>
            </a:r>
          </a:p>
          <a:p>
            <a:r>
              <a:rPr lang="en-NO" sz="1800" dirty="0"/>
              <a:t>PI at IDI: Helge Langseth, collaboration across NTNU, Sintef, ++</a:t>
            </a:r>
          </a:p>
          <a:p>
            <a:r>
              <a:rPr lang="en-NO" sz="1800" dirty="0"/>
              <a:t>PhD student (IDI): Håkon Måløy, Sverre Herland</a:t>
            </a:r>
          </a:p>
          <a:p>
            <a:r>
              <a:rPr lang="en-NO" sz="1800" dirty="0"/>
              <a:t>Postdoc (IDI): Bjørn Magnus Mathisen</a:t>
            </a:r>
          </a:p>
          <a:p>
            <a:r>
              <a:rPr lang="en-NO" sz="1800" dirty="0"/>
              <a:t>Objective: </a:t>
            </a:r>
          </a:p>
          <a:p>
            <a:pPr lvl="1"/>
            <a:r>
              <a:rPr lang="en-GB" sz="1400" b="1" dirty="0">
                <a:solidFill>
                  <a:srgbClr val="FF0000"/>
                </a:solidFill>
              </a:rPr>
              <a:t>Develop knowledge and technologies for exposed aquaculture operations</a:t>
            </a:r>
          </a:p>
          <a:p>
            <a:pPr lvl="1"/>
            <a:r>
              <a:rPr lang="en-GB" sz="1400" b="1" dirty="0">
                <a:solidFill>
                  <a:srgbClr val="FF0000"/>
                </a:solidFill>
              </a:rPr>
              <a:t>enabling a sustainable expansion of the fish farming industry</a:t>
            </a:r>
            <a:endParaRPr lang="en-NO" sz="1400" b="1" dirty="0">
              <a:solidFill>
                <a:srgbClr val="FF0000"/>
              </a:solidFill>
            </a:endParaRPr>
          </a:p>
        </p:txBody>
      </p:sp>
      <p:pic>
        <p:nvPicPr>
          <p:cNvPr id="4" name="Picture 3">
            <a:extLst>
              <a:ext uri="{FF2B5EF4-FFF2-40B4-BE49-F238E27FC236}">
                <a16:creationId xmlns:a16="http://schemas.microsoft.com/office/drawing/2014/main" id="{385FD931-2965-FC98-C8B7-6BED4647BCC4}"/>
              </a:ext>
            </a:extLst>
          </p:cNvPr>
          <p:cNvPicPr>
            <a:picLocks noChangeAspect="1"/>
          </p:cNvPicPr>
          <p:nvPr/>
        </p:nvPicPr>
        <p:blipFill>
          <a:blip r:embed="rId2"/>
          <a:stretch>
            <a:fillRect/>
          </a:stretch>
        </p:blipFill>
        <p:spPr>
          <a:xfrm>
            <a:off x="5414684" y="1246198"/>
            <a:ext cx="3629093" cy="177627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F92A48E-2E7F-9656-AB94-0D0B5A62FEB8}"/>
              </a:ext>
            </a:extLst>
          </p:cNvPr>
          <p:cNvSpPr txBox="1"/>
          <p:nvPr/>
        </p:nvSpPr>
        <p:spPr>
          <a:xfrm>
            <a:off x="5356931" y="3258407"/>
            <a:ext cx="3697487" cy="276999"/>
          </a:xfrm>
          <a:prstGeom prst="rect">
            <a:avLst/>
          </a:prstGeom>
          <a:noFill/>
        </p:spPr>
        <p:txBody>
          <a:bodyPr wrap="none" rtlCol="0">
            <a:spAutoFit/>
          </a:bodyPr>
          <a:lstStyle/>
          <a:p>
            <a:r>
              <a:rPr lang="en-GB" sz="1200" dirty="0"/>
              <a:t>https://</a:t>
            </a:r>
            <a:r>
              <a:rPr lang="en-GB" sz="1200" dirty="0" err="1"/>
              <a:t>www.sintef.no</a:t>
            </a:r>
            <a:r>
              <a:rPr lang="en-GB" sz="1200" dirty="0"/>
              <a:t>/</a:t>
            </a:r>
            <a:r>
              <a:rPr lang="en-GB" sz="1200" dirty="0" err="1"/>
              <a:t>en</a:t>
            </a:r>
            <a:r>
              <a:rPr lang="en-GB" sz="1200" dirty="0"/>
              <a:t>/ocean/initiatives/</a:t>
            </a:r>
            <a:r>
              <a:rPr lang="en-GB" sz="1200" dirty="0" err="1"/>
              <a:t>sfi</a:t>
            </a:r>
            <a:r>
              <a:rPr lang="en-GB" sz="1200" dirty="0"/>
              <a:t>-exposed/</a:t>
            </a:r>
            <a:endParaRPr lang="en-NO" sz="1200" dirty="0"/>
          </a:p>
        </p:txBody>
      </p:sp>
    </p:spTree>
    <p:extLst>
      <p:ext uri="{BB962C8B-B14F-4D97-AF65-F5344CB8AC3E}">
        <p14:creationId xmlns:p14="http://schemas.microsoft.com/office/powerpoint/2010/main" val="3243613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AROS   (NFR-funded project, 2020-2023)"/>
          <p:cNvSpPr txBox="1">
            <a:spLocks noGrp="1"/>
          </p:cNvSpPr>
          <p:nvPr>
            <p:ph type="title"/>
          </p:nvPr>
        </p:nvSpPr>
        <p:spPr>
          <a:xfrm>
            <a:off x="388311" y="148079"/>
            <a:ext cx="8091214" cy="526298"/>
          </a:xfrm>
          <a:prstGeom prst="rect">
            <a:avLst/>
          </a:prstGeom>
        </p:spPr>
        <p:txBody>
          <a:bodyPr>
            <a:normAutofit fontScale="90000"/>
          </a:bodyPr>
          <a:lstStyle/>
          <a:p>
            <a:r>
              <a:t>AROS   (</a:t>
            </a:r>
            <a:r>
              <a:rPr>
                <a:solidFill>
                  <a:srgbClr val="773F9B"/>
                </a:solidFill>
              </a:rPr>
              <a:t>NFR-funded project, 2020-2023</a:t>
            </a:r>
            <a:r>
              <a:t>)</a:t>
            </a:r>
          </a:p>
        </p:txBody>
      </p:sp>
      <p:sp>
        <p:nvSpPr>
          <p:cNvPr id="162" name="Contributors: K.Y.Pettersen, (lead), A. Stahl, T. Gravdahl (all ITK), M. Greco (IMT), R. Mester (IDI)"/>
          <p:cNvSpPr txBox="1">
            <a:spLocks noGrp="1"/>
          </p:cNvSpPr>
          <p:nvPr>
            <p:ph type="body" sz="half" idx="1"/>
          </p:nvPr>
        </p:nvSpPr>
        <p:spPr>
          <a:xfrm>
            <a:off x="134805" y="1980719"/>
            <a:ext cx="4915589" cy="818995"/>
          </a:xfrm>
          <a:prstGeom prst="rect">
            <a:avLst/>
          </a:prstGeom>
        </p:spPr>
        <p:txBody>
          <a:bodyPr>
            <a:normAutofit fontScale="25000" lnSpcReduction="20000"/>
          </a:bodyPr>
          <a:lstStyle/>
          <a:p>
            <a:pPr>
              <a:defRPr sz="4500" b="1"/>
            </a:pPr>
            <a:r>
              <a:rPr sz="6000" dirty="0"/>
              <a:t>Contributors: </a:t>
            </a:r>
            <a:r>
              <a:rPr sz="6000" dirty="0" err="1"/>
              <a:t>K.Y.Pettersen</a:t>
            </a:r>
            <a:r>
              <a:rPr sz="6000" dirty="0"/>
              <a:t>, (lead),</a:t>
            </a:r>
            <a:br>
              <a:rPr sz="6000" dirty="0"/>
            </a:br>
            <a:r>
              <a:rPr sz="6000" dirty="0"/>
              <a:t>A. Stahl, T. </a:t>
            </a:r>
            <a:r>
              <a:rPr sz="6000" dirty="0" err="1"/>
              <a:t>Gravdahl</a:t>
            </a:r>
            <a:r>
              <a:rPr sz="6000" dirty="0"/>
              <a:t> (all ITK), M. Greco (IMT),</a:t>
            </a:r>
            <a:br>
              <a:rPr sz="6000" dirty="0"/>
            </a:br>
            <a:r>
              <a:rPr sz="6000" dirty="0"/>
              <a:t>R. </a:t>
            </a:r>
            <a:r>
              <a:rPr sz="6000" dirty="0" err="1"/>
              <a:t>Mester</a:t>
            </a:r>
            <a:r>
              <a:rPr sz="6000" dirty="0"/>
              <a:t> (IDI)</a:t>
            </a:r>
            <a:br>
              <a:rPr dirty="0"/>
            </a:br>
            <a:endParaRPr dirty="0"/>
          </a:p>
        </p:txBody>
      </p:sp>
      <p:pic>
        <p:nvPicPr>
          <p:cNvPr id="163" name="EelumeFakePhotoB.png" descr="EelumeFakePhotoB.png"/>
          <p:cNvPicPr>
            <a:picLocks noChangeAspect="1"/>
          </p:cNvPicPr>
          <p:nvPr/>
        </p:nvPicPr>
        <p:blipFill>
          <a:blip r:embed="rId2"/>
          <a:stretch>
            <a:fillRect/>
          </a:stretch>
        </p:blipFill>
        <p:spPr>
          <a:xfrm>
            <a:off x="5328010" y="1598202"/>
            <a:ext cx="3681185" cy="2468503"/>
          </a:xfrm>
          <a:prstGeom prst="rect">
            <a:avLst/>
          </a:prstGeom>
          <a:ln w="12700">
            <a:miter lim="400000"/>
          </a:ln>
        </p:spPr>
      </p:pic>
      <p:pic>
        <p:nvPicPr>
          <p:cNvPr id="164" name="PortrainMesterFeb2015Pic01a.png" descr="PortrainMesterFeb2015Pic01a.png"/>
          <p:cNvPicPr>
            <a:picLocks noChangeAspect="1"/>
          </p:cNvPicPr>
          <p:nvPr/>
        </p:nvPicPr>
        <p:blipFill>
          <a:blip r:embed="rId3"/>
          <a:srcRect t="9535" b="9535"/>
          <a:stretch>
            <a:fillRect/>
          </a:stretch>
        </p:blipFill>
        <p:spPr>
          <a:xfrm>
            <a:off x="8165116" y="517418"/>
            <a:ext cx="816797" cy="965073"/>
          </a:xfrm>
          <a:prstGeom prst="rect">
            <a:avLst/>
          </a:prstGeom>
          <a:ln w="12700">
            <a:miter lim="400000"/>
          </a:ln>
        </p:spPr>
      </p:pic>
      <p:sp>
        <p:nvSpPr>
          <p:cNvPr id="165" name="Project goal:   Perception, control and energy efficient operation  of underwater snake robots"/>
          <p:cNvSpPr txBox="1"/>
          <p:nvPr/>
        </p:nvSpPr>
        <p:spPr>
          <a:xfrm>
            <a:off x="188629" y="1062187"/>
            <a:ext cx="6654066" cy="557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defTabSz="342900">
              <a:spcBef>
                <a:spcPts val="413"/>
              </a:spcBef>
              <a:defRPr sz="4500" b="1">
                <a:solidFill>
                  <a:srgbClr val="000000"/>
                </a:solidFill>
                <a:latin typeface="Arial"/>
                <a:ea typeface="Arial"/>
                <a:cs typeface="Arial"/>
                <a:sym typeface="Arial"/>
              </a:defRPr>
            </a:pPr>
            <a:r>
              <a:rPr sz="1688" dirty="0"/>
              <a:t>Project goal:   </a:t>
            </a:r>
            <a:r>
              <a:rPr sz="1688" dirty="0">
                <a:solidFill>
                  <a:srgbClr val="FF0000"/>
                </a:solidFill>
              </a:rPr>
              <a:t>Perception, control and energy efficient operation</a:t>
            </a:r>
            <a:br>
              <a:rPr sz="1688" dirty="0">
                <a:solidFill>
                  <a:srgbClr val="FF0000"/>
                </a:solidFill>
              </a:rPr>
            </a:br>
            <a:r>
              <a:rPr sz="1688" dirty="0">
                <a:solidFill>
                  <a:srgbClr val="FF0000"/>
                </a:solidFill>
              </a:rPr>
              <a:t> of underwater snake robots</a:t>
            </a:r>
          </a:p>
        </p:txBody>
      </p:sp>
      <p:sp>
        <p:nvSpPr>
          <p:cNvPr id="166" name="Work group Mester:…"/>
          <p:cNvSpPr txBox="1"/>
          <p:nvPr/>
        </p:nvSpPr>
        <p:spPr>
          <a:xfrm>
            <a:off x="288499" y="2979901"/>
            <a:ext cx="4824189" cy="900246"/>
          </a:xfrm>
          <a:prstGeom prst="rect">
            <a:avLst/>
          </a:prstGeom>
          <a:solidFill>
            <a:schemeClr val="accent4">
              <a:hueOff val="-476017"/>
              <a:lumOff val="-10042"/>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309563">
              <a:defRPr sz="4800">
                <a:solidFill>
                  <a:srgbClr val="000000"/>
                </a:solidFill>
                <a:latin typeface="Helvetica Neue Medium"/>
                <a:ea typeface="Helvetica Neue Medium"/>
                <a:cs typeface="Helvetica Neue Medium"/>
                <a:sym typeface="Helvetica Neue Medium"/>
              </a:defRPr>
            </a:pPr>
            <a:r>
              <a:rPr sz="1400" dirty="0"/>
              <a:t>Work group </a:t>
            </a:r>
            <a:r>
              <a:rPr sz="1400" dirty="0" err="1"/>
              <a:t>Mester</a:t>
            </a:r>
            <a:r>
              <a:rPr sz="1400" dirty="0"/>
              <a:t>:</a:t>
            </a:r>
          </a:p>
          <a:p>
            <a:pPr marL="228600" indent="-228600" defTabSz="309563">
              <a:buSzPct val="123000"/>
              <a:buChar char="•"/>
              <a:defRPr sz="4800">
                <a:solidFill>
                  <a:srgbClr val="000000"/>
                </a:solidFill>
                <a:latin typeface="Helvetica Neue Medium"/>
                <a:ea typeface="Helvetica Neue Medium"/>
                <a:cs typeface="Helvetica Neue Medium"/>
                <a:sym typeface="Helvetica Neue Medium"/>
              </a:defRPr>
            </a:pPr>
            <a:r>
              <a:rPr sz="1400" dirty="0"/>
              <a:t>   visual perception and </a:t>
            </a:r>
            <a:r>
              <a:rPr sz="1400" dirty="0" err="1"/>
              <a:t>egomotion</a:t>
            </a:r>
            <a:r>
              <a:rPr sz="1400" dirty="0"/>
              <a:t> estimation</a:t>
            </a:r>
          </a:p>
          <a:p>
            <a:pPr marL="228600" indent="-228600" defTabSz="309563">
              <a:buSzPct val="123000"/>
              <a:buChar char="•"/>
              <a:defRPr sz="4800">
                <a:solidFill>
                  <a:srgbClr val="000000"/>
                </a:solidFill>
                <a:latin typeface="Helvetica Neue Medium"/>
                <a:ea typeface="Helvetica Neue Medium"/>
                <a:cs typeface="Helvetica Neue Medium"/>
                <a:sym typeface="Helvetica Neue Medium"/>
              </a:defRPr>
            </a:pPr>
            <a:r>
              <a:rPr sz="1400" dirty="0"/>
              <a:t>Machine learning-based processing of (visual) sensor data from difficult viewing conditions</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62">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6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66">
                                            <p:bg/>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6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6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build="p" animBg="1" advAuto="0"/>
      <p:bldP spid="163" grpId="0" animBg="1" advAuto="0"/>
      <p:bldP spid="164" grpId="0" animBg="1" advAuto="0"/>
      <p:bldP spid="165" grpId="0" animBg="1" advAuto="0"/>
      <p:bldP spid="166"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A7051C6-5796-4833-8241-25E7853D09AE}"/>
              </a:ext>
            </a:extLst>
          </p:cNvPr>
          <p:cNvPicPr>
            <a:picLocks noChangeAspect="1"/>
          </p:cNvPicPr>
          <p:nvPr/>
        </p:nvPicPr>
        <p:blipFill>
          <a:blip r:embed="rId3"/>
          <a:stretch>
            <a:fillRect/>
          </a:stretch>
        </p:blipFill>
        <p:spPr>
          <a:xfrm>
            <a:off x="422692" y="2979806"/>
            <a:ext cx="3428723" cy="1941630"/>
          </a:xfrm>
          <a:prstGeom prst="rect">
            <a:avLst/>
          </a:prstGeom>
          <a:ln>
            <a:solidFill>
              <a:schemeClr val="tx1"/>
            </a:solidFill>
          </a:ln>
        </p:spPr>
      </p:pic>
      <p:sp>
        <p:nvSpPr>
          <p:cNvPr id="5" name="Title 1">
            <a:extLst>
              <a:ext uri="{FF2B5EF4-FFF2-40B4-BE49-F238E27FC236}">
                <a16:creationId xmlns:a16="http://schemas.microsoft.com/office/drawing/2014/main" id="{6562D782-6F34-4FC2-9B89-FD84B2FC3B6A}"/>
              </a:ext>
            </a:extLst>
          </p:cNvPr>
          <p:cNvSpPr txBox="1">
            <a:spLocks/>
          </p:cNvSpPr>
          <p:nvPr/>
        </p:nvSpPr>
        <p:spPr>
          <a:xfrm>
            <a:off x="0" y="-109138"/>
            <a:ext cx="9144000" cy="994172"/>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gn="ctr"/>
            <a:r>
              <a:rPr lang="en-US" sz="2700" dirty="0">
                <a:latin typeface="Calibri Light" panose="020F0302020204030204" pitchFamily="34" charset="0"/>
              </a:rPr>
              <a:t>Explainable Machine Learning for Management of Diabetes </a:t>
            </a:r>
            <a:endParaRPr lang="en-GB" sz="2700" dirty="0">
              <a:latin typeface="Calibri Light" panose="020F0302020204030204" pitchFamily="34" charset="0"/>
            </a:endParaRPr>
          </a:p>
        </p:txBody>
      </p:sp>
      <p:sp>
        <p:nvSpPr>
          <p:cNvPr id="7" name="TekstSylinder 6">
            <a:extLst>
              <a:ext uri="{FF2B5EF4-FFF2-40B4-BE49-F238E27FC236}">
                <a16:creationId xmlns:a16="http://schemas.microsoft.com/office/drawing/2014/main" id="{DDB39F7F-F614-411C-A929-59C5B29F4F44}"/>
              </a:ext>
            </a:extLst>
          </p:cNvPr>
          <p:cNvSpPr txBox="1"/>
          <p:nvPr/>
        </p:nvSpPr>
        <p:spPr>
          <a:xfrm>
            <a:off x="4085882" y="864160"/>
            <a:ext cx="4723390" cy="2787430"/>
          </a:xfrm>
          <a:prstGeom prst="rect">
            <a:avLst/>
          </a:prstGeom>
          <a:noFill/>
          <a:ln>
            <a:solidFill>
              <a:schemeClr val="tx1"/>
            </a:solidFill>
          </a:ln>
        </p:spPr>
        <p:txBody>
          <a:bodyPr wrap="square">
            <a:spAutoFit/>
          </a:bodyPr>
          <a:lstStyle/>
          <a:p>
            <a:pPr>
              <a:lnSpc>
                <a:spcPct val="107000"/>
              </a:lnSpc>
              <a:spcBef>
                <a:spcPts val="731"/>
              </a:spcBef>
              <a:spcAft>
                <a:spcPts val="600"/>
              </a:spcAft>
            </a:pPr>
            <a:r>
              <a:rPr lang="nb-NO" sz="135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Objectives</a:t>
            </a:r>
            <a:r>
              <a:rPr lang="nb-NO" sz="135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nb-NO" sz="135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of</a:t>
            </a:r>
            <a:r>
              <a:rPr lang="nb-NO" sz="135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nb-NO" sz="135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project</a:t>
            </a:r>
            <a:r>
              <a:rPr lang="nb-NO" sz="135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nb-NO" sz="135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are</a:t>
            </a:r>
            <a:r>
              <a:rPr lang="nb-NO" sz="1350" dirty="0">
                <a:solidFill>
                  <a:srgbClr val="000000"/>
                </a:solidFill>
                <a:latin typeface="Calibri" panose="020F0502020204030204" pitchFamily="34" charset="0"/>
                <a:ea typeface="Times New Roman" panose="02020603050405020304" pitchFamily="18" charset="0"/>
                <a:cs typeface="Arial" panose="020B0604020202020204" pitchFamily="34" charset="0"/>
              </a:rPr>
              <a:t> to: </a:t>
            </a:r>
            <a:endParaRPr lang="nb-NO" sz="135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SzPts val="1000"/>
              <a:buFont typeface="Symbol" panose="05050102010706020507" pitchFamily="18" charset="2"/>
              <a:buChar char=""/>
              <a:tabLst>
                <a:tab pos="342900" algn="l"/>
              </a:tabLst>
            </a:pPr>
            <a:r>
              <a:rPr lang="en-GB" sz="1200" dirty="0">
                <a:solidFill>
                  <a:srgbClr val="000000"/>
                </a:solidFill>
                <a:latin typeface="Calibri" panose="020F0502020204030204" pitchFamily="34" charset="0"/>
                <a:ea typeface="Times New Roman" panose="02020603050405020304" pitchFamily="18" charset="0"/>
                <a:cs typeface="Arial" panose="020B0604020202020204" pitchFamily="34" charset="0"/>
              </a:rPr>
              <a:t>identify, develop, and experiment with </a:t>
            </a:r>
            <a:r>
              <a:rPr lang="en-GB" sz="12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explainable AI techniques</a:t>
            </a:r>
            <a:r>
              <a:rPr lang="en-GB" sz="1200" dirty="0">
                <a:solidFill>
                  <a:srgbClr val="000000"/>
                </a:solidFill>
                <a:latin typeface="Calibri" panose="020F0502020204030204" pitchFamily="34" charset="0"/>
                <a:ea typeface="Times New Roman" panose="02020603050405020304" pitchFamily="18" charset="0"/>
                <a:cs typeface="Arial" panose="020B0604020202020204" pitchFamily="34" charset="0"/>
              </a:rPr>
              <a:t>, focus on machine learning using </a:t>
            </a:r>
            <a:r>
              <a:rPr lang="en-GB" sz="12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causal Bayesian networks </a:t>
            </a:r>
            <a:r>
              <a:rPr lang="en-GB" sz="1200" dirty="0">
                <a:solidFill>
                  <a:srgbClr val="000000"/>
                </a:solidFill>
                <a:latin typeface="Calibri" panose="020F0502020204030204" pitchFamily="34" charset="0"/>
                <a:ea typeface="Times New Roman" panose="02020603050405020304" pitchFamily="18" charset="0"/>
                <a:cs typeface="Arial" panose="020B0604020202020204" pitchFamily="34" charset="0"/>
              </a:rPr>
              <a:t>applied to diabetes data; </a:t>
            </a:r>
            <a:endParaRPr lang="nb-NO"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SzPts val="1000"/>
              <a:buFont typeface="Symbol" panose="05050102010706020507" pitchFamily="18" charset="2"/>
              <a:buChar char=""/>
              <a:tabLst>
                <a:tab pos="342900" algn="l"/>
              </a:tabLst>
            </a:pPr>
            <a:r>
              <a:rPr lang="en-GB" sz="1200" dirty="0">
                <a:solidFill>
                  <a:srgbClr val="000000"/>
                </a:solidFill>
                <a:latin typeface="Calibri" panose="020F0502020204030204" pitchFamily="34" charset="0"/>
                <a:ea typeface="Times New Roman" panose="02020603050405020304" pitchFamily="18" charset="0"/>
                <a:cs typeface="Arial" panose="020B0604020202020204" pitchFamily="34" charset="0"/>
              </a:rPr>
              <a:t>complement </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an on-going randomised controlled trial at the Dept. of Circulation and Medical Imaging,  </a:t>
            </a:r>
            <a:r>
              <a:rPr lang="en-GB"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Before The Beginning (BTB)</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nb-NO"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SzPts val="1000"/>
              <a:buFont typeface="Symbol" panose="05050102010706020507" pitchFamily="18" charset="2"/>
              <a:buChar char=""/>
              <a:tabLst>
                <a:tab pos="342900" algn="l"/>
              </a:tabLst>
            </a:pPr>
            <a:r>
              <a:rPr lang="en-GB"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improve and develop explainable causal ML-models for prediction of diabetes and its progression of comorbidities </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 order to provide patient-tailored treatment plans;  and </a:t>
            </a:r>
            <a:endParaRPr lang="nb-NO"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SzPts val="1000"/>
              <a:buFont typeface="Symbol" panose="05050102010706020507" pitchFamily="18" charset="2"/>
              <a:buChar char=""/>
              <a:tabLst>
                <a:tab pos="342900" algn="l"/>
              </a:tabLst>
            </a:pPr>
            <a:r>
              <a:rPr lang="en-GB"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discover correlation and causation in bio-data</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including clinical outcomes, from women with increased risk of GDM and possible comorbidities based on collected data </a:t>
            </a:r>
            <a:r>
              <a:rPr lang="en-GB"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fom</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GB" sz="1200" dirty="0">
                <a:solidFill>
                  <a:srgbClr val="000000"/>
                </a:solidFill>
                <a:latin typeface="Calibri" panose="020F0502020204030204" pitchFamily="34" charset="0"/>
                <a:ea typeface="Times New Roman" panose="02020603050405020304" pitchFamily="18" charset="0"/>
                <a:cs typeface="Arial" panose="020B0604020202020204" pitchFamily="34" charset="0"/>
              </a:rPr>
              <a:t>BTB</a:t>
            </a:r>
            <a:r>
              <a:rPr lang="en-GB"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nb-NO"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Bilde 7">
            <a:extLst>
              <a:ext uri="{FF2B5EF4-FFF2-40B4-BE49-F238E27FC236}">
                <a16:creationId xmlns:a16="http://schemas.microsoft.com/office/drawing/2014/main" id="{F6B14259-D903-422F-A916-E1AE38835104}"/>
              </a:ext>
            </a:extLst>
          </p:cNvPr>
          <p:cNvPicPr>
            <a:picLocks noChangeAspect="1"/>
          </p:cNvPicPr>
          <p:nvPr/>
        </p:nvPicPr>
        <p:blipFill>
          <a:blip r:embed="rId4"/>
          <a:stretch>
            <a:fillRect/>
          </a:stretch>
        </p:blipFill>
        <p:spPr>
          <a:xfrm>
            <a:off x="370096" y="758813"/>
            <a:ext cx="3481319" cy="1353041"/>
          </a:xfrm>
          <a:prstGeom prst="rect">
            <a:avLst/>
          </a:prstGeom>
        </p:spPr>
      </p:pic>
      <p:sp>
        <p:nvSpPr>
          <p:cNvPr id="9" name="TekstSylinder 8">
            <a:extLst>
              <a:ext uri="{FF2B5EF4-FFF2-40B4-BE49-F238E27FC236}">
                <a16:creationId xmlns:a16="http://schemas.microsoft.com/office/drawing/2014/main" id="{5488A91F-3DFC-41F6-AF18-96531074ADCC}"/>
              </a:ext>
            </a:extLst>
          </p:cNvPr>
          <p:cNvSpPr txBox="1"/>
          <p:nvPr/>
        </p:nvSpPr>
        <p:spPr>
          <a:xfrm>
            <a:off x="4085882" y="3735776"/>
            <a:ext cx="4723389" cy="1223412"/>
          </a:xfrm>
          <a:prstGeom prst="rect">
            <a:avLst/>
          </a:prstGeom>
          <a:noFill/>
          <a:ln>
            <a:solidFill>
              <a:schemeClr val="tx1"/>
            </a:solidFill>
          </a:ln>
        </p:spPr>
        <p:txBody>
          <a:bodyPr wrap="square" rtlCol="0">
            <a:spAutoFit/>
          </a:bodyPr>
          <a:lstStyle/>
          <a:p>
            <a:r>
              <a:rPr lang="nb-NO" sz="1350" i="1" dirty="0" err="1"/>
              <a:t>Ph.D.</a:t>
            </a:r>
            <a:r>
              <a:rPr lang="nb-NO" sz="1350" i="1" dirty="0"/>
              <a:t> </a:t>
            </a:r>
            <a:r>
              <a:rPr lang="nb-NO" sz="1350" i="1" dirty="0" err="1"/>
              <a:t>candidate</a:t>
            </a:r>
            <a:r>
              <a:rPr lang="nb-NO" sz="1350" dirty="0"/>
              <a:t>: </a:t>
            </a:r>
            <a:r>
              <a:rPr lang="nb-NO" sz="1350" b="1" dirty="0"/>
              <a:t>N.N.</a:t>
            </a:r>
          </a:p>
          <a:p>
            <a:r>
              <a:rPr lang="nb-NO" sz="1200" i="1" dirty="0"/>
              <a:t>Advisors</a:t>
            </a:r>
            <a:r>
              <a:rPr lang="nb-NO" sz="1200" dirty="0"/>
              <a:t>: Ole Jakob Mengshoel and Trine </a:t>
            </a:r>
            <a:r>
              <a:rPr lang="nb-NO" sz="1200" dirty="0" err="1"/>
              <a:t>Moholdt</a:t>
            </a:r>
            <a:r>
              <a:rPr lang="nb-NO" sz="1200" dirty="0"/>
              <a:t> (</a:t>
            </a:r>
            <a:r>
              <a:rPr lang="en-US" sz="1200" dirty="0"/>
              <a:t>Department of Circulation and Medical Imaging</a:t>
            </a:r>
            <a:r>
              <a:rPr lang="nb-NO" sz="1200" dirty="0"/>
              <a:t>)</a:t>
            </a:r>
          </a:p>
          <a:p>
            <a:r>
              <a:rPr lang="nb-NO" sz="1200" i="1" dirty="0"/>
              <a:t>Time line</a:t>
            </a:r>
            <a:r>
              <a:rPr lang="nb-NO" sz="1200" dirty="0"/>
              <a:t>:  Fall 2023 – Fall 2026 or Fall 2027</a:t>
            </a:r>
          </a:p>
          <a:p>
            <a:r>
              <a:rPr lang="nb-NO" sz="1200" i="1" dirty="0">
                <a:solidFill>
                  <a:srgbClr val="FF0000"/>
                </a:solidFill>
              </a:rPr>
              <a:t>Application deadline</a:t>
            </a:r>
            <a:r>
              <a:rPr lang="nb-NO" sz="1200" dirty="0">
                <a:solidFill>
                  <a:srgbClr val="FF0000"/>
                </a:solidFill>
              </a:rPr>
              <a:t>: 15.1.2023, </a:t>
            </a:r>
            <a:r>
              <a:rPr lang="nb-NO" sz="1200" dirty="0" err="1">
                <a:solidFill>
                  <a:srgbClr val="FF0000"/>
                </a:solidFill>
              </a:rPr>
              <a:t>check</a:t>
            </a:r>
            <a:r>
              <a:rPr lang="nb-NO" sz="1200" dirty="0">
                <a:solidFill>
                  <a:srgbClr val="FF0000"/>
                </a:solidFill>
              </a:rPr>
              <a:t> jobbnorge.no </a:t>
            </a:r>
          </a:p>
          <a:p>
            <a:r>
              <a:rPr lang="nb-NO" sz="1200" i="1" dirty="0" err="1"/>
              <a:t>Funding</a:t>
            </a:r>
            <a:r>
              <a:rPr lang="nb-NO" sz="1200" dirty="0"/>
              <a:t>: NTNU</a:t>
            </a:r>
          </a:p>
        </p:txBody>
      </p:sp>
      <p:pic>
        <p:nvPicPr>
          <p:cNvPr id="11" name="Bilde 10">
            <a:extLst>
              <a:ext uri="{FF2B5EF4-FFF2-40B4-BE49-F238E27FC236}">
                <a16:creationId xmlns:a16="http://schemas.microsoft.com/office/drawing/2014/main" id="{E9E59233-909E-4143-908B-B532E0482CE6}"/>
              </a:ext>
            </a:extLst>
          </p:cNvPr>
          <p:cNvPicPr>
            <a:picLocks noChangeAspect="1"/>
          </p:cNvPicPr>
          <p:nvPr/>
        </p:nvPicPr>
        <p:blipFill>
          <a:blip r:embed="rId5"/>
          <a:stretch>
            <a:fillRect/>
          </a:stretch>
        </p:blipFill>
        <p:spPr>
          <a:xfrm>
            <a:off x="2375054" y="1701412"/>
            <a:ext cx="1602782" cy="1353041"/>
          </a:xfrm>
          <a:prstGeom prst="rect">
            <a:avLst/>
          </a:prstGeom>
          <a:ln>
            <a:solidFill>
              <a:schemeClr val="tx1"/>
            </a:solidFill>
          </a:ln>
        </p:spPr>
      </p:pic>
    </p:spTree>
    <p:extLst>
      <p:ext uri="{BB962C8B-B14F-4D97-AF65-F5344CB8AC3E}">
        <p14:creationId xmlns:p14="http://schemas.microsoft.com/office/powerpoint/2010/main" val="364693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E8B2-A606-AE4C-B61A-56921A6B1330}"/>
              </a:ext>
            </a:extLst>
          </p:cNvPr>
          <p:cNvSpPr>
            <a:spLocks noGrp="1"/>
          </p:cNvSpPr>
          <p:nvPr>
            <p:ph type="title"/>
          </p:nvPr>
        </p:nvSpPr>
        <p:spPr>
          <a:xfrm>
            <a:off x="2964568" y="132965"/>
            <a:ext cx="2649054" cy="491760"/>
          </a:xfrm>
        </p:spPr>
        <p:txBody>
          <a:bodyPr/>
          <a:lstStyle/>
          <a:p>
            <a:r>
              <a:rPr lang="en-NO" dirty="0"/>
              <a:t>DART Teachers</a:t>
            </a:r>
          </a:p>
        </p:txBody>
      </p:sp>
      <p:pic>
        <p:nvPicPr>
          <p:cNvPr id="1026" name="Picture 2" descr="profileimage">
            <a:extLst>
              <a:ext uri="{FF2B5EF4-FFF2-40B4-BE49-F238E27FC236}">
                <a16:creationId xmlns:a16="http://schemas.microsoft.com/office/drawing/2014/main" id="{EA7E7986-2905-404A-BC6D-8C395AC1B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72" y="1286563"/>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eimage">
            <a:extLst>
              <a:ext uri="{FF2B5EF4-FFF2-40B4-BE49-F238E27FC236}">
                <a16:creationId xmlns:a16="http://schemas.microsoft.com/office/drawing/2014/main" id="{E43AD08E-71DD-C34D-91B9-B606491B5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734" y="1286561"/>
            <a:ext cx="968959" cy="9689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image">
            <a:extLst>
              <a:ext uri="{FF2B5EF4-FFF2-40B4-BE49-F238E27FC236}">
                <a16:creationId xmlns:a16="http://schemas.microsoft.com/office/drawing/2014/main" id="{1E41F8E9-867A-3E4C-97E1-AC56DDE1A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5140" y="1349294"/>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fileimage">
            <a:extLst>
              <a:ext uri="{FF2B5EF4-FFF2-40B4-BE49-F238E27FC236}">
                <a16:creationId xmlns:a16="http://schemas.microsoft.com/office/drawing/2014/main" id="{E2C0301B-0F1A-B843-A507-7B768E6B7F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424" y="1363717"/>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leimage">
            <a:extLst>
              <a:ext uri="{FF2B5EF4-FFF2-40B4-BE49-F238E27FC236}">
                <a16:creationId xmlns:a16="http://schemas.microsoft.com/office/drawing/2014/main" id="{B432E9C4-DCD6-9241-A672-1428D42E6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6605" y="1330072"/>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fileimage">
            <a:extLst>
              <a:ext uri="{FF2B5EF4-FFF2-40B4-BE49-F238E27FC236}">
                <a16:creationId xmlns:a16="http://schemas.microsoft.com/office/drawing/2014/main" id="{789FE221-3F9E-FF41-814A-3F898C5E5C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5041" y="1330072"/>
            <a:ext cx="968959" cy="9689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uline Catriona Haddow">
            <a:extLst>
              <a:ext uri="{FF2B5EF4-FFF2-40B4-BE49-F238E27FC236}">
                <a16:creationId xmlns:a16="http://schemas.microsoft.com/office/drawing/2014/main" id="{3D958B89-2CBC-204A-9ECB-653E3DA329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539" y="2571750"/>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vein-Olaf Hvasshovd">
            <a:extLst>
              <a:ext uri="{FF2B5EF4-FFF2-40B4-BE49-F238E27FC236}">
                <a16:creationId xmlns:a16="http://schemas.microsoft.com/office/drawing/2014/main" id="{7DA7D337-FEEE-5E4A-90B0-4DA45BA7A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9201" y="2571750"/>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rofileimage">
            <a:extLst>
              <a:ext uri="{FF2B5EF4-FFF2-40B4-BE49-F238E27FC236}">
                <a16:creationId xmlns:a16="http://schemas.microsoft.com/office/drawing/2014/main" id="{B74E114C-6B38-3E46-AB29-D1DF1F1395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789863" y="2571750"/>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elge Langseth">
            <a:extLst>
              <a:ext uri="{FF2B5EF4-FFF2-40B4-BE49-F238E27FC236}">
                <a16:creationId xmlns:a16="http://schemas.microsoft.com/office/drawing/2014/main" id="{1F68123F-3F68-7446-A2CB-C6E437281A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4864453" y="2571750"/>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le Jakob Mengshoel">
            <a:extLst>
              <a:ext uri="{FF2B5EF4-FFF2-40B4-BE49-F238E27FC236}">
                <a16:creationId xmlns:a16="http://schemas.microsoft.com/office/drawing/2014/main" id="{BFDAC8CA-FEB4-EE4C-B415-22FF524AEA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45945" y="2580790"/>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udolf Mester">
            <a:extLst>
              <a:ext uri="{FF2B5EF4-FFF2-40B4-BE49-F238E27FC236}">
                <a16:creationId xmlns:a16="http://schemas.microsoft.com/office/drawing/2014/main" id="{5C3852B4-CF7E-0848-ADE0-929F8296B5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5827" y="2605395"/>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Roger Midtstraum">
            <a:extLst>
              <a:ext uri="{FF2B5EF4-FFF2-40B4-BE49-F238E27FC236}">
                <a16:creationId xmlns:a16="http://schemas.microsoft.com/office/drawing/2014/main" id="{3D98CB8D-F57A-224B-AC74-C77D9E3701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2791" y="2571750"/>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ads Nygård">
            <a:extLst>
              <a:ext uri="{FF2B5EF4-FFF2-40B4-BE49-F238E27FC236}">
                <a16:creationId xmlns:a16="http://schemas.microsoft.com/office/drawing/2014/main" id="{36A9811C-18EB-8849-9106-85B52020F3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1110" y="3813428"/>
            <a:ext cx="968960" cy="96896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Kjetil Nørvåg">
            <a:extLst>
              <a:ext uri="{FF2B5EF4-FFF2-40B4-BE49-F238E27FC236}">
                <a16:creationId xmlns:a16="http://schemas.microsoft.com/office/drawing/2014/main" id="{D45A5A31-AAAA-F648-8787-B6A9C932E1F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7519" y="3770956"/>
            <a:ext cx="968961" cy="96896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eri Ramampiaro">
            <a:extLst>
              <a:ext uri="{FF2B5EF4-FFF2-40B4-BE49-F238E27FC236}">
                <a16:creationId xmlns:a16="http://schemas.microsoft.com/office/drawing/2014/main" id="{183F340B-0A60-9C43-B2F7-682CF12755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36948" y="3795694"/>
            <a:ext cx="968961" cy="96896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ssimiliano Ruocco">
            <a:extLst>
              <a:ext uri="{FF2B5EF4-FFF2-40B4-BE49-F238E27FC236}">
                <a16:creationId xmlns:a16="http://schemas.microsoft.com/office/drawing/2014/main" id="{68115BAE-233C-3441-BD92-689234DBAE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55079" y="3794206"/>
            <a:ext cx="968961" cy="96896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Zhirong Yang">
            <a:extLst>
              <a:ext uri="{FF2B5EF4-FFF2-40B4-BE49-F238E27FC236}">
                <a16:creationId xmlns:a16="http://schemas.microsoft.com/office/drawing/2014/main" id="{CC9548E7-713B-9347-858A-541FC5C650E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42124" y="3813428"/>
            <a:ext cx="968962" cy="96896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Pinar Øzturk">
            <a:extLst>
              <a:ext uri="{FF2B5EF4-FFF2-40B4-BE49-F238E27FC236}">
                <a16:creationId xmlns:a16="http://schemas.microsoft.com/office/drawing/2014/main" id="{88C100AE-F756-F346-8A81-1E9E5824733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22786" y="3822411"/>
            <a:ext cx="968963" cy="9689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5B811F7-05F1-DB40-B2B2-F677C8A93A5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03755" y="1286561"/>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D064A8-CEF8-D27C-C52B-0D76768A523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43929" y="3770958"/>
            <a:ext cx="968959" cy="968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58FC89-A0C8-FC9A-D142-B0EE2A81D7F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49372" y="2605395"/>
            <a:ext cx="968958" cy="9689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E7821AE-DA02-9C11-7FE5-7F25EC2E36A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90626" y="1297358"/>
            <a:ext cx="1053051" cy="105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30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1804B9-0C7D-6C17-46C5-AD1E150BE820}"/>
              </a:ext>
            </a:extLst>
          </p:cNvPr>
          <p:cNvPicPr>
            <a:picLocks noChangeAspect="1"/>
          </p:cNvPicPr>
          <p:nvPr/>
        </p:nvPicPr>
        <p:blipFill>
          <a:blip r:embed="rId2"/>
          <a:stretch>
            <a:fillRect/>
          </a:stretch>
        </p:blipFill>
        <p:spPr>
          <a:xfrm>
            <a:off x="0" y="-78827"/>
            <a:ext cx="8492360" cy="4776952"/>
          </a:xfrm>
          <a:prstGeom prst="rect">
            <a:avLst/>
          </a:prstGeom>
        </p:spPr>
      </p:pic>
    </p:spTree>
    <p:extLst>
      <p:ext uri="{BB962C8B-B14F-4D97-AF65-F5344CB8AC3E}">
        <p14:creationId xmlns:p14="http://schemas.microsoft.com/office/powerpoint/2010/main" val="56032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3BD51C-E89D-167E-E48D-F9C8FA581BFA}"/>
              </a:ext>
            </a:extLst>
          </p:cNvPr>
          <p:cNvSpPr txBox="1"/>
          <p:nvPr/>
        </p:nvSpPr>
        <p:spPr>
          <a:xfrm>
            <a:off x="6155595" y="3370738"/>
            <a:ext cx="1087157" cy="369332"/>
          </a:xfrm>
          <a:prstGeom prst="rect">
            <a:avLst/>
          </a:prstGeom>
          <a:noFill/>
        </p:spPr>
        <p:txBody>
          <a:bodyPr wrap="none" rtlCol="0">
            <a:spAutoFit/>
          </a:bodyPr>
          <a:lstStyle/>
          <a:p>
            <a:r>
              <a:rPr lang="en-NO" b="1" dirty="0">
                <a:solidFill>
                  <a:srgbClr val="DBAD35"/>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3" name="TextBox 2">
            <a:extLst>
              <a:ext uri="{FF2B5EF4-FFF2-40B4-BE49-F238E27FC236}">
                <a16:creationId xmlns:a16="http://schemas.microsoft.com/office/drawing/2014/main" id="{DB242458-D028-F039-E0B6-D295D63E3D1D}"/>
              </a:ext>
            </a:extLst>
          </p:cNvPr>
          <p:cNvSpPr txBox="1"/>
          <p:nvPr/>
        </p:nvSpPr>
        <p:spPr>
          <a:xfrm>
            <a:off x="129210" y="129208"/>
            <a:ext cx="3631115" cy="1200329"/>
          </a:xfrm>
          <a:prstGeom prst="rect">
            <a:avLst/>
          </a:prstGeom>
          <a:noFill/>
          <a:ln>
            <a:solidFill>
              <a:schemeClr val="bg1"/>
            </a:solidFill>
          </a:ln>
        </p:spPr>
        <p:txBody>
          <a:bodyPr wrap="square" rtlCol="0">
            <a:spAutoFit/>
          </a:bodyPr>
          <a:lstStyle/>
          <a:p>
            <a:r>
              <a:rPr lang="en-NO"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Large Language Models (LLMs)</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Probability Distributions over Sequences of Tokens</a:t>
            </a:r>
          </a:p>
        </p:txBody>
      </p:sp>
      <p:sp>
        <p:nvSpPr>
          <p:cNvPr id="4" name="TextBox 3">
            <a:extLst>
              <a:ext uri="{FF2B5EF4-FFF2-40B4-BE49-F238E27FC236}">
                <a16:creationId xmlns:a16="http://schemas.microsoft.com/office/drawing/2014/main" id="{CE0DBC02-C4BD-D72C-298C-F13F3A4D5AAD}"/>
              </a:ext>
            </a:extLst>
          </p:cNvPr>
          <p:cNvSpPr txBox="1"/>
          <p:nvPr/>
        </p:nvSpPr>
        <p:spPr>
          <a:xfrm>
            <a:off x="3760325" y="129209"/>
            <a:ext cx="2040943" cy="369332"/>
          </a:xfrm>
          <a:prstGeom prst="rect">
            <a:avLst/>
          </a:prstGeom>
          <a:noFill/>
        </p:spPr>
        <p:txBody>
          <a:bodyPr wrap="none" rtlCol="0">
            <a:spAutoFit/>
          </a:bodyPr>
          <a:lstStyle/>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Existing Models:</a:t>
            </a:r>
          </a:p>
        </p:txBody>
      </p:sp>
      <p:sp>
        <p:nvSpPr>
          <p:cNvPr id="5" name="TextBox 4">
            <a:extLst>
              <a:ext uri="{FF2B5EF4-FFF2-40B4-BE49-F238E27FC236}">
                <a16:creationId xmlns:a16="http://schemas.microsoft.com/office/drawing/2014/main" id="{82D2EB71-1268-E367-84E1-69604A67EF93}"/>
              </a:ext>
            </a:extLst>
          </p:cNvPr>
          <p:cNvSpPr txBox="1"/>
          <p:nvPr/>
        </p:nvSpPr>
        <p:spPr>
          <a:xfrm>
            <a:off x="5753899" y="129208"/>
            <a:ext cx="2859197" cy="923330"/>
          </a:xfrm>
          <a:prstGeom prst="rect">
            <a:avLst/>
          </a:prstGeom>
          <a:noFill/>
        </p:spPr>
        <p:txBody>
          <a:bodyPr wrap="square" rtlCol="0">
            <a:spAutoFit/>
          </a:bodyPr>
          <a:lstStyle/>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ChatGPT (OpenAI), Bard (Google), LLAMA (Meta), BLOOM, …</a:t>
            </a:r>
          </a:p>
        </p:txBody>
      </p:sp>
      <p:sp>
        <p:nvSpPr>
          <p:cNvPr id="6" name="TextBox 5">
            <a:extLst>
              <a:ext uri="{FF2B5EF4-FFF2-40B4-BE49-F238E27FC236}">
                <a16:creationId xmlns:a16="http://schemas.microsoft.com/office/drawing/2014/main" id="{F5EA3393-8461-FD83-1E26-1916ECF7C5FE}"/>
              </a:ext>
            </a:extLst>
          </p:cNvPr>
          <p:cNvSpPr txBox="1"/>
          <p:nvPr/>
        </p:nvSpPr>
        <p:spPr>
          <a:xfrm>
            <a:off x="129210" y="3437265"/>
            <a:ext cx="3674339" cy="1200329"/>
          </a:xfrm>
          <a:prstGeom prst="rect">
            <a:avLst/>
          </a:prstGeom>
          <a:noFill/>
        </p:spPr>
        <p:txBody>
          <a:bodyPr wrap="none" rtlCol="0">
            <a:spAutoFit/>
          </a:bodyPr>
          <a:lstStyle/>
          <a:p>
            <a:r>
              <a:rPr lang="en-NO" b="1" dirty="0">
                <a:solidFill>
                  <a:srgbClr val="DBAD35"/>
                </a:solidFill>
                <a:latin typeface="Open Sans" panose="020B0606030504020204" pitchFamily="34" charset="0"/>
                <a:ea typeface="Open Sans" panose="020B0606030504020204" pitchFamily="34" charset="0"/>
                <a:cs typeface="Open Sans" panose="020B0606030504020204" pitchFamily="34" charset="0"/>
              </a:rPr>
              <a:t>Motivation</a:t>
            </a:r>
          </a:p>
          <a:p>
            <a:pPr marL="257175" indent="-257175">
              <a:buFont typeface="Arial" panose="020B0604020202020204" pitchFamily="34" charset="0"/>
              <a:buChar char="•"/>
            </a:pPr>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Reduce Reliance on Big Tech</a:t>
            </a:r>
          </a:p>
          <a:p>
            <a:pPr marL="257175" indent="-257175">
              <a:buFont typeface="Arial" panose="020B0604020202020204" pitchFamily="34" charset="0"/>
              <a:buChar char="•"/>
            </a:pPr>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Reflect Norwegian Culture</a:t>
            </a:r>
          </a:p>
          <a:p>
            <a:pPr marL="257175" indent="-257175">
              <a:buFont typeface="Arial" panose="020B0604020202020204" pitchFamily="34" charset="0"/>
              <a:buChar char="•"/>
            </a:pPr>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Facilitate Data Ownership</a:t>
            </a:r>
          </a:p>
        </p:txBody>
      </p:sp>
      <p:sp>
        <p:nvSpPr>
          <p:cNvPr id="8" name="TextBox 7">
            <a:extLst>
              <a:ext uri="{FF2B5EF4-FFF2-40B4-BE49-F238E27FC236}">
                <a16:creationId xmlns:a16="http://schemas.microsoft.com/office/drawing/2014/main" id="{64EF2A41-92BB-9355-2A97-C045E70170FC}"/>
              </a:ext>
            </a:extLst>
          </p:cNvPr>
          <p:cNvSpPr txBox="1"/>
          <p:nvPr/>
        </p:nvSpPr>
        <p:spPr>
          <a:xfrm>
            <a:off x="129210" y="1256936"/>
            <a:ext cx="803361" cy="369332"/>
          </a:xfrm>
          <a:prstGeom prst="rect">
            <a:avLst/>
          </a:prstGeom>
          <a:noFill/>
        </p:spPr>
        <p:txBody>
          <a:bodyPr wrap="none" rtlCol="0">
            <a:spAutoFit/>
          </a:bodyPr>
          <a:lstStyle/>
          <a:p>
            <a:r>
              <a:rPr lang="en-NO" b="1" dirty="0">
                <a:solidFill>
                  <a:srgbClr val="DBAD35"/>
                </a:solidFill>
                <a:latin typeface="Open Sans" panose="020B0606030504020204" pitchFamily="34" charset="0"/>
                <a:ea typeface="Open Sans" panose="020B0606030504020204" pitchFamily="34" charset="0"/>
                <a:cs typeface="Open Sans" panose="020B0606030504020204" pitchFamily="34" charset="0"/>
              </a:rPr>
              <a:t>Team</a:t>
            </a:r>
          </a:p>
        </p:txBody>
      </p:sp>
      <p:sp>
        <p:nvSpPr>
          <p:cNvPr id="9" name="TextBox 8">
            <a:extLst>
              <a:ext uri="{FF2B5EF4-FFF2-40B4-BE49-F238E27FC236}">
                <a16:creationId xmlns:a16="http://schemas.microsoft.com/office/drawing/2014/main" id="{DD519C7B-5C24-C340-4D98-2A1C87BF62A6}"/>
              </a:ext>
            </a:extLst>
          </p:cNvPr>
          <p:cNvSpPr txBox="1"/>
          <p:nvPr/>
        </p:nvSpPr>
        <p:spPr>
          <a:xfrm>
            <a:off x="3305230" y="1265546"/>
            <a:ext cx="1362923" cy="369332"/>
          </a:xfrm>
          <a:prstGeom prst="rect">
            <a:avLst/>
          </a:prstGeom>
          <a:noFill/>
        </p:spPr>
        <p:txBody>
          <a:bodyPr wrap="square" rtlCol="0">
            <a:spAutoFit/>
          </a:bodyPr>
          <a:lstStyle/>
          <a:p>
            <a:r>
              <a:rPr lang="en-NO" b="1" dirty="0">
                <a:solidFill>
                  <a:srgbClr val="DBAD35"/>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0" name="TextBox 9">
            <a:extLst>
              <a:ext uri="{FF2B5EF4-FFF2-40B4-BE49-F238E27FC236}">
                <a16:creationId xmlns:a16="http://schemas.microsoft.com/office/drawing/2014/main" id="{4ADC708F-C31A-571A-8C8A-5EB60A8148BA}"/>
              </a:ext>
            </a:extLst>
          </p:cNvPr>
          <p:cNvSpPr txBox="1"/>
          <p:nvPr/>
        </p:nvSpPr>
        <p:spPr>
          <a:xfrm>
            <a:off x="6155595" y="1252750"/>
            <a:ext cx="1362923" cy="369332"/>
          </a:xfrm>
          <a:prstGeom prst="rect">
            <a:avLst/>
          </a:prstGeom>
          <a:noFill/>
        </p:spPr>
        <p:txBody>
          <a:bodyPr wrap="square" rtlCol="0">
            <a:spAutoFit/>
          </a:bodyPr>
          <a:lstStyle/>
          <a:p>
            <a:r>
              <a:rPr lang="en-NO" b="1" dirty="0">
                <a:solidFill>
                  <a:srgbClr val="DBAD35"/>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1" name="TextBox 10">
            <a:extLst>
              <a:ext uri="{FF2B5EF4-FFF2-40B4-BE49-F238E27FC236}">
                <a16:creationId xmlns:a16="http://schemas.microsoft.com/office/drawing/2014/main" id="{675FFD03-9181-6692-D816-051C89269C6B}"/>
              </a:ext>
            </a:extLst>
          </p:cNvPr>
          <p:cNvSpPr txBox="1"/>
          <p:nvPr/>
        </p:nvSpPr>
        <p:spPr>
          <a:xfrm>
            <a:off x="129210" y="1595739"/>
            <a:ext cx="3094309" cy="1200329"/>
          </a:xfrm>
          <a:prstGeom prst="rect">
            <a:avLst/>
          </a:prstGeom>
          <a:noFill/>
        </p:spPr>
        <p:txBody>
          <a:bodyPr wrap="none" rtlCol="0">
            <a:spAutoFit/>
          </a:bodyPr>
          <a:lstStyle/>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  1 Professor</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  3 PostDocs</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12 Research Assistants</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4+ External Collaborators</a:t>
            </a:r>
          </a:p>
        </p:txBody>
      </p:sp>
      <p:sp>
        <p:nvSpPr>
          <p:cNvPr id="12" name="TextBox 11">
            <a:extLst>
              <a:ext uri="{FF2B5EF4-FFF2-40B4-BE49-F238E27FC236}">
                <a16:creationId xmlns:a16="http://schemas.microsoft.com/office/drawing/2014/main" id="{7C00E06F-ACA6-72CC-74EA-A7290BC30349}"/>
              </a:ext>
            </a:extLst>
          </p:cNvPr>
          <p:cNvSpPr txBox="1"/>
          <p:nvPr/>
        </p:nvSpPr>
        <p:spPr>
          <a:xfrm>
            <a:off x="3305231" y="1611794"/>
            <a:ext cx="3201249" cy="2308324"/>
          </a:xfrm>
          <a:prstGeom prst="rect">
            <a:avLst/>
          </a:prstGeom>
          <a:noFill/>
        </p:spPr>
        <p:txBody>
          <a:bodyPr wrap="square" rtlCol="0">
            <a:spAutoFit/>
          </a:bodyPr>
          <a:lstStyle/>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IDUN (28 NVIDIA A100 80 GB GPUs)</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500 GB Text</a:t>
            </a:r>
          </a:p>
          <a:p>
            <a:pPr marL="257175" indent="-257175">
              <a:buFont typeface="Wingdings" pitchFamily="2" charset="2"/>
              <a:buChar char="à"/>
            </a:pPr>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85% Norwegian (+SWE, DAN, GER, ENG)</a:t>
            </a:r>
          </a:p>
          <a:p>
            <a:pPr marL="257175" indent="-257175">
              <a:buFont typeface="Wingdings" pitchFamily="2" charset="2"/>
              <a:buChar char="à"/>
            </a:pPr>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NCC (NB), Websites, News Articles, Social Media</a:t>
            </a:r>
          </a:p>
        </p:txBody>
      </p:sp>
      <p:sp>
        <p:nvSpPr>
          <p:cNvPr id="13" name="TextBox 12">
            <a:extLst>
              <a:ext uri="{FF2B5EF4-FFF2-40B4-BE49-F238E27FC236}">
                <a16:creationId xmlns:a16="http://schemas.microsoft.com/office/drawing/2014/main" id="{4257D528-F14D-A944-CC55-4FBD079BAF39}"/>
              </a:ext>
            </a:extLst>
          </p:cNvPr>
          <p:cNvSpPr txBox="1"/>
          <p:nvPr/>
        </p:nvSpPr>
        <p:spPr>
          <a:xfrm>
            <a:off x="6155595" y="1570245"/>
            <a:ext cx="3074881" cy="1477328"/>
          </a:xfrm>
          <a:prstGeom prst="rect">
            <a:avLst/>
          </a:prstGeom>
          <a:noFill/>
        </p:spPr>
        <p:txBody>
          <a:bodyPr wrap="none" rtlCol="0">
            <a:spAutoFit/>
          </a:bodyPr>
          <a:lstStyle/>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23B GPT (summarization)</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23B GPT (generation)</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  3B GPT (summarization)</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  3B GPT (generation)</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  3B LLAMA</a:t>
            </a:r>
          </a:p>
        </p:txBody>
      </p:sp>
      <p:sp>
        <p:nvSpPr>
          <p:cNvPr id="14" name="TextBox 13">
            <a:extLst>
              <a:ext uri="{FF2B5EF4-FFF2-40B4-BE49-F238E27FC236}">
                <a16:creationId xmlns:a16="http://schemas.microsoft.com/office/drawing/2014/main" id="{3CFC26B3-F614-70FB-DE82-E012BF73EB8E}"/>
              </a:ext>
            </a:extLst>
          </p:cNvPr>
          <p:cNvSpPr txBox="1"/>
          <p:nvPr/>
        </p:nvSpPr>
        <p:spPr>
          <a:xfrm>
            <a:off x="6155595" y="3689620"/>
            <a:ext cx="1848583" cy="646331"/>
          </a:xfrm>
          <a:prstGeom prst="rect">
            <a:avLst/>
          </a:prstGeom>
          <a:noFill/>
        </p:spPr>
        <p:txBody>
          <a:bodyPr wrap="none" rtlCol="0">
            <a:spAutoFit/>
          </a:bodyPr>
          <a:lstStyle/>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Jon Atle Gulla</a:t>
            </a:r>
          </a:p>
          <a:p>
            <a:r>
              <a:rPr lang="en-NO" b="1" dirty="0">
                <a:solidFill>
                  <a:schemeClr val="bg1"/>
                </a:solidFill>
                <a:latin typeface="Open Sans" panose="020B0606030504020204" pitchFamily="34" charset="0"/>
                <a:ea typeface="Open Sans" panose="020B0606030504020204" pitchFamily="34" charset="0"/>
                <a:cs typeface="Open Sans" panose="020B0606030504020204" pitchFamily="34" charset="0"/>
              </a:rPr>
              <a:t>Benjamin Kille</a:t>
            </a:r>
          </a:p>
        </p:txBody>
      </p:sp>
    </p:spTree>
    <p:extLst>
      <p:ext uri="{BB962C8B-B14F-4D97-AF65-F5344CB8AC3E}">
        <p14:creationId xmlns:p14="http://schemas.microsoft.com/office/powerpoint/2010/main" val="96106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txBox="1">
            <a:spLocks noGrp="1"/>
          </p:cNvSpPr>
          <p:nvPr>
            <p:ph type="title"/>
          </p:nvPr>
        </p:nvSpPr>
        <p:spPr>
          <a:xfrm>
            <a:off x="1539422" y="99088"/>
            <a:ext cx="5915025" cy="994172"/>
          </a:xfrm>
          <a:prstGeom prst="rect">
            <a:avLst/>
          </a:prstGeom>
        </p:spPr>
        <p:txBody>
          <a:bodyPr>
            <a:normAutofit/>
          </a:bodyPr>
          <a:lstStyle>
            <a:lvl1pPr>
              <a:defRPr>
                <a:latin typeface="Open Sans"/>
                <a:ea typeface="Open Sans"/>
                <a:cs typeface="Open Sans"/>
                <a:sym typeface="Open Sans"/>
              </a:defRPr>
            </a:lvl1pPr>
          </a:lstStyle>
          <a:p>
            <a:r>
              <a:rPr lang="nb-NO" sz="2700" dirty="0">
                <a:solidFill>
                  <a:schemeClr val="accent1">
                    <a:lumMod val="75000"/>
                  </a:schemeClr>
                </a:solidFill>
              </a:rPr>
              <a:t>Norwegian Open AI Lab </a:t>
            </a:r>
            <a:endParaRPr sz="2700" dirty="0">
              <a:solidFill>
                <a:schemeClr val="accent1">
                  <a:lumMod val="75000"/>
                </a:schemeClr>
              </a:solidFill>
            </a:endParaRPr>
          </a:p>
        </p:txBody>
      </p:sp>
      <p:grpSp>
        <p:nvGrpSpPr>
          <p:cNvPr id="2" name="Group 1">
            <a:extLst>
              <a:ext uri="{FF2B5EF4-FFF2-40B4-BE49-F238E27FC236}">
                <a16:creationId xmlns:a16="http://schemas.microsoft.com/office/drawing/2014/main" id="{8AD3AFB4-8BDC-C64D-AABB-9149BD1F9281}"/>
              </a:ext>
            </a:extLst>
          </p:cNvPr>
          <p:cNvGrpSpPr/>
          <p:nvPr/>
        </p:nvGrpSpPr>
        <p:grpSpPr>
          <a:xfrm>
            <a:off x="4912833" y="1533430"/>
            <a:ext cx="2765873" cy="2361896"/>
            <a:chOff x="1741664" y="1652839"/>
            <a:chExt cx="6996107" cy="4126573"/>
          </a:xfrm>
        </p:grpSpPr>
        <p:pic>
          <p:nvPicPr>
            <p:cNvPr id="145" name="Picture 15" descr="Picture 15"/>
            <p:cNvPicPr>
              <a:picLocks noChangeAspect="1"/>
            </p:cNvPicPr>
            <p:nvPr/>
          </p:nvPicPr>
          <p:blipFill>
            <a:blip r:embed="rId2"/>
            <a:stretch>
              <a:fillRect/>
            </a:stretch>
          </p:blipFill>
          <p:spPr>
            <a:xfrm>
              <a:off x="5882421" y="2857893"/>
              <a:ext cx="2855350" cy="679847"/>
            </a:xfrm>
            <a:prstGeom prst="rect">
              <a:avLst/>
            </a:prstGeom>
            <a:ln w="12700">
              <a:miter lim="400000"/>
            </a:ln>
          </p:spPr>
        </p:pic>
        <p:grpSp>
          <p:nvGrpSpPr>
            <p:cNvPr id="157" name="Group 2"/>
            <p:cNvGrpSpPr/>
            <p:nvPr/>
          </p:nvGrpSpPr>
          <p:grpSpPr>
            <a:xfrm>
              <a:off x="1741664" y="1652839"/>
              <a:ext cx="6954468" cy="4126573"/>
              <a:chOff x="-1" y="-38239"/>
              <a:chExt cx="7751789" cy="4168967"/>
            </a:xfrm>
          </p:grpSpPr>
          <p:pic>
            <p:nvPicPr>
              <p:cNvPr id="146" name="Picture 3" descr="Picture 3"/>
              <p:cNvPicPr>
                <a:picLocks noChangeAspect="1"/>
              </p:cNvPicPr>
              <p:nvPr/>
            </p:nvPicPr>
            <p:blipFill>
              <a:blip r:embed="rId3"/>
              <a:srcRect t="13437" b="17935"/>
              <a:stretch>
                <a:fillRect/>
              </a:stretch>
            </p:blipFill>
            <p:spPr>
              <a:xfrm>
                <a:off x="5401044" y="2298094"/>
                <a:ext cx="2350744" cy="659554"/>
              </a:xfrm>
              <a:prstGeom prst="rect">
                <a:avLst/>
              </a:prstGeom>
              <a:ln w="12700" cap="flat">
                <a:noFill/>
                <a:miter lim="400000"/>
              </a:ln>
              <a:effectLst/>
            </p:spPr>
          </p:pic>
          <p:pic>
            <p:nvPicPr>
              <p:cNvPr id="147" name="Picture 5" descr="Picture 5"/>
              <p:cNvPicPr>
                <a:picLocks noChangeAspect="1"/>
              </p:cNvPicPr>
              <p:nvPr/>
            </p:nvPicPr>
            <p:blipFill>
              <a:blip r:embed="rId4"/>
              <a:stretch>
                <a:fillRect/>
              </a:stretch>
            </p:blipFill>
            <p:spPr>
              <a:xfrm>
                <a:off x="50441" y="-38239"/>
                <a:ext cx="1807142" cy="796618"/>
              </a:xfrm>
              <a:prstGeom prst="rect">
                <a:avLst/>
              </a:prstGeom>
              <a:ln w="12700" cap="flat">
                <a:noFill/>
                <a:miter lim="400000"/>
              </a:ln>
              <a:effectLst/>
            </p:spPr>
          </p:pic>
          <p:pic>
            <p:nvPicPr>
              <p:cNvPr id="148" name="Picture 7" descr="Picture 7"/>
              <p:cNvPicPr>
                <a:picLocks noChangeAspect="1"/>
              </p:cNvPicPr>
              <p:nvPr/>
            </p:nvPicPr>
            <p:blipFill>
              <a:blip r:embed="rId5"/>
              <a:stretch>
                <a:fillRect/>
              </a:stretch>
            </p:blipFill>
            <p:spPr>
              <a:xfrm>
                <a:off x="4198026" y="3330709"/>
                <a:ext cx="3282835" cy="800019"/>
              </a:xfrm>
              <a:prstGeom prst="rect">
                <a:avLst/>
              </a:prstGeom>
              <a:ln w="12700" cap="flat">
                <a:noFill/>
                <a:miter lim="400000"/>
              </a:ln>
              <a:effectLst/>
            </p:spPr>
          </p:pic>
          <p:pic>
            <p:nvPicPr>
              <p:cNvPr id="149" name="Picture 9" descr="Picture 9"/>
              <p:cNvPicPr>
                <a:picLocks noChangeAspect="1"/>
              </p:cNvPicPr>
              <p:nvPr/>
            </p:nvPicPr>
            <p:blipFill>
              <a:blip r:embed="rId6"/>
              <a:stretch>
                <a:fillRect/>
              </a:stretch>
            </p:blipFill>
            <p:spPr>
              <a:xfrm>
                <a:off x="2591590" y="194438"/>
                <a:ext cx="695141" cy="1386288"/>
              </a:xfrm>
              <a:prstGeom prst="rect">
                <a:avLst/>
              </a:prstGeom>
              <a:ln w="12700" cap="flat">
                <a:noFill/>
                <a:miter lim="400000"/>
              </a:ln>
              <a:effectLst/>
            </p:spPr>
          </p:pic>
          <p:pic>
            <p:nvPicPr>
              <p:cNvPr id="150" name="Picture 11" descr="Picture 11"/>
              <p:cNvPicPr>
                <a:picLocks noChangeAspect="1"/>
              </p:cNvPicPr>
              <p:nvPr/>
            </p:nvPicPr>
            <p:blipFill>
              <a:blip r:embed="rId7"/>
              <a:stretch>
                <a:fillRect/>
              </a:stretch>
            </p:blipFill>
            <p:spPr>
              <a:xfrm>
                <a:off x="3476055" y="1580065"/>
                <a:ext cx="1629656" cy="1617672"/>
              </a:xfrm>
              <a:prstGeom prst="rect">
                <a:avLst/>
              </a:prstGeom>
              <a:ln w="12700" cap="flat">
                <a:noFill/>
                <a:miter lim="400000"/>
              </a:ln>
              <a:effectLst/>
            </p:spPr>
          </p:pic>
          <p:pic>
            <p:nvPicPr>
              <p:cNvPr id="151" name="Picture 13" descr="Picture 13"/>
              <p:cNvPicPr>
                <a:picLocks noChangeAspect="1"/>
              </p:cNvPicPr>
              <p:nvPr/>
            </p:nvPicPr>
            <p:blipFill>
              <a:blip r:embed="rId8"/>
              <a:srcRect t="31120" b="28904"/>
              <a:stretch>
                <a:fillRect/>
              </a:stretch>
            </p:blipFill>
            <p:spPr>
              <a:xfrm>
                <a:off x="3942412" y="51640"/>
                <a:ext cx="1639713" cy="655499"/>
              </a:xfrm>
              <a:prstGeom prst="rect">
                <a:avLst/>
              </a:prstGeom>
              <a:ln w="12700" cap="flat">
                <a:noFill/>
                <a:miter lim="400000"/>
              </a:ln>
              <a:effectLst/>
            </p:spPr>
          </p:pic>
          <p:pic>
            <p:nvPicPr>
              <p:cNvPr id="152" name="Picture 17" descr="Picture 17"/>
              <p:cNvPicPr>
                <a:picLocks noChangeAspect="1"/>
              </p:cNvPicPr>
              <p:nvPr/>
            </p:nvPicPr>
            <p:blipFill>
              <a:blip r:embed="rId9"/>
              <a:stretch>
                <a:fillRect/>
              </a:stretch>
            </p:blipFill>
            <p:spPr>
              <a:xfrm>
                <a:off x="237936" y="3197737"/>
                <a:ext cx="1397952" cy="717251"/>
              </a:xfrm>
              <a:prstGeom prst="rect">
                <a:avLst/>
              </a:prstGeom>
              <a:ln w="12700" cap="flat">
                <a:noFill/>
                <a:miter lim="400000"/>
              </a:ln>
              <a:effectLst/>
            </p:spPr>
          </p:pic>
          <p:pic>
            <p:nvPicPr>
              <p:cNvPr id="153" name="Picture 20" descr="Picture 20"/>
              <p:cNvPicPr>
                <a:picLocks noChangeAspect="1"/>
              </p:cNvPicPr>
              <p:nvPr/>
            </p:nvPicPr>
            <p:blipFill>
              <a:blip r:embed="rId10"/>
              <a:stretch>
                <a:fillRect/>
              </a:stretch>
            </p:blipFill>
            <p:spPr>
              <a:xfrm>
                <a:off x="-1" y="1751263"/>
                <a:ext cx="2228735" cy="1158589"/>
              </a:xfrm>
              <a:prstGeom prst="rect">
                <a:avLst/>
              </a:prstGeom>
              <a:ln w="12700" cap="flat">
                <a:noFill/>
                <a:miter lim="400000"/>
              </a:ln>
              <a:effectLst/>
            </p:spPr>
          </p:pic>
          <p:pic>
            <p:nvPicPr>
              <p:cNvPr id="154" name="Picture 22" descr="Picture 22"/>
              <p:cNvPicPr>
                <a:picLocks noChangeAspect="1"/>
              </p:cNvPicPr>
              <p:nvPr/>
            </p:nvPicPr>
            <p:blipFill>
              <a:blip r:embed="rId11"/>
              <a:stretch>
                <a:fillRect/>
              </a:stretch>
            </p:blipFill>
            <p:spPr>
              <a:xfrm>
                <a:off x="150834" y="1139180"/>
                <a:ext cx="1807140" cy="537333"/>
              </a:xfrm>
              <a:prstGeom prst="rect">
                <a:avLst/>
              </a:prstGeom>
              <a:ln w="12700" cap="flat">
                <a:noFill/>
                <a:miter lim="400000"/>
              </a:ln>
              <a:effectLst/>
            </p:spPr>
          </p:pic>
          <p:pic>
            <p:nvPicPr>
              <p:cNvPr id="156" name="Picture 26" descr="Picture 26"/>
              <p:cNvPicPr>
                <a:picLocks noChangeAspect="1"/>
              </p:cNvPicPr>
              <p:nvPr/>
            </p:nvPicPr>
            <p:blipFill>
              <a:blip r:embed="rId12"/>
              <a:stretch>
                <a:fillRect/>
              </a:stretch>
            </p:blipFill>
            <p:spPr>
              <a:xfrm>
                <a:off x="2268922" y="2286296"/>
                <a:ext cx="1340473" cy="1344392"/>
              </a:xfrm>
              <a:prstGeom prst="rect">
                <a:avLst/>
              </a:prstGeom>
              <a:ln w="12700" cap="flat">
                <a:noFill/>
                <a:miter lim="400000"/>
              </a:ln>
              <a:effectLst/>
            </p:spPr>
          </p:pic>
        </p:grpSp>
      </p:grpSp>
      <p:sp>
        <p:nvSpPr>
          <p:cNvPr id="3" name="Rectangle 2">
            <a:extLst>
              <a:ext uri="{FF2B5EF4-FFF2-40B4-BE49-F238E27FC236}">
                <a16:creationId xmlns:a16="http://schemas.microsoft.com/office/drawing/2014/main" id="{71519C66-AB9B-A644-85F2-BC42343586E0}"/>
              </a:ext>
            </a:extLst>
          </p:cNvPr>
          <p:cNvSpPr/>
          <p:nvPr/>
        </p:nvSpPr>
        <p:spPr>
          <a:xfrm>
            <a:off x="1521532" y="1244262"/>
            <a:ext cx="3209945" cy="4218655"/>
          </a:xfrm>
          <a:prstGeom prst="rect">
            <a:avLst/>
          </a:prstGeom>
        </p:spPr>
        <p:txBody>
          <a:bodyPr wrap="square">
            <a:spAutoFit/>
          </a:bodyPr>
          <a:lstStyle/>
          <a:p>
            <a:pPr marL="214313" indent="-214313">
              <a:lnSpc>
                <a:spcPct val="150000"/>
              </a:lnSpc>
              <a:buFont typeface="Arial" panose="020B0604020202020204" pitchFamily="34" charset="0"/>
              <a:buChar char="•"/>
            </a:pPr>
            <a:r>
              <a:rPr lang="en-US" sz="1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 center for research, innovation and education within Artificial Intelligence</a:t>
            </a:r>
          </a:p>
          <a:p>
            <a:pPr marL="214313" indent="-214313">
              <a:lnSpc>
                <a:spcPct val="150000"/>
              </a:lnSpc>
              <a:buFont typeface="Arial" panose="020B0604020202020204" pitchFamily="34" charset="0"/>
              <a:buChar char="•"/>
            </a:pPr>
            <a:r>
              <a:rPr lang="en-US" sz="1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Established in 2017, as Telenor-NTNU AI Lab with SINTEF</a:t>
            </a:r>
          </a:p>
          <a:p>
            <a:pPr marL="214313" indent="-214313">
              <a:lnSpc>
                <a:spcPct val="150000"/>
              </a:lnSpc>
              <a:buFont typeface="Arial" panose="020B0604020202020204" pitchFamily="34" charset="0"/>
              <a:buChar char="•"/>
            </a:pPr>
            <a:r>
              <a:rPr lang="en-US" sz="1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Ensures collaboration between academia, industry and public sector </a:t>
            </a:r>
          </a:p>
          <a:p>
            <a:pPr marL="214313" indent="-214313">
              <a:lnSpc>
                <a:spcPct val="150000"/>
              </a:lnSpc>
              <a:buFont typeface="Arial" panose="020B0604020202020204" pitchFamily="34" charset="0"/>
              <a:buChar char="•"/>
            </a:pPr>
            <a:r>
              <a:rPr lang="en-US" sz="1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Hosted by the Department of Computer Science, NTNU</a:t>
            </a:r>
          </a:p>
          <a:p>
            <a:pPr marL="214313" indent="-214313">
              <a:lnSpc>
                <a:spcPct val="150000"/>
              </a:lnSpc>
              <a:buFont typeface="Arial" panose="020B0604020202020204" pitchFamily="34" charset="0"/>
              <a:buChar char="•"/>
            </a:pPr>
            <a:r>
              <a:rPr lang="en-US" sz="1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Strong NTNU research team, with a core team of 12 professors, 21 associated professors &amp; 75+ PhD students</a:t>
            </a:r>
          </a:p>
          <a:p>
            <a:pPr marL="214313" indent="-214313">
              <a:lnSpc>
                <a:spcPct val="150000"/>
              </a:lnSpc>
              <a:buFont typeface="Arial" panose="020B0604020202020204" pitchFamily="34" charset="0"/>
              <a:buChar char="•"/>
            </a:pPr>
            <a:endParaRPr lang="en-US" sz="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214313" indent="-214313">
              <a:lnSpc>
                <a:spcPct val="150000"/>
              </a:lnSpc>
              <a:buFont typeface="Arial" panose="020B0604020202020204" pitchFamily="34" charset="0"/>
              <a:buChar char="•"/>
            </a:pPr>
            <a:endParaRPr lang="en-US" sz="12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214313" indent="-214313">
              <a:lnSpc>
                <a:spcPct val="150000"/>
              </a:lnSpc>
              <a:buFont typeface="Arial" panose="020B0604020202020204" pitchFamily="34" charset="0"/>
              <a:buChar char="•"/>
            </a:pPr>
            <a:endParaRPr lang="x-none" sz="1200" dirty="0">
              <a:solidFill>
                <a:schemeClr val="accent1">
                  <a:lumMod val="75000"/>
                </a:schemeClr>
              </a:solidFill>
            </a:endParaRPr>
          </a:p>
        </p:txBody>
      </p:sp>
      <p:pic>
        <p:nvPicPr>
          <p:cNvPr id="5" name="Picture 4" descr="A picture containing text&#10;&#10;Description automatically generated">
            <a:extLst>
              <a:ext uri="{FF2B5EF4-FFF2-40B4-BE49-F238E27FC236}">
                <a16:creationId xmlns:a16="http://schemas.microsoft.com/office/drawing/2014/main" id="{36E3F68A-D7B8-C546-A79A-19B8A6822DE5}"/>
              </a:ext>
            </a:extLst>
          </p:cNvPr>
          <p:cNvPicPr>
            <a:picLocks noChangeAspect="1"/>
          </p:cNvPicPr>
          <p:nvPr/>
        </p:nvPicPr>
        <p:blipFill>
          <a:blip r:embed="rId13"/>
          <a:stretch>
            <a:fillRect/>
          </a:stretch>
        </p:blipFill>
        <p:spPr>
          <a:xfrm>
            <a:off x="7074063" y="1660707"/>
            <a:ext cx="640959" cy="464536"/>
          </a:xfrm>
          <a:prstGeom prst="rect">
            <a:avLst/>
          </a:prstGeom>
        </p:spPr>
      </p:pic>
      <p:sp>
        <p:nvSpPr>
          <p:cNvPr id="7" name="Rectangle 6">
            <a:extLst>
              <a:ext uri="{FF2B5EF4-FFF2-40B4-BE49-F238E27FC236}">
                <a16:creationId xmlns:a16="http://schemas.microsoft.com/office/drawing/2014/main" id="{3B8C9073-AD42-1F4F-BF41-7B9D2D5A0D7C}"/>
              </a:ext>
            </a:extLst>
          </p:cNvPr>
          <p:cNvSpPr/>
          <p:nvPr/>
        </p:nvSpPr>
        <p:spPr>
          <a:xfrm>
            <a:off x="5513886" y="990347"/>
            <a:ext cx="1347164" cy="276999"/>
          </a:xfrm>
          <a:prstGeom prst="rect">
            <a:avLst/>
          </a:prstGeom>
        </p:spPr>
        <p:txBody>
          <a:bodyPr wrap="none">
            <a:spAutoFit/>
          </a:bodyPr>
          <a:lstStyle/>
          <a:p>
            <a:r>
              <a:rPr lang="nb-NO" sz="12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OUR PARTNERS</a:t>
            </a:r>
          </a:p>
        </p:txBody>
      </p:sp>
    </p:spTree>
    <p:extLst>
      <p:ext uri="{BB962C8B-B14F-4D97-AF65-F5344CB8AC3E}">
        <p14:creationId xmlns:p14="http://schemas.microsoft.com/office/powerpoint/2010/main" val="2233414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94" y="720814"/>
            <a:ext cx="5923215" cy="745629"/>
          </a:xfrm>
        </p:spPr>
        <p:txBody>
          <a:bodyPr/>
          <a:lstStyle/>
          <a:p>
            <a:r>
              <a:rPr lang="en-US" sz="2250" dirty="0">
                <a:solidFill>
                  <a:srgbClr val="202E57"/>
                </a:solidFill>
              </a:rPr>
              <a:t>Center for Research-based Innovation</a:t>
            </a:r>
            <a:endParaRPr lang="nb-NO" sz="2250" dirty="0">
              <a:solidFill>
                <a:srgbClr val="202E57"/>
              </a:solidFill>
            </a:endParaRPr>
          </a:p>
        </p:txBody>
      </p:sp>
      <p:sp>
        <p:nvSpPr>
          <p:cNvPr id="4" name="Content Placeholder 2">
            <a:extLst>
              <a:ext uri="{FF2B5EF4-FFF2-40B4-BE49-F238E27FC236}">
                <a16:creationId xmlns:a16="http://schemas.microsoft.com/office/drawing/2014/main" id="{B0FF0C7A-E0DD-2944-B13A-70747917C43C}"/>
              </a:ext>
            </a:extLst>
          </p:cNvPr>
          <p:cNvSpPr txBox="1">
            <a:spLocks/>
          </p:cNvSpPr>
          <p:nvPr/>
        </p:nvSpPr>
        <p:spPr>
          <a:xfrm>
            <a:off x="1574894" y="1426754"/>
            <a:ext cx="5923214" cy="683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5" i="1" dirty="0">
                <a:solidFill>
                  <a:srgbClr val="081319"/>
                </a:solidFill>
              </a:rPr>
              <a:t>Enhance technology transfer, internationalization and researcher training through long-term research conducted in close collaboration between research-performing companies and prominent research groups.</a:t>
            </a:r>
            <a:endParaRPr lang="nb-NO" sz="1125" i="1" dirty="0">
              <a:solidFill>
                <a:srgbClr val="081319"/>
              </a:solidFill>
            </a:endParaRPr>
          </a:p>
          <a:p>
            <a:pPr marL="0" indent="0">
              <a:buNone/>
            </a:pPr>
            <a:endParaRPr lang="en-US" sz="1125" b="1" dirty="0">
              <a:solidFill>
                <a:srgbClr val="202E57"/>
              </a:solidFill>
            </a:endParaRPr>
          </a:p>
          <a:p>
            <a:pPr marL="257175" lvl="1" indent="0">
              <a:buNone/>
            </a:pPr>
            <a:endParaRPr lang="nb-NO" sz="1125" dirty="0">
              <a:solidFill>
                <a:schemeClr val="tx1"/>
              </a:solidFill>
            </a:endParaRPr>
          </a:p>
        </p:txBody>
      </p:sp>
      <p:pic>
        <p:nvPicPr>
          <p:cNvPr id="5" name="Picture 4" descr="Icon&#10;&#10;Description automatically generated">
            <a:extLst>
              <a:ext uri="{FF2B5EF4-FFF2-40B4-BE49-F238E27FC236}">
                <a16:creationId xmlns:a16="http://schemas.microsoft.com/office/drawing/2014/main" id="{B4D5E1DA-A195-7047-81F7-3443EC185612}"/>
              </a:ext>
            </a:extLst>
          </p:cNvPr>
          <p:cNvPicPr>
            <a:picLocks noChangeAspect="1"/>
          </p:cNvPicPr>
          <p:nvPr/>
        </p:nvPicPr>
        <p:blipFill>
          <a:blip r:embed="rId3"/>
          <a:stretch>
            <a:fillRect/>
          </a:stretch>
        </p:blipFill>
        <p:spPr>
          <a:xfrm>
            <a:off x="1727991" y="2156668"/>
            <a:ext cx="522845" cy="700523"/>
          </a:xfrm>
          <a:prstGeom prst="rect">
            <a:avLst/>
          </a:prstGeom>
        </p:spPr>
      </p:pic>
      <p:pic>
        <p:nvPicPr>
          <p:cNvPr id="6" name="Picture 5" descr="Text, logo&#10;&#10;Description automatically generated">
            <a:extLst>
              <a:ext uri="{FF2B5EF4-FFF2-40B4-BE49-F238E27FC236}">
                <a16:creationId xmlns:a16="http://schemas.microsoft.com/office/drawing/2014/main" id="{E1F1C17E-BD68-5441-BCAD-4E910B789613}"/>
              </a:ext>
            </a:extLst>
          </p:cNvPr>
          <p:cNvPicPr>
            <a:picLocks noChangeAspect="1"/>
          </p:cNvPicPr>
          <p:nvPr/>
        </p:nvPicPr>
        <p:blipFill>
          <a:blip r:embed="rId4"/>
          <a:stretch>
            <a:fillRect/>
          </a:stretch>
        </p:blipFill>
        <p:spPr>
          <a:xfrm>
            <a:off x="5270760" y="2500580"/>
            <a:ext cx="1153660" cy="281189"/>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48C11960-695D-9F42-915D-76BE7E78A7BA}"/>
              </a:ext>
            </a:extLst>
          </p:cNvPr>
          <p:cNvPicPr>
            <a:picLocks noChangeAspect="1"/>
          </p:cNvPicPr>
          <p:nvPr/>
        </p:nvPicPr>
        <p:blipFill>
          <a:blip r:embed="rId5"/>
          <a:stretch>
            <a:fillRect/>
          </a:stretch>
        </p:blipFill>
        <p:spPr>
          <a:xfrm>
            <a:off x="4088562" y="2229729"/>
            <a:ext cx="895879" cy="386203"/>
          </a:xfrm>
          <a:prstGeom prst="rect">
            <a:avLst/>
          </a:prstGeom>
        </p:spPr>
      </p:pic>
      <p:pic>
        <p:nvPicPr>
          <p:cNvPr id="8" name="Picture 7" descr="Logo&#10;&#10;Description automatically generated">
            <a:extLst>
              <a:ext uri="{FF2B5EF4-FFF2-40B4-BE49-F238E27FC236}">
                <a16:creationId xmlns:a16="http://schemas.microsoft.com/office/drawing/2014/main" id="{AE80191F-498F-CF49-B5AD-7698094D6AD9}"/>
              </a:ext>
            </a:extLst>
          </p:cNvPr>
          <p:cNvPicPr>
            <a:picLocks noChangeAspect="1"/>
          </p:cNvPicPr>
          <p:nvPr/>
        </p:nvPicPr>
        <p:blipFill>
          <a:blip r:embed="rId6"/>
          <a:stretch>
            <a:fillRect/>
          </a:stretch>
        </p:blipFill>
        <p:spPr>
          <a:xfrm>
            <a:off x="4001288" y="2696349"/>
            <a:ext cx="441441" cy="442732"/>
          </a:xfrm>
          <a:prstGeom prst="rect">
            <a:avLst/>
          </a:prstGeom>
        </p:spPr>
      </p:pic>
      <p:pic>
        <p:nvPicPr>
          <p:cNvPr id="9" name="Picture 8" descr="A blue logo with white text&#10;&#10;Description automatically generated with low confidence">
            <a:extLst>
              <a:ext uri="{FF2B5EF4-FFF2-40B4-BE49-F238E27FC236}">
                <a16:creationId xmlns:a16="http://schemas.microsoft.com/office/drawing/2014/main" id="{FAA65A87-D028-394D-9495-9DD393B2B072}"/>
              </a:ext>
            </a:extLst>
          </p:cNvPr>
          <p:cNvPicPr>
            <a:picLocks noChangeAspect="1"/>
          </p:cNvPicPr>
          <p:nvPr/>
        </p:nvPicPr>
        <p:blipFill>
          <a:blip r:embed="rId7"/>
          <a:stretch>
            <a:fillRect/>
          </a:stretch>
        </p:blipFill>
        <p:spPr>
          <a:xfrm>
            <a:off x="2792410" y="2663400"/>
            <a:ext cx="688757" cy="281189"/>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6471FF48-DDF8-3442-B887-05182A6E173E}"/>
              </a:ext>
            </a:extLst>
          </p:cNvPr>
          <p:cNvPicPr>
            <a:picLocks noChangeAspect="1"/>
          </p:cNvPicPr>
          <p:nvPr/>
        </p:nvPicPr>
        <p:blipFill>
          <a:blip r:embed="rId8"/>
          <a:stretch>
            <a:fillRect/>
          </a:stretch>
        </p:blipFill>
        <p:spPr>
          <a:xfrm>
            <a:off x="6758867" y="2232602"/>
            <a:ext cx="1151835" cy="267978"/>
          </a:xfrm>
          <a:prstGeom prst="rect">
            <a:avLst/>
          </a:prstGeom>
        </p:spPr>
      </p:pic>
      <p:pic>
        <p:nvPicPr>
          <p:cNvPr id="11" name="Picture 10" descr="Logo&#10;&#10;Description automatically generated">
            <a:extLst>
              <a:ext uri="{FF2B5EF4-FFF2-40B4-BE49-F238E27FC236}">
                <a16:creationId xmlns:a16="http://schemas.microsoft.com/office/drawing/2014/main" id="{3A1BE4E3-5477-D34F-A75B-6C4C63D1D39E}"/>
              </a:ext>
            </a:extLst>
          </p:cNvPr>
          <p:cNvPicPr>
            <a:picLocks noChangeAspect="1"/>
          </p:cNvPicPr>
          <p:nvPr/>
        </p:nvPicPr>
        <p:blipFill>
          <a:blip r:embed="rId9"/>
          <a:stretch>
            <a:fillRect/>
          </a:stretch>
        </p:blipFill>
        <p:spPr>
          <a:xfrm>
            <a:off x="5393671" y="2229728"/>
            <a:ext cx="927274" cy="154940"/>
          </a:xfrm>
          <a:prstGeom prst="rect">
            <a:avLst/>
          </a:prstGeom>
        </p:spPr>
      </p:pic>
      <p:pic>
        <p:nvPicPr>
          <p:cNvPr id="12" name="Picture 11" descr="Logo&#10;&#10;Description automatically generated">
            <a:extLst>
              <a:ext uri="{FF2B5EF4-FFF2-40B4-BE49-F238E27FC236}">
                <a16:creationId xmlns:a16="http://schemas.microsoft.com/office/drawing/2014/main" id="{44098E77-190C-FE4F-BAFA-483D35884069}"/>
              </a:ext>
            </a:extLst>
          </p:cNvPr>
          <p:cNvPicPr>
            <a:picLocks noChangeAspect="1"/>
          </p:cNvPicPr>
          <p:nvPr/>
        </p:nvPicPr>
        <p:blipFill>
          <a:blip r:embed="rId10"/>
          <a:stretch>
            <a:fillRect/>
          </a:stretch>
        </p:blipFill>
        <p:spPr>
          <a:xfrm>
            <a:off x="2795893" y="2240929"/>
            <a:ext cx="883439" cy="181901"/>
          </a:xfrm>
          <a:prstGeom prst="rect">
            <a:avLst/>
          </a:prstGeom>
        </p:spPr>
      </p:pic>
      <p:pic>
        <p:nvPicPr>
          <p:cNvPr id="13" name="Picture 12" descr="Logo&#10;&#10;Description automatically generated">
            <a:extLst>
              <a:ext uri="{FF2B5EF4-FFF2-40B4-BE49-F238E27FC236}">
                <a16:creationId xmlns:a16="http://schemas.microsoft.com/office/drawing/2014/main" id="{74D2172F-D45A-2D41-A6DA-CB19E933E21D}"/>
              </a:ext>
            </a:extLst>
          </p:cNvPr>
          <p:cNvPicPr>
            <a:picLocks noChangeAspect="1"/>
          </p:cNvPicPr>
          <p:nvPr/>
        </p:nvPicPr>
        <p:blipFill>
          <a:blip r:embed="rId11"/>
          <a:stretch>
            <a:fillRect/>
          </a:stretch>
        </p:blipFill>
        <p:spPr>
          <a:xfrm>
            <a:off x="1717657" y="3579240"/>
            <a:ext cx="543513" cy="543513"/>
          </a:xfrm>
          <a:prstGeom prst="rect">
            <a:avLst/>
          </a:prstGeom>
        </p:spPr>
      </p:pic>
      <p:pic>
        <p:nvPicPr>
          <p:cNvPr id="14" name="Picture 13" descr="Logo&#10;&#10;Description automatically generated">
            <a:extLst>
              <a:ext uri="{FF2B5EF4-FFF2-40B4-BE49-F238E27FC236}">
                <a16:creationId xmlns:a16="http://schemas.microsoft.com/office/drawing/2014/main" id="{995DE947-BA47-B546-891A-151C3EE05CE5}"/>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4019014" y="3259459"/>
            <a:ext cx="1104646" cy="139246"/>
          </a:xfrm>
          <a:prstGeom prst="rect">
            <a:avLst/>
          </a:prstGeom>
        </p:spPr>
      </p:pic>
      <p:pic>
        <p:nvPicPr>
          <p:cNvPr id="15" name="Picture 14" descr="Logo, company name&#10;&#10;Description automatically generated">
            <a:extLst>
              <a:ext uri="{FF2B5EF4-FFF2-40B4-BE49-F238E27FC236}">
                <a16:creationId xmlns:a16="http://schemas.microsoft.com/office/drawing/2014/main" id="{9493F543-4D68-A248-909C-4FCC5D3429F0}"/>
              </a:ext>
            </a:extLst>
          </p:cNvPr>
          <p:cNvPicPr>
            <a:picLocks noChangeAspect="1"/>
          </p:cNvPicPr>
          <p:nvPr/>
        </p:nvPicPr>
        <p:blipFill>
          <a:blip r:embed="rId14"/>
          <a:stretch>
            <a:fillRect/>
          </a:stretch>
        </p:blipFill>
        <p:spPr>
          <a:xfrm>
            <a:off x="4128965" y="3531298"/>
            <a:ext cx="815073" cy="363648"/>
          </a:xfrm>
          <a:prstGeom prst="rect">
            <a:avLst/>
          </a:prstGeom>
        </p:spPr>
      </p:pic>
      <p:pic>
        <p:nvPicPr>
          <p:cNvPr id="16" name="Picture 15" descr="Logo&#10;&#10;Description automatically generated">
            <a:extLst>
              <a:ext uri="{FF2B5EF4-FFF2-40B4-BE49-F238E27FC236}">
                <a16:creationId xmlns:a16="http://schemas.microsoft.com/office/drawing/2014/main" id="{EBB3904D-BD10-9142-98B2-E5957AE9F5BB}"/>
              </a:ext>
            </a:extLst>
          </p:cNvPr>
          <p:cNvPicPr>
            <a:picLocks noChangeAspect="1"/>
          </p:cNvPicPr>
          <p:nvPr/>
        </p:nvPicPr>
        <p:blipFill>
          <a:blip r:embed="rId15"/>
          <a:stretch>
            <a:fillRect/>
          </a:stretch>
        </p:blipFill>
        <p:spPr>
          <a:xfrm>
            <a:off x="1731719" y="2986245"/>
            <a:ext cx="515389" cy="515389"/>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0479DA8A-469F-854E-865B-205C896F407F}"/>
              </a:ext>
            </a:extLst>
          </p:cNvPr>
          <p:cNvPicPr>
            <a:picLocks noChangeAspect="1"/>
          </p:cNvPicPr>
          <p:nvPr/>
        </p:nvPicPr>
        <p:blipFill>
          <a:blip r:embed="rId16"/>
          <a:stretch>
            <a:fillRect/>
          </a:stretch>
        </p:blipFill>
        <p:spPr>
          <a:xfrm>
            <a:off x="4571338" y="2682970"/>
            <a:ext cx="441440" cy="441440"/>
          </a:xfrm>
          <a:prstGeom prst="rect">
            <a:avLst/>
          </a:prstGeom>
        </p:spPr>
      </p:pic>
      <p:pic>
        <p:nvPicPr>
          <p:cNvPr id="19" name="Picture 4">
            <a:extLst>
              <a:ext uri="{FF2B5EF4-FFF2-40B4-BE49-F238E27FC236}">
                <a16:creationId xmlns:a16="http://schemas.microsoft.com/office/drawing/2014/main" id="{C56208B3-EB24-F549-BA59-1DC61BCB118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3494" b="16346"/>
          <a:stretch/>
        </p:blipFill>
        <p:spPr bwMode="auto">
          <a:xfrm>
            <a:off x="6710739" y="2579658"/>
            <a:ext cx="571848" cy="295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RK logo">
            <a:extLst>
              <a:ext uri="{FF2B5EF4-FFF2-40B4-BE49-F238E27FC236}">
                <a16:creationId xmlns:a16="http://schemas.microsoft.com/office/drawing/2014/main" id="{837B8354-D7B1-FA4A-9650-CD8073E355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DC52F78-0871-614F-80F9-FE59F293489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2649" t="30243" r="13284" b="19826"/>
          <a:stretch/>
        </p:blipFill>
        <p:spPr bwMode="auto">
          <a:xfrm>
            <a:off x="5532899" y="2875634"/>
            <a:ext cx="779716" cy="2959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01E7789-383D-0845-B225-A4FBFAC45B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26024" y="3311214"/>
            <a:ext cx="998396" cy="2163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8">
            <a:extLst>
              <a:ext uri="{FF2B5EF4-FFF2-40B4-BE49-F238E27FC236}">
                <a16:creationId xmlns:a16="http://schemas.microsoft.com/office/drawing/2014/main" id="{0C6C144D-9669-828D-3C6A-DEE69D24BBF9}"/>
              </a:ext>
            </a:extLst>
          </p:cNvPr>
          <p:cNvSpPr txBox="1">
            <a:spLocks/>
          </p:cNvSpPr>
          <p:nvPr/>
        </p:nvSpPr>
        <p:spPr>
          <a:xfrm>
            <a:off x="3536257" y="77285"/>
            <a:ext cx="1734503" cy="622935"/>
          </a:xfrm>
          <a:prstGeom prst="rect">
            <a:avLst/>
          </a:prstGeom>
        </p:spPr>
        <p:txBody>
          <a:bodyPr vert="horz" lIns="51435" tIns="25718" rIns="51435" bIns="25718" rtlCol="0" anchor="b">
            <a:normAutofit/>
          </a:bodyPr>
          <a:lstStyle>
            <a:lvl1pPr algn="r" defTabSz="914400" rtl="0" eaLnBrk="1" latinLnBrk="0" hangingPunct="1">
              <a:lnSpc>
                <a:spcPct val="90000"/>
              </a:lnSpc>
              <a:spcBef>
                <a:spcPct val="0"/>
              </a:spcBef>
              <a:buNone/>
              <a:defRPr sz="60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nb-NO" sz="3375" dirty="0" err="1">
                <a:solidFill>
                  <a:schemeClr val="accent1">
                    <a:lumMod val="75000"/>
                  </a:schemeClr>
                </a:solidFill>
              </a:rPr>
              <a:t>Norw</a:t>
            </a:r>
            <a:r>
              <a:rPr lang="nb-NO" sz="3375" dirty="0" err="1"/>
              <a:t>AI</a:t>
            </a:r>
            <a:endParaRPr lang="nb-NO" sz="3375" dirty="0"/>
          </a:p>
        </p:txBody>
      </p:sp>
      <p:sp>
        <p:nvSpPr>
          <p:cNvPr id="18" name="TextBox 17">
            <a:extLst>
              <a:ext uri="{FF2B5EF4-FFF2-40B4-BE49-F238E27FC236}">
                <a16:creationId xmlns:a16="http://schemas.microsoft.com/office/drawing/2014/main" id="{9E8F36A9-53D3-A05C-DA3D-B9279A5DBD92}"/>
              </a:ext>
            </a:extLst>
          </p:cNvPr>
          <p:cNvSpPr txBox="1"/>
          <p:nvPr/>
        </p:nvSpPr>
        <p:spPr>
          <a:xfrm>
            <a:off x="6312615" y="4122753"/>
            <a:ext cx="1297150" cy="369332"/>
          </a:xfrm>
          <a:prstGeom prst="rect">
            <a:avLst/>
          </a:prstGeom>
          <a:noFill/>
        </p:spPr>
        <p:txBody>
          <a:bodyPr wrap="none" rtlCol="0">
            <a:spAutoFit/>
          </a:bodyPr>
          <a:lstStyle/>
          <a:p>
            <a:r>
              <a:rPr lang="en-NO" b="1" dirty="0">
                <a:solidFill>
                  <a:srgbClr val="FF0000"/>
                </a:solidFill>
              </a:rPr>
              <a:t>2020 - 2028</a:t>
            </a:r>
          </a:p>
        </p:txBody>
      </p:sp>
      <p:sp>
        <p:nvSpPr>
          <p:cNvPr id="21" name="TextBox 20">
            <a:extLst>
              <a:ext uri="{FF2B5EF4-FFF2-40B4-BE49-F238E27FC236}">
                <a16:creationId xmlns:a16="http://schemas.microsoft.com/office/drawing/2014/main" id="{E24B3EE2-97EF-0431-A8C4-DE4D1C84643C}"/>
              </a:ext>
            </a:extLst>
          </p:cNvPr>
          <p:cNvSpPr txBox="1"/>
          <p:nvPr/>
        </p:nvSpPr>
        <p:spPr>
          <a:xfrm>
            <a:off x="2286000" y="2389054"/>
            <a:ext cx="4572000" cy="369332"/>
          </a:xfrm>
          <a:prstGeom prst="rect">
            <a:avLst/>
          </a:prstGeom>
          <a:noFill/>
        </p:spPr>
        <p:txBody>
          <a:bodyPr wrap="square">
            <a:spAutoFit/>
          </a:bodyPr>
          <a:lstStyle/>
          <a:p>
            <a:r>
              <a:rPr lang="en-NO" b="0" dirty="0">
                <a:effectLst/>
              </a:rPr>
              <a:t> </a:t>
            </a:r>
            <a:endParaRPr lang="en-NO" dirty="0"/>
          </a:p>
        </p:txBody>
      </p:sp>
      <p:sp>
        <p:nvSpPr>
          <p:cNvPr id="23" name="TextBox 22">
            <a:extLst>
              <a:ext uri="{FF2B5EF4-FFF2-40B4-BE49-F238E27FC236}">
                <a16:creationId xmlns:a16="http://schemas.microsoft.com/office/drawing/2014/main" id="{4CD5F5AD-3EF2-069A-DD1A-A4A35CD688E2}"/>
              </a:ext>
            </a:extLst>
          </p:cNvPr>
          <p:cNvSpPr txBox="1"/>
          <p:nvPr/>
        </p:nvSpPr>
        <p:spPr>
          <a:xfrm>
            <a:off x="2286000" y="2389054"/>
            <a:ext cx="4572000" cy="369332"/>
          </a:xfrm>
          <a:prstGeom prst="rect">
            <a:avLst/>
          </a:prstGeom>
          <a:noFill/>
        </p:spPr>
        <p:txBody>
          <a:bodyPr wrap="square">
            <a:spAutoFit/>
          </a:bodyPr>
          <a:lstStyle/>
          <a:p>
            <a:r>
              <a:rPr lang="en-NO" b="0" dirty="0">
                <a:effectLst/>
              </a:rPr>
              <a:t> </a:t>
            </a:r>
            <a:endParaRPr lang="en-NO" dirty="0"/>
          </a:p>
        </p:txBody>
      </p:sp>
    </p:spTree>
    <p:extLst>
      <p:ext uri="{BB962C8B-B14F-4D97-AF65-F5344CB8AC3E}">
        <p14:creationId xmlns:p14="http://schemas.microsoft.com/office/powerpoint/2010/main" val="6963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nodeType="withEffect">
                                  <p:stCondLst>
                                    <p:cond delay="0"/>
                                  </p:stCondLst>
                                  <p:childTnLst>
                                    <p:set>
                                      <p:cBhvr>
                                        <p:cTn id="45" dur="1" fill="hold">
                                          <p:stCondLst>
                                            <p:cond delay="0"/>
                                          </p:stCondLst>
                                        </p:cTn>
                                        <p:tgtEl>
                                          <p:spTgt spid="1034"/>
                                        </p:tgtEl>
                                        <p:attrNameLst>
                                          <p:attrName>style.visibility</p:attrName>
                                        </p:attrNameLst>
                                      </p:cBhvr>
                                      <p:to>
                                        <p:strVal val="visible"/>
                                      </p:to>
                                    </p:set>
                                    <p:animEffect transition="in" filter="dissolve">
                                      <p:cBhvr>
                                        <p:cTn id="46" dur="500"/>
                                        <p:tgtEl>
                                          <p:spTgt spid="1034"/>
                                        </p:tgtEl>
                                      </p:cBhvr>
                                    </p:animEffect>
                                  </p:childTnLst>
                                </p:cTn>
                              </p:par>
                              <p:par>
                                <p:cTn id="47" presetID="9"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animEffect transition="in" filter="dissolve">
                                      <p:cBhvr>
                                        <p:cTn id="49" dur="500"/>
                                        <p:tgtEl>
                                          <p:spTgt spid="103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par>
                                <p:cTn id="55" presetID="9"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dissolv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selger-forfatter kommer på LOGISTIKK23 - kommer du?">
            <a:extLst>
              <a:ext uri="{FF2B5EF4-FFF2-40B4-BE49-F238E27FC236}">
                <a16:creationId xmlns:a16="http://schemas.microsoft.com/office/drawing/2014/main" id="{9A9D9525-E74C-ABFF-39F3-BA62D2251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159" y="373806"/>
            <a:ext cx="7702383" cy="4368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unstig intelligens: – Jeg tenker politisk lederskap er helt avgjørende -  Digi.no">
            <a:extLst>
              <a:ext uri="{FF2B5EF4-FFF2-40B4-BE49-F238E27FC236}">
                <a16:creationId xmlns:a16="http://schemas.microsoft.com/office/drawing/2014/main" id="{6ED0B95B-4812-990F-E4BD-5A58ECB0D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8" y="2728705"/>
            <a:ext cx="3025347" cy="201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26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TNU_dig.16-9-Autonymous.jpg">
            <a:extLst>
              <a:ext uri="{FF2B5EF4-FFF2-40B4-BE49-F238E27FC236}">
                <a16:creationId xmlns:a16="http://schemas.microsoft.com/office/drawing/2014/main" id="{27F082BA-F4CF-5943-9C47-B40C8AA9E01A}"/>
              </a:ext>
            </a:extLst>
          </p:cNvPr>
          <p:cNvPicPr>
            <a:picLocks noChangeAspect="1"/>
          </p:cNvPicPr>
          <p:nvPr/>
        </p:nvPicPr>
        <p:blipFill>
          <a:blip r:embed="rId3">
            <a:alphaModFix amt="15000"/>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217" name="Motivation: Big Data and  Digital Revolution"/>
          <p:cNvSpPr txBox="1">
            <a:spLocks noGrp="1"/>
          </p:cNvSpPr>
          <p:nvPr>
            <p:ph type="title"/>
          </p:nvPr>
        </p:nvSpPr>
        <p:spPr>
          <a:xfrm>
            <a:off x="381274" y="169416"/>
            <a:ext cx="7283099" cy="634905"/>
          </a:xfrm>
          <a:prstGeom prst="rect">
            <a:avLst/>
          </a:prstGeom>
        </p:spPr>
        <p:txBody>
          <a:bodyPr>
            <a:noAutofit/>
          </a:bodyPr>
          <a:lstStyle>
            <a:lvl1pPr defTabSz="673655">
              <a:spcBef>
                <a:spcPts val="2600"/>
              </a:spcBef>
              <a:defRPr sz="6100"/>
            </a:lvl1pPr>
          </a:lstStyle>
          <a:p>
            <a:r>
              <a:rPr lang="nb-NO" sz="3300" dirty="0"/>
              <a:t>AI and </a:t>
            </a:r>
            <a:r>
              <a:rPr lang="nb-NO" sz="3300" dirty="0" err="1"/>
              <a:t>UN’s</a:t>
            </a:r>
            <a:r>
              <a:rPr lang="nb-NO" sz="3300" dirty="0"/>
              <a:t> </a:t>
            </a:r>
            <a:r>
              <a:rPr lang="nb-NO" sz="3300" dirty="0" err="1"/>
              <a:t>Sustainability</a:t>
            </a:r>
            <a:r>
              <a:rPr lang="nb-NO" sz="3300" dirty="0"/>
              <a:t> Goals</a:t>
            </a:r>
            <a:endParaRPr sz="3300" dirty="0"/>
          </a:p>
        </p:txBody>
      </p:sp>
      <p:pic>
        <p:nvPicPr>
          <p:cNvPr id="14" name="SDG.png" descr="SDG.png">
            <a:extLst>
              <a:ext uri="{FF2B5EF4-FFF2-40B4-BE49-F238E27FC236}">
                <a16:creationId xmlns:a16="http://schemas.microsoft.com/office/drawing/2014/main" id="{224E3B9D-7316-1C43-A295-3EA0460DB0CA}"/>
              </a:ext>
            </a:extLst>
          </p:cNvPr>
          <p:cNvPicPr>
            <a:picLocks noChangeAspect="1"/>
          </p:cNvPicPr>
          <p:nvPr/>
        </p:nvPicPr>
        <p:blipFill>
          <a:blip r:embed="rId4"/>
          <a:stretch>
            <a:fillRect/>
          </a:stretch>
        </p:blipFill>
        <p:spPr>
          <a:xfrm>
            <a:off x="472917" y="901205"/>
            <a:ext cx="6927273" cy="3468113"/>
          </a:xfrm>
          <a:prstGeom prst="rect">
            <a:avLst/>
          </a:prstGeom>
          <a:ln w="12700">
            <a:miter lim="400000"/>
          </a:ln>
        </p:spPr>
      </p:pic>
    </p:spTree>
    <p:extLst>
      <p:ext uri="{BB962C8B-B14F-4D97-AF65-F5344CB8AC3E}">
        <p14:creationId xmlns:p14="http://schemas.microsoft.com/office/powerpoint/2010/main" val="289771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TNU_dig.16-9-Autonymous.jpg">
            <a:extLst>
              <a:ext uri="{FF2B5EF4-FFF2-40B4-BE49-F238E27FC236}">
                <a16:creationId xmlns:a16="http://schemas.microsoft.com/office/drawing/2014/main" id="{27F082BA-F4CF-5943-9C47-B40C8AA9E01A}"/>
              </a:ext>
            </a:extLst>
          </p:cNvPr>
          <p:cNvPicPr>
            <a:picLocks noChangeAspect="1"/>
          </p:cNvPicPr>
          <p:nvPr/>
        </p:nvPicPr>
        <p:blipFill>
          <a:blip r:embed="rId3">
            <a:alphaModFix amt="15000"/>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217" name="Motivation: Big Data and  Digital Revolution"/>
          <p:cNvSpPr txBox="1">
            <a:spLocks noGrp="1"/>
          </p:cNvSpPr>
          <p:nvPr>
            <p:ph type="title"/>
          </p:nvPr>
        </p:nvSpPr>
        <p:spPr>
          <a:xfrm>
            <a:off x="381274" y="169416"/>
            <a:ext cx="7283099" cy="634905"/>
          </a:xfrm>
          <a:prstGeom prst="rect">
            <a:avLst/>
          </a:prstGeom>
        </p:spPr>
        <p:txBody>
          <a:bodyPr>
            <a:noAutofit/>
          </a:bodyPr>
          <a:lstStyle>
            <a:lvl1pPr defTabSz="673655">
              <a:spcBef>
                <a:spcPts val="2600"/>
              </a:spcBef>
              <a:defRPr sz="6100"/>
            </a:lvl1pPr>
          </a:lstStyle>
          <a:p>
            <a:r>
              <a:rPr lang="nb-NO" sz="3300" dirty="0"/>
              <a:t>AI and </a:t>
            </a:r>
            <a:r>
              <a:rPr lang="nb-NO" sz="3300" dirty="0" err="1"/>
              <a:t>UN’s</a:t>
            </a:r>
            <a:r>
              <a:rPr lang="nb-NO" sz="3300" dirty="0"/>
              <a:t> </a:t>
            </a:r>
            <a:r>
              <a:rPr lang="nb-NO" sz="3300" dirty="0" err="1"/>
              <a:t>Sustainability</a:t>
            </a:r>
            <a:r>
              <a:rPr lang="nb-NO" sz="3300" dirty="0"/>
              <a:t> Goals</a:t>
            </a:r>
            <a:endParaRPr sz="3300" dirty="0"/>
          </a:p>
        </p:txBody>
      </p:sp>
      <p:sp>
        <p:nvSpPr>
          <p:cNvPr id="12" name="Rectangle 11">
            <a:extLst>
              <a:ext uri="{FF2B5EF4-FFF2-40B4-BE49-F238E27FC236}">
                <a16:creationId xmlns:a16="http://schemas.microsoft.com/office/drawing/2014/main" id="{3F9EA125-170C-D74B-973C-81EB35371149}"/>
              </a:ext>
            </a:extLst>
          </p:cNvPr>
          <p:cNvSpPr/>
          <p:nvPr/>
        </p:nvSpPr>
        <p:spPr>
          <a:xfrm>
            <a:off x="557048" y="1008992"/>
            <a:ext cx="6758152" cy="32613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1" name="SDG_AI2018.png" descr="SDG_AI2018.png">
            <a:extLst>
              <a:ext uri="{FF2B5EF4-FFF2-40B4-BE49-F238E27FC236}">
                <a16:creationId xmlns:a16="http://schemas.microsoft.com/office/drawing/2014/main" id="{EB95C43F-7F9C-984A-9932-7C64493C66A0}"/>
              </a:ext>
            </a:extLst>
          </p:cNvPr>
          <p:cNvPicPr>
            <a:picLocks noChangeAspect="1"/>
          </p:cNvPicPr>
          <p:nvPr/>
        </p:nvPicPr>
        <p:blipFill>
          <a:blip r:embed="rId4"/>
          <a:stretch>
            <a:fillRect/>
          </a:stretch>
        </p:blipFill>
        <p:spPr>
          <a:xfrm>
            <a:off x="472917" y="906832"/>
            <a:ext cx="6927273" cy="3468113"/>
          </a:xfrm>
          <a:prstGeom prst="rect">
            <a:avLst/>
          </a:prstGeom>
          <a:ln w="12700">
            <a:miter lim="400000"/>
          </a:ln>
        </p:spPr>
      </p:pic>
    </p:spTree>
    <p:extLst>
      <p:ext uri="{BB962C8B-B14F-4D97-AF65-F5344CB8AC3E}">
        <p14:creationId xmlns:p14="http://schemas.microsoft.com/office/powerpoint/2010/main" val="548352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F8CE7-4418-4DF2-2068-FBEC663D6C58}"/>
              </a:ext>
            </a:extLst>
          </p:cNvPr>
          <p:cNvSpPr>
            <a:spLocks noGrp="1"/>
          </p:cNvSpPr>
          <p:nvPr>
            <p:ph idx="1"/>
          </p:nvPr>
        </p:nvSpPr>
        <p:spPr>
          <a:xfrm>
            <a:off x="501926" y="467243"/>
            <a:ext cx="7886700" cy="1075808"/>
          </a:xfrm>
        </p:spPr>
        <p:txBody>
          <a:bodyPr>
            <a:normAutofit/>
          </a:bodyPr>
          <a:lstStyle/>
          <a:p>
            <a:pPr marL="0" indent="0">
              <a:buNone/>
            </a:pPr>
            <a:r>
              <a:rPr lang="en-NO" sz="2700" b="1" i="1" dirty="0"/>
              <a:t>The goal of science is not universal truth…but the gradual removal of prejudice </a:t>
            </a:r>
            <a:r>
              <a:rPr lang="en-NO" sz="2700" dirty="0">
                <a:solidFill>
                  <a:srgbClr val="0070C0"/>
                </a:solidFill>
              </a:rPr>
              <a:t>(Niels Bohr).</a:t>
            </a:r>
          </a:p>
        </p:txBody>
      </p:sp>
      <p:graphicFrame>
        <p:nvGraphicFramePr>
          <p:cNvPr id="5" name="Table 5">
            <a:extLst>
              <a:ext uri="{FF2B5EF4-FFF2-40B4-BE49-F238E27FC236}">
                <a16:creationId xmlns:a16="http://schemas.microsoft.com/office/drawing/2014/main" id="{EB016291-8ED6-5675-AA34-BD6519B4F28F}"/>
              </a:ext>
            </a:extLst>
          </p:cNvPr>
          <p:cNvGraphicFramePr>
            <a:graphicFrameLocks noGrp="1"/>
          </p:cNvGraphicFramePr>
          <p:nvPr/>
        </p:nvGraphicFramePr>
        <p:xfrm>
          <a:off x="253448" y="1953038"/>
          <a:ext cx="8688042" cy="2723216"/>
        </p:xfrm>
        <a:graphic>
          <a:graphicData uri="http://schemas.openxmlformats.org/drawingml/2006/table">
            <a:tbl>
              <a:tblPr firstRow="1" bandRow="1">
                <a:tableStyleId>{5C22544A-7EE6-4342-B048-85BDC9FD1C3A}</a:tableStyleId>
              </a:tblPr>
              <a:tblGrid>
                <a:gridCol w="4344021">
                  <a:extLst>
                    <a:ext uri="{9D8B030D-6E8A-4147-A177-3AD203B41FA5}">
                      <a16:colId xmlns:a16="http://schemas.microsoft.com/office/drawing/2014/main" val="3674912767"/>
                    </a:ext>
                  </a:extLst>
                </a:gridCol>
                <a:gridCol w="4344021">
                  <a:extLst>
                    <a:ext uri="{9D8B030D-6E8A-4147-A177-3AD203B41FA5}">
                      <a16:colId xmlns:a16="http://schemas.microsoft.com/office/drawing/2014/main" val="2767187025"/>
                    </a:ext>
                  </a:extLst>
                </a:gridCol>
              </a:tblGrid>
              <a:tr h="680804">
                <a:tc>
                  <a:txBody>
                    <a:bodyPr/>
                    <a:lstStyle/>
                    <a:p>
                      <a:r>
                        <a:rPr lang="en-NO" sz="2400" dirty="0"/>
                        <a:t>The Prejudice</a:t>
                      </a:r>
                    </a:p>
                  </a:txBody>
                  <a:tcPr marL="68580" marR="68580" marT="34290" marB="34290"/>
                </a:tc>
                <a:tc>
                  <a:txBody>
                    <a:bodyPr/>
                    <a:lstStyle/>
                    <a:p>
                      <a:r>
                        <a:rPr lang="en-NO" sz="2400" dirty="0"/>
                        <a:t>The Science</a:t>
                      </a:r>
                    </a:p>
                  </a:txBody>
                  <a:tcPr marL="68580" marR="68580" marT="34290" marB="34290"/>
                </a:tc>
                <a:extLst>
                  <a:ext uri="{0D108BD9-81ED-4DB2-BD59-A6C34878D82A}">
                    <a16:rowId xmlns:a16="http://schemas.microsoft.com/office/drawing/2014/main" val="2910305427"/>
                  </a:ext>
                </a:extLst>
              </a:tr>
              <a:tr h="680804">
                <a:tc>
                  <a:txBody>
                    <a:bodyPr/>
                    <a:lstStyle/>
                    <a:p>
                      <a:r>
                        <a:rPr lang="en-NO" sz="2400" dirty="0"/>
                        <a:t>Earth is center of the universe</a:t>
                      </a:r>
                    </a:p>
                  </a:txBody>
                  <a:tcPr marL="68580" marR="68580" marT="34290" marB="34290"/>
                </a:tc>
                <a:tc>
                  <a:txBody>
                    <a:bodyPr/>
                    <a:lstStyle/>
                    <a:p>
                      <a:r>
                        <a:rPr lang="en-NO" sz="2400" dirty="0"/>
                        <a:t>Copernican Revolution</a:t>
                      </a:r>
                    </a:p>
                  </a:txBody>
                  <a:tcPr marL="68580" marR="68580" marT="34290" marB="34290"/>
                </a:tc>
                <a:extLst>
                  <a:ext uri="{0D108BD9-81ED-4DB2-BD59-A6C34878D82A}">
                    <a16:rowId xmlns:a16="http://schemas.microsoft.com/office/drawing/2014/main" val="1401521750"/>
                  </a:ext>
                </a:extLst>
              </a:tr>
              <a:tr h="680804">
                <a:tc>
                  <a:txBody>
                    <a:bodyPr/>
                    <a:lstStyle/>
                    <a:p>
                      <a:r>
                        <a:rPr lang="en-NO" sz="2400" dirty="0"/>
                        <a:t>Humans are a special species</a:t>
                      </a:r>
                    </a:p>
                  </a:txBody>
                  <a:tcPr marL="68580" marR="68580" marT="34290" marB="34290"/>
                </a:tc>
                <a:tc>
                  <a:txBody>
                    <a:bodyPr/>
                    <a:lstStyle/>
                    <a:p>
                      <a:r>
                        <a:rPr lang="en-NO" sz="2400" dirty="0"/>
                        <a:t>Darwinian Evolution</a:t>
                      </a:r>
                    </a:p>
                  </a:txBody>
                  <a:tcPr marL="68580" marR="68580" marT="34290" marB="34290"/>
                </a:tc>
                <a:extLst>
                  <a:ext uri="{0D108BD9-81ED-4DB2-BD59-A6C34878D82A}">
                    <a16:rowId xmlns:a16="http://schemas.microsoft.com/office/drawing/2014/main" val="70098390"/>
                  </a:ext>
                </a:extLst>
              </a:tr>
              <a:tr h="680804">
                <a:tc>
                  <a:txBody>
                    <a:bodyPr/>
                    <a:lstStyle/>
                    <a:p>
                      <a:r>
                        <a:rPr lang="en-NO" sz="2400" dirty="0">
                          <a:solidFill>
                            <a:srgbClr val="FF0000"/>
                          </a:solidFill>
                        </a:rPr>
                        <a:t>Superiority of human intelligence</a:t>
                      </a:r>
                    </a:p>
                  </a:txBody>
                  <a:tcPr marL="68580" marR="68580" marT="34290" marB="34290"/>
                </a:tc>
                <a:tc>
                  <a:txBody>
                    <a:bodyPr/>
                    <a:lstStyle/>
                    <a:p>
                      <a:r>
                        <a:rPr lang="en-NO" sz="2400" b="1" dirty="0">
                          <a:solidFill>
                            <a:srgbClr val="FF0000"/>
                          </a:solidFill>
                        </a:rPr>
                        <a:t>AI</a:t>
                      </a:r>
                    </a:p>
                  </a:txBody>
                  <a:tcPr marL="68580" marR="68580" marT="34290" marB="34290"/>
                </a:tc>
                <a:extLst>
                  <a:ext uri="{0D108BD9-81ED-4DB2-BD59-A6C34878D82A}">
                    <a16:rowId xmlns:a16="http://schemas.microsoft.com/office/drawing/2014/main" val="1005025262"/>
                  </a:ext>
                </a:extLst>
              </a:tr>
            </a:tbl>
          </a:graphicData>
        </a:graphic>
      </p:graphicFrame>
    </p:spTree>
    <p:extLst>
      <p:ext uri="{BB962C8B-B14F-4D97-AF65-F5344CB8AC3E}">
        <p14:creationId xmlns:p14="http://schemas.microsoft.com/office/powerpoint/2010/main" val="2929961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E8B2-A606-AE4C-B61A-56921A6B1330}"/>
              </a:ext>
            </a:extLst>
          </p:cNvPr>
          <p:cNvSpPr>
            <a:spLocks noGrp="1"/>
          </p:cNvSpPr>
          <p:nvPr>
            <p:ph type="title"/>
          </p:nvPr>
        </p:nvSpPr>
        <p:spPr>
          <a:xfrm>
            <a:off x="1708105" y="145445"/>
            <a:ext cx="5360210" cy="491760"/>
          </a:xfrm>
        </p:spPr>
        <p:txBody>
          <a:bodyPr>
            <a:normAutofit/>
          </a:bodyPr>
          <a:lstStyle/>
          <a:p>
            <a:r>
              <a:rPr lang="en-NO" dirty="0"/>
              <a:t>Three-pronged Focus of DART</a:t>
            </a:r>
          </a:p>
        </p:txBody>
      </p:sp>
      <p:pic>
        <p:nvPicPr>
          <p:cNvPr id="4" name="Image" descr="Image">
            <a:extLst>
              <a:ext uri="{FF2B5EF4-FFF2-40B4-BE49-F238E27FC236}">
                <a16:creationId xmlns:a16="http://schemas.microsoft.com/office/drawing/2014/main" id="{A80E8C9B-590C-BE47-AB3E-27B6441A418A}"/>
              </a:ext>
            </a:extLst>
          </p:cNvPr>
          <p:cNvPicPr>
            <a:picLocks noChangeAspect="1"/>
          </p:cNvPicPr>
          <p:nvPr/>
        </p:nvPicPr>
        <p:blipFill>
          <a:blip r:embed="rId3"/>
          <a:stretch>
            <a:fillRect/>
          </a:stretch>
        </p:blipFill>
        <p:spPr>
          <a:xfrm>
            <a:off x="6617028" y="1620126"/>
            <a:ext cx="1085260" cy="1488533"/>
          </a:xfrm>
          <a:prstGeom prst="rect">
            <a:avLst/>
          </a:prstGeom>
          <a:ln w="12700" cap="flat">
            <a:noFill/>
            <a:miter lim="400000"/>
          </a:ln>
          <a:effectLst/>
        </p:spPr>
      </p:pic>
      <p:pic>
        <p:nvPicPr>
          <p:cNvPr id="5" name="Image" descr="Image">
            <a:extLst>
              <a:ext uri="{FF2B5EF4-FFF2-40B4-BE49-F238E27FC236}">
                <a16:creationId xmlns:a16="http://schemas.microsoft.com/office/drawing/2014/main" id="{4CB13295-AEEF-8844-98C8-59B98C6C78C3}"/>
              </a:ext>
            </a:extLst>
          </p:cNvPr>
          <p:cNvPicPr>
            <a:picLocks noChangeAspect="1"/>
          </p:cNvPicPr>
          <p:nvPr/>
        </p:nvPicPr>
        <p:blipFill>
          <a:blip r:embed="rId4"/>
          <a:stretch>
            <a:fillRect/>
          </a:stretch>
        </p:blipFill>
        <p:spPr>
          <a:xfrm>
            <a:off x="3602287" y="1861654"/>
            <a:ext cx="1413061" cy="1147166"/>
          </a:xfrm>
          <a:prstGeom prst="rect">
            <a:avLst/>
          </a:prstGeom>
          <a:ln w="12700" cap="flat">
            <a:noFill/>
            <a:miter lim="400000"/>
          </a:ln>
          <a:effectLst/>
        </p:spPr>
      </p:pic>
      <p:pic>
        <p:nvPicPr>
          <p:cNvPr id="6" name="Image" descr="Image">
            <a:extLst>
              <a:ext uri="{FF2B5EF4-FFF2-40B4-BE49-F238E27FC236}">
                <a16:creationId xmlns:a16="http://schemas.microsoft.com/office/drawing/2014/main" id="{30036DB9-5DFB-1545-A027-0D823E90A6B3}"/>
              </a:ext>
            </a:extLst>
          </p:cNvPr>
          <p:cNvPicPr>
            <a:picLocks noChangeAspect="1"/>
          </p:cNvPicPr>
          <p:nvPr/>
        </p:nvPicPr>
        <p:blipFill>
          <a:blip r:embed="rId5"/>
          <a:stretch>
            <a:fillRect/>
          </a:stretch>
        </p:blipFill>
        <p:spPr>
          <a:xfrm>
            <a:off x="1149513" y="1961493"/>
            <a:ext cx="1199173" cy="1147166"/>
          </a:xfrm>
          <a:prstGeom prst="rect">
            <a:avLst/>
          </a:prstGeom>
          <a:ln w="12700" cap="flat">
            <a:noFill/>
            <a:miter lim="400000"/>
          </a:ln>
          <a:effectLst/>
        </p:spPr>
      </p:pic>
      <p:sp>
        <p:nvSpPr>
          <p:cNvPr id="7" name="Rectangle 6">
            <a:extLst>
              <a:ext uri="{FF2B5EF4-FFF2-40B4-BE49-F238E27FC236}">
                <a16:creationId xmlns:a16="http://schemas.microsoft.com/office/drawing/2014/main" id="{71E39A69-04C8-544F-8C7B-DF15DE3CBC78}"/>
              </a:ext>
            </a:extLst>
          </p:cNvPr>
          <p:cNvSpPr/>
          <p:nvPr/>
        </p:nvSpPr>
        <p:spPr>
          <a:xfrm>
            <a:off x="3225071" y="3281846"/>
            <a:ext cx="2326278" cy="646331"/>
          </a:xfrm>
          <a:prstGeom prst="rect">
            <a:avLst/>
          </a:prstGeom>
        </p:spPr>
        <p:txBody>
          <a:bodyPr wrap="none">
            <a:spAutoFit/>
          </a:bodyPr>
          <a:lstStyle/>
          <a:p>
            <a:r>
              <a:rPr lang="en-NO" sz="3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Education</a:t>
            </a:r>
          </a:p>
        </p:txBody>
      </p:sp>
      <p:sp>
        <p:nvSpPr>
          <p:cNvPr id="8" name="Rectangle 7">
            <a:extLst>
              <a:ext uri="{FF2B5EF4-FFF2-40B4-BE49-F238E27FC236}">
                <a16:creationId xmlns:a16="http://schemas.microsoft.com/office/drawing/2014/main" id="{A15C5F32-356B-A748-BDDD-DFDC6411059C}"/>
              </a:ext>
            </a:extLst>
          </p:cNvPr>
          <p:cNvSpPr/>
          <p:nvPr/>
        </p:nvSpPr>
        <p:spPr>
          <a:xfrm>
            <a:off x="5947338" y="3281846"/>
            <a:ext cx="2489784" cy="646331"/>
          </a:xfrm>
          <a:prstGeom prst="rect">
            <a:avLst/>
          </a:prstGeom>
        </p:spPr>
        <p:txBody>
          <a:bodyPr wrap="none">
            <a:spAutoFit/>
          </a:bodyPr>
          <a:lstStyle/>
          <a:p>
            <a:r>
              <a:rPr lang="en-NO" sz="3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Innovation</a:t>
            </a:r>
          </a:p>
        </p:txBody>
      </p:sp>
      <p:sp>
        <p:nvSpPr>
          <p:cNvPr id="11" name="Rectangle 10">
            <a:extLst>
              <a:ext uri="{FF2B5EF4-FFF2-40B4-BE49-F238E27FC236}">
                <a16:creationId xmlns:a16="http://schemas.microsoft.com/office/drawing/2014/main" id="{F2C1F04C-66F9-E844-9944-C463869541BD}"/>
              </a:ext>
            </a:extLst>
          </p:cNvPr>
          <p:cNvSpPr/>
          <p:nvPr/>
        </p:nvSpPr>
        <p:spPr>
          <a:xfrm>
            <a:off x="670117" y="3281846"/>
            <a:ext cx="2157963" cy="646331"/>
          </a:xfrm>
          <a:prstGeom prst="rect">
            <a:avLst/>
          </a:prstGeom>
        </p:spPr>
        <p:txBody>
          <a:bodyPr wrap="none">
            <a:spAutoFit/>
          </a:bodyPr>
          <a:lstStyle/>
          <a:p>
            <a:r>
              <a:rPr lang="en-NO" sz="3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a:t>
            </a:r>
          </a:p>
        </p:txBody>
      </p:sp>
    </p:spTree>
    <p:extLst>
      <p:ext uri="{BB962C8B-B14F-4D97-AF65-F5344CB8AC3E}">
        <p14:creationId xmlns:p14="http://schemas.microsoft.com/office/powerpoint/2010/main" val="16530725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01"/>
          <p:cNvSpPr txBox="1">
            <a:spLocks noGrp="1"/>
          </p:cNvSpPr>
          <p:nvPr>
            <p:ph type="title"/>
          </p:nvPr>
        </p:nvSpPr>
        <p:spPr>
          <a:xfrm>
            <a:off x="1139041" y="279799"/>
            <a:ext cx="6685356" cy="685800"/>
          </a:xfrm>
          <a:prstGeom prst="rect">
            <a:avLst/>
          </a:prstGeom>
          <a:solidFill>
            <a:srgbClr val="333333"/>
          </a:solidFill>
          <a:ln>
            <a:noFill/>
          </a:ln>
        </p:spPr>
        <p:txBody>
          <a:bodyPr vert="horz" wrap="square" lIns="34290" tIns="34290" rIns="34290" bIns="34290" anchor="ctr" anchorCtr="0" compatLnSpc="1"/>
          <a:lstStyle/>
          <a:p>
            <a:pPr lvl="0"/>
            <a:r>
              <a:rPr lang="nn-NO" dirty="0">
                <a:solidFill>
                  <a:schemeClr val="accent2"/>
                </a:solidFill>
              </a:rPr>
              <a:t>Databases and </a:t>
            </a:r>
            <a:r>
              <a:rPr lang="nn-NO" dirty="0" err="1">
                <a:solidFill>
                  <a:schemeClr val="accent2"/>
                </a:solidFill>
              </a:rPr>
              <a:t>Search</a:t>
            </a:r>
            <a:endParaRPr lang="nn-NO" dirty="0"/>
          </a:p>
        </p:txBody>
      </p:sp>
      <p:sp>
        <p:nvSpPr>
          <p:cNvPr id="5" name="Shape 103"/>
          <p:cNvSpPr/>
          <p:nvPr/>
        </p:nvSpPr>
        <p:spPr>
          <a:xfrm>
            <a:off x="552424" y="1245398"/>
            <a:ext cx="3834276" cy="1552733"/>
          </a:xfrm>
          <a:prstGeom prst="rect">
            <a:avLst/>
          </a:prstGeom>
          <a:solidFill>
            <a:srgbClr val="FFFFFF"/>
          </a:solidFill>
          <a:ln w="25402">
            <a:solidFill>
              <a:srgbClr val="E07602"/>
            </a:solidFill>
            <a:prstDash val="solid"/>
            <a:round/>
          </a:ln>
        </p:spPr>
        <p:txBody>
          <a:bodyPr vert="horz" wrap="square" lIns="34290" tIns="34290" rIns="34290" bIns="34290" anchor="t" anchorCtr="0" compatLnSpc="1">
            <a:spAutoFit/>
          </a:bodyPr>
          <a:lstStyle/>
          <a:p>
            <a:pPr defTabSz="685800" hangingPunct="0">
              <a:lnSpc>
                <a:spcPct val="80000"/>
              </a:lnSpc>
              <a:spcBef>
                <a:spcPts val="375"/>
              </a:spcBef>
              <a:defRPr sz="2400" b="1" i="0" u="none" strike="noStrike" kern="0" cap="none" spc="0" baseline="0">
                <a:solidFill>
                  <a:srgbClr val="800000"/>
                </a:solidFill>
                <a:uFillTx/>
              </a:defRPr>
            </a:pPr>
            <a:r>
              <a:rPr lang="nn-NO" b="1" kern="0" dirty="0">
                <a:solidFill>
                  <a:srgbClr val="800000"/>
                </a:solidFill>
                <a:latin typeface="Century Gothic"/>
                <a:ea typeface="Century Gothic"/>
                <a:cs typeface="Century Gothic"/>
              </a:rPr>
              <a:t>Databases</a:t>
            </a:r>
            <a:endParaRPr lang="nn-NO" sz="1650" b="1" kern="0" dirty="0">
              <a:solidFill>
                <a:srgbClr val="800000"/>
              </a:solidFill>
              <a:latin typeface="Century Gothic"/>
              <a:ea typeface="Century Gothic"/>
              <a:cs typeface="Century Gothic"/>
            </a:endParaRPr>
          </a:p>
          <a:p>
            <a:pPr defTabSz="685800" hangingPunct="0">
              <a:lnSpc>
                <a:spcPct val="80000"/>
              </a:lnSpc>
              <a:spcBef>
                <a:spcPts val="225"/>
              </a:spcBef>
              <a:buClr>
                <a:srgbClr val="7A9610"/>
              </a:buClr>
              <a:buSzPct val="60000"/>
              <a:buFont typeface="Wingdings"/>
              <a:buChar char="◻"/>
              <a:defRPr sz="1600" b="1" i="0" u="none" strike="noStrike" kern="0" cap="none" spc="0" baseline="0">
                <a:solidFill>
                  <a:srgbClr val="000000"/>
                </a:solidFill>
                <a:uFillTx/>
              </a:defRPr>
            </a:pPr>
            <a:r>
              <a:rPr lang="nn-NO" sz="1200" kern="0" dirty="0" err="1">
                <a:solidFill>
                  <a:srgbClr val="000000"/>
                </a:solidFill>
                <a:latin typeface="Century Gothic"/>
                <a:ea typeface="Century Gothic"/>
                <a:cs typeface="Century Gothic"/>
              </a:rPr>
              <a:t>Algorithms</a:t>
            </a:r>
            <a:r>
              <a:rPr lang="nn-NO" sz="1200" kern="0" dirty="0">
                <a:solidFill>
                  <a:srgbClr val="000000"/>
                </a:solidFill>
                <a:latin typeface="Century Gothic"/>
                <a:ea typeface="Century Gothic"/>
                <a:cs typeface="Century Gothic"/>
              </a:rPr>
              <a:t> for </a:t>
            </a:r>
            <a:r>
              <a:rPr lang="nn-NO" sz="1200" kern="0" dirty="0" err="1">
                <a:solidFill>
                  <a:srgbClr val="000000"/>
                </a:solidFill>
                <a:latin typeface="Century Gothic"/>
                <a:ea typeface="Century Gothic"/>
                <a:cs typeface="Century Gothic"/>
              </a:rPr>
              <a:t>multicore</a:t>
            </a:r>
            <a:r>
              <a:rPr lang="nn-NO" sz="1200" kern="0" dirty="0">
                <a:solidFill>
                  <a:srgbClr val="000000"/>
                </a:solidFill>
                <a:latin typeface="Century Gothic"/>
                <a:ea typeface="Century Gothic"/>
                <a:cs typeface="Century Gothic"/>
              </a:rPr>
              <a:t> and GPUs</a:t>
            </a:r>
          </a:p>
          <a:p>
            <a:pPr defTabSz="685800" hangingPunct="0">
              <a:lnSpc>
                <a:spcPct val="80000"/>
              </a:lnSpc>
              <a:spcBef>
                <a:spcPts val="225"/>
              </a:spcBef>
              <a:buClr>
                <a:srgbClr val="7A9610"/>
              </a:buClr>
              <a:buSzPct val="60000"/>
              <a:buFont typeface="Wingdings"/>
              <a:buChar char="◻"/>
              <a:defRPr sz="1600" b="1" i="0" u="none" strike="noStrike" kern="0" cap="none" spc="0" baseline="0">
                <a:solidFill>
                  <a:srgbClr val="000000"/>
                </a:solidFill>
                <a:uFillTx/>
              </a:defRPr>
            </a:pPr>
            <a:r>
              <a:rPr lang="nn-NO" sz="1200" kern="0" dirty="0">
                <a:solidFill>
                  <a:srgbClr val="000000"/>
                </a:solidFill>
                <a:latin typeface="Century Gothic"/>
                <a:ea typeface="Century Gothic"/>
                <a:cs typeface="Century Gothic"/>
              </a:rPr>
              <a:t> In-</a:t>
            </a:r>
            <a:r>
              <a:rPr lang="nn-NO" sz="1200" kern="0" dirty="0" err="1">
                <a:solidFill>
                  <a:srgbClr val="000000"/>
                </a:solidFill>
                <a:latin typeface="Century Gothic"/>
                <a:ea typeface="Century Gothic"/>
                <a:cs typeface="Century Gothic"/>
              </a:rPr>
              <a:t>memory</a:t>
            </a:r>
            <a:r>
              <a:rPr lang="nn-NO" sz="1200" kern="0" dirty="0">
                <a:solidFill>
                  <a:srgbClr val="000000"/>
                </a:solidFill>
                <a:latin typeface="Century Gothic"/>
                <a:ea typeface="Century Gothic"/>
                <a:cs typeface="Century Gothic"/>
              </a:rPr>
              <a:t> databases</a:t>
            </a:r>
          </a:p>
          <a:p>
            <a:pPr defTabSz="685800" hangingPunct="0">
              <a:lnSpc>
                <a:spcPct val="80000"/>
              </a:lnSpc>
              <a:spcBef>
                <a:spcPts val="225"/>
              </a:spcBef>
              <a:buClr>
                <a:srgbClr val="7A9610"/>
              </a:buClr>
              <a:buSzPct val="60000"/>
              <a:buFont typeface="Wingdings"/>
              <a:buChar char="◻"/>
              <a:defRPr sz="1600" b="1" i="0" u="none" strike="noStrike" kern="0" cap="none" spc="0" baseline="0">
                <a:solidFill>
                  <a:srgbClr val="000000"/>
                </a:solidFill>
                <a:uFillTx/>
              </a:defRPr>
            </a:pPr>
            <a:r>
              <a:rPr lang="nn-NO" sz="1200" kern="0" dirty="0">
                <a:solidFill>
                  <a:srgbClr val="000000"/>
                </a:solidFill>
                <a:latin typeface="Century Gothic"/>
                <a:ea typeface="Century Gothic"/>
                <a:cs typeface="Century Gothic"/>
              </a:rPr>
              <a:t> Handling </a:t>
            </a:r>
            <a:r>
              <a:rPr lang="nn-NO" sz="1200" kern="0" dirty="0" err="1">
                <a:solidFill>
                  <a:srgbClr val="000000"/>
                </a:solidFill>
                <a:latin typeface="Century Gothic"/>
                <a:ea typeface="Century Gothic"/>
                <a:cs typeface="Century Gothic"/>
              </a:rPr>
              <a:t>complex</a:t>
            </a:r>
            <a:r>
              <a:rPr lang="nn-NO" sz="1200" kern="0" dirty="0">
                <a:solidFill>
                  <a:srgbClr val="000000"/>
                </a:solidFill>
                <a:latin typeface="Century Gothic"/>
                <a:ea typeface="Century Gothic"/>
                <a:cs typeface="Century Gothic"/>
              </a:rPr>
              <a:t> datatypes: </a:t>
            </a:r>
            <a:r>
              <a:rPr lang="nn-NO" sz="1200" kern="0" dirty="0" err="1">
                <a:solidFill>
                  <a:srgbClr val="000000"/>
                </a:solidFill>
                <a:latin typeface="Century Gothic"/>
                <a:ea typeface="Century Gothic"/>
                <a:cs typeface="Century Gothic"/>
              </a:rPr>
              <a:t>trajectories</a:t>
            </a:r>
            <a:r>
              <a:rPr lang="nn-NO" sz="1200" kern="0" dirty="0">
                <a:solidFill>
                  <a:srgbClr val="000000"/>
                </a:solidFill>
                <a:latin typeface="Century Gothic"/>
                <a:ea typeface="Century Gothic"/>
                <a:cs typeface="Century Gothic"/>
              </a:rPr>
              <a:t>, </a:t>
            </a:r>
            <a:r>
              <a:rPr lang="nn-NO" sz="1200" kern="0" dirty="0" err="1">
                <a:solidFill>
                  <a:srgbClr val="000000"/>
                </a:solidFill>
                <a:latin typeface="Century Gothic"/>
                <a:ea typeface="Century Gothic"/>
                <a:cs typeface="Century Gothic"/>
              </a:rPr>
              <a:t>graphs</a:t>
            </a:r>
            <a:r>
              <a:rPr lang="nn-NO" sz="1200" kern="0" dirty="0">
                <a:solidFill>
                  <a:srgbClr val="000000"/>
                </a:solidFill>
                <a:latin typeface="Century Gothic"/>
                <a:ea typeface="Century Gothic"/>
                <a:cs typeface="Century Gothic"/>
              </a:rPr>
              <a:t>, etc.</a:t>
            </a:r>
          </a:p>
          <a:p>
            <a:pPr defTabSz="685800" hangingPunct="0">
              <a:lnSpc>
                <a:spcPct val="80000"/>
              </a:lnSpc>
              <a:spcBef>
                <a:spcPts val="225"/>
              </a:spcBef>
              <a:buClr>
                <a:srgbClr val="7A9610"/>
              </a:buClr>
              <a:buSzPct val="60000"/>
              <a:buFont typeface="Wingdings"/>
              <a:buChar char="◻"/>
              <a:defRPr sz="1600" b="1" i="0" u="none" strike="noStrike" kern="0" cap="none" spc="0" baseline="0">
                <a:solidFill>
                  <a:srgbClr val="000000"/>
                </a:solidFill>
                <a:uFillTx/>
              </a:defRPr>
            </a:pPr>
            <a:r>
              <a:rPr lang="nn-NO" sz="1200" kern="0" dirty="0" err="1">
                <a:solidFill>
                  <a:srgbClr val="FF0000"/>
                </a:solidFill>
                <a:latin typeface="Century Gothic"/>
                <a:ea typeface="Century Gothic"/>
                <a:cs typeface="Century Gothic"/>
              </a:rPr>
              <a:t>Parallel</a:t>
            </a:r>
            <a:r>
              <a:rPr lang="nn-NO" sz="1200" kern="0" dirty="0">
                <a:solidFill>
                  <a:srgbClr val="FF0000"/>
                </a:solidFill>
                <a:latin typeface="Century Gothic"/>
                <a:ea typeface="Century Gothic"/>
                <a:cs typeface="Century Gothic"/>
              </a:rPr>
              <a:t> and </a:t>
            </a:r>
            <a:r>
              <a:rPr lang="nn-NO" sz="1200" kern="0" dirty="0" err="1">
                <a:solidFill>
                  <a:srgbClr val="FF0000"/>
                </a:solidFill>
                <a:latin typeface="Century Gothic"/>
                <a:ea typeface="Century Gothic"/>
                <a:cs typeface="Century Gothic"/>
              </a:rPr>
              <a:t>distributed</a:t>
            </a:r>
            <a:r>
              <a:rPr lang="nn-NO" sz="1200" kern="0" dirty="0">
                <a:solidFill>
                  <a:srgbClr val="FF0000"/>
                </a:solidFill>
                <a:latin typeface="Century Gothic"/>
                <a:ea typeface="Century Gothic"/>
                <a:cs typeface="Century Gothic"/>
              </a:rPr>
              <a:t> </a:t>
            </a:r>
            <a:r>
              <a:rPr lang="nn-NO" sz="1200" kern="0" dirty="0">
                <a:solidFill>
                  <a:srgbClr val="000000"/>
                </a:solidFill>
                <a:latin typeface="Century Gothic"/>
                <a:ea typeface="Century Gothic"/>
                <a:cs typeface="Century Gothic"/>
              </a:rPr>
              <a:t>DB systems.</a:t>
            </a:r>
          </a:p>
          <a:p>
            <a:pPr defTabSz="685800" hangingPunct="0">
              <a:lnSpc>
                <a:spcPct val="80000"/>
              </a:lnSpc>
              <a:spcBef>
                <a:spcPts val="225"/>
              </a:spcBef>
              <a:buClr>
                <a:srgbClr val="7A9610"/>
              </a:buClr>
              <a:buSzPct val="60000"/>
              <a:buFont typeface="Wingdings"/>
              <a:buChar char="◻"/>
              <a:defRPr sz="1600" b="1" i="0" u="none" strike="noStrike" kern="0" cap="none" spc="0" baseline="0">
                <a:solidFill>
                  <a:srgbClr val="000000"/>
                </a:solidFill>
                <a:uFillTx/>
              </a:defRPr>
            </a:pPr>
            <a:r>
              <a:rPr lang="nn-NO" sz="1200" kern="0" dirty="0" err="1">
                <a:solidFill>
                  <a:srgbClr val="000000"/>
                </a:solidFill>
                <a:latin typeface="Century Gothic"/>
                <a:ea typeface="Century Gothic"/>
                <a:cs typeface="Century Gothic"/>
              </a:rPr>
              <a:t>NoSQL</a:t>
            </a:r>
            <a:r>
              <a:rPr lang="nn-NO" sz="1200" kern="0" dirty="0">
                <a:solidFill>
                  <a:srgbClr val="000000"/>
                </a:solidFill>
                <a:latin typeface="Century Gothic"/>
                <a:ea typeface="Century Gothic"/>
                <a:cs typeface="Century Gothic"/>
              </a:rPr>
              <a:t>/</a:t>
            </a:r>
            <a:r>
              <a:rPr lang="nn-NO" sz="1200" kern="0" dirty="0" err="1">
                <a:solidFill>
                  <a:srgbClr val="000000"/>
                </a:solidFill>
                <a:latin typeface="Century Gothic"/>
                <a:ea typeface="Century Gothic"/>
                <a:cs typeface="Century Gothic"/>
              </a:rPr>
              <a:t>NewSQL</a:t>
            </a:r>
            <a:r>
              <a:rPr lang="nn-NO" sz="1200" kern="0" dirty="0">
                <a:solidFill>
                  <a:srgbClr val="000000"/>
                </a:solidFill>
                <a:latin typeface="Century Gothic"/>
                <a:ea typeface="Century Gothic"/>
                <a:cs typeface="Century Gothic"/>
              </a:rPr>
              <a:t> </a:t>
            </a:r>
            <a:r>
              <a:rPr lang="nn-NO" sz="1200" kern="0" dirty="0" err="1">
                <a:solidFill>
                  <a:srgbClr val="000000"/>
                </a:solidFill>
                <a:latin typeface="Century Gothic"/>
                <a:ea typeface="Century Gothic"/>
                <a:cs typeface="Century Gothic"/>
              </a:rPr>
              <a:t>DBs</a:t>
            </a:r>
            <a:endParaRPr lang="nn-NO" sz="1200" kern="0" dirty="0">
              <a:solidFill>
                <a:srgbClr val="000000"/>
              </a:solidFill>
              <a:latin typeface="Century Gothic"/>
              <a:ea typeface="Century Gothic"/>
              <a:cs typeface="Century Gothic"/>
            </a:endParaRPr>
          </a:p>
          <a:p>
            <a:pPr defTabSz="685800" hangingPunct="0">
              <a:lnSpc>
                <a:spcPct val="80000"/>
              </a:lnSpc>
              <a:spcBef>
                <a:spcPts val="225"/>
              </a:spcBef>
              <a:buClr>
                <a:srgbClr val="7A9610"/>
              </a:buClr>
              <a:buSzPct val="60000"/>
              <a:buFont typeface="Wingdings"/>
              <a:buChar char="◻"/>
              <a:defRPr sz="1600" b="1" i="0" u="none" strike="noStrike" kern="0" cap="none" spc="0" baseline="0">
                <a:solidFill>
                  <a:srgbClr val="000000"/>
                </a:solidFill>
                <a:uFillTx/>
              </a:defRPr>
            </a:pPr>
            <a:r>
              <a:rPr lang="nn-NO" sz="1200" kern="0" dirty="0">
                <a:solidFill>
                  <a:srgbClr val="000000"/>
                </a:solidFill>
                <a:latin typeface="Century Gothic"/>
                <a:ea typeface="Century Gothic"/>
                <a:cs typeface="Century Gothic"/>
              </a:rPr>
              <a:t>Big Data Frameworks (</a:t>
            </a:r>
            <a:r>
              <a:rPr lang="nn-NO" sz="1200" kern="0" dirty="0" err="1">
                <a:solidFill>
                  <a:srgbClr val="000000"/>
                </a:solidFill>
                <a:latin typeface="Century Gothic"/>
                <a:ea typeface="Century Gothic"/>
                <a:cs typeface="Century Gothic"/>
              </a:rPr>
              <a:t>Hadoop</a:t>
            </a:r>
            <a:r>
              <a:rPr lang="nn-NO" sz="1200" kern="0" dirty="0">
                <a:solidFill>
                  <a:srgbClr val="000000"/>
                </a:solidFill>
                <a:latin typeface="Century Gothic"/>
                <a:ea typeface="Century Gothic"/>
                <a:cs typeface="Century Gothic"/>
              </a:rPr>
              <a:t>, Spark…)</a:t>
            </a:r>
          </a:p>
        </p:txBody>
      </p:sp>
      <p:sp>
        <p:nvSpPr>
          <p:cNvPr id="6" name="Shape 104"/>
          <p:cNvSpPr/>
          <p:nvPr/>
        </p:nvSpPr>
        <p:spPr>
          <a:xfrm>
            <a:off x="552424" y="3156756"/>
            <a:ext cx="3834276" cy="1231619"/>
          </a:xfrm>
          <a:prstGeom prst="rect">
            <a:avLst/>
          </a:prstGeom>
          <a:solidFill>
            <a:srgbClr val="FFFFFF"/>
          </a:solidFill>
          <a:ln w="25402">
            <a:solidFill>
              <a:srgbClr val="E07602"/>
            </a:solidFill>
            <a:prstDash val="solid"/>
            <a:round/>
          </a:ln>
        </p:spPr>
        <p:txBody>
          <a:bodyPr vert="horz" wrap="square" lIns="34290" tIns="34290" rIns="34290" bIns="34290" anchor="t" anchorCtr="0" compatLnSpc="1">
            <a:spAutoFit/>
          </a:bodyPr>
          <a:lstStyle/>
          <a:p>
            <a:pPr defTabSz="685800" hangingPunct="0">
              <a:lnSpc>
                <a:spcPct val="80000"/>
              </a:lnSpc>
              <a:spcBef>
                <a:spcPts val="375"/>
              </a:spcBef>
              <a:defRPr sz="2400" b="1" i="0" u="none" strike="noStrike" kern="0" cap="none" spc="0" baseline="0">
                <a:solidFill>
                  <a:srgbClr val="800000"/>
                </a:solidFill>
                <a:uFillTx/>
              </a:defRPr>
            </a:pPr>
            <a:r>
              <a:rPr lang="nn-NO" b="1" kern="0" dirty="0" err="1">
                <a:solidFill>
                  <a:srgbClr val="800000"/>
                </a:solidFill>
                <a:latin typeface="Century Gothic"/>
                <a:ea typeface="Century Gothic"/>
                <a:cs typeface="Century Gothic"/>
              </a:rPr>
              <a:t>Search</a:t>
            </a:r>
            <a:endParaRPr lang="nn-NO" b="1" kern="0" dirty="0">
              <a:solidFill>
                <a:srgbClr val="800000"/>
              </a:solidFill>
              <a:latin typeface="Century Gothic"/>
              <a:ea typeface="Century Gothic"/>
              <a:cs typeface="Century Gothic"/>
            </a:endParaRPr>
          </a:p>
          <a:p>
            <a:pPr defTabSz="685800"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n-NO" sz="1200" kern="0" dirty="0">
                <a:solidFill>
                  <a:srgbClr val="000000"/>
                </a:solidFill>
                <a:latin typeface="Century Gothic"/>
                <a:ea typeface="Century Gothic"/>
                <a:cs typeface="Century Gothic"/>
              </a:rPr>
              <a:t> </a:t>
            </a:r>
            <a:r>
              <a:rPr lang="nn-NO" sz="1200" b="1" kern="0" dirty="0" err="1">
                <a:solidFill>
                  <a:srgbClr val="000000"/>
                </a:solidFill>
                <a:latin typeface="Century Gothic"/>
                <a:ea typeface="Century Gothic"/>
                <a:cs typeface="Century Gothic"/>
              </a:rPr>
              <a:t>Text</a:t>
            </a:r>
            <a:r>
              <a:rPr lang="nn-NO" sz="1200" b="1" kern="0" dirty="0">
                <a:solidFill>
                  <a:srgbClr val="000000"/>
                </a:solidFill>
                <a:latin typeface="Century Gothic"/>
                <a:ea typeface="Century Gothic"/>
                <a:cs typeface="Century Gothic"/>
              </a:rPr>
              <a:t>-,person-,</a:t>
            </a:r>
            <a:r>
              <a:rPr lang="nn-NO" sz="1200" b="1" kern="0" dirty="0" err="1">
                <a:solidFill>
                  <a:srgbClr val="000000"/>
                </a:solidFill>
                <a:latin typeface="Century Gothic"/>
                <a:ea typeface="Century Gothic"/>
                <a:cs typeface="Century Gothic"/>
              </a:rPr>
              <a:t>product</a:t>
            </a:r>
            <a:r>
              <a:rPr lang="nn-NO" sz="1200" b="1" kern="0" dirty="0">
                <a:solidFill>
                  <a:srgbClr val="000000"/>
                </a:solidFill>
                <a:latin typeface="Century Gothic"/>
                <a:ea typeface="Century Gothic"/>
                <a:cs typeface="Century Gothic"/>
              </a:rPr>
              <a:t>-</a:t>
            </a:r>
            <a:r>
              <a:rPr lang="nn-NO" sz="1200" b="1" kern="0" dirty="0" err="1">
                <a:solidFill>
                  <a:srgbClr val="000000"/>
                </a:solidFill>
                <a:latin typeface="Century Gothic"/>
                <a:ea typeface="Century Gothic"/>
                <a:cs typeface="Century Gothic"/>
              </a:rPr>
              <a:t>search</a:t>
            </a:r>
            <a:r>
              <a:rPr lang="nn-NO" sz="1200" b="1" kern="0" dirty="0">
                <a:solidFill>
                  <a:srgbClr val="000000"/>
                </a:solidFill>
                <a:latin typeface="Century Gothic"/>
                <a:ea typeface="Century Gothic"/>
                <a:cs typeface="Century Gothic"/>
              </a:rPr>
              <a:t> </a:t>
            </a:r>
          </a:p>
          <a:p>
            <a:pPr defTabSz="685800"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n-NO" sz="1200" b="1" kern="0" dirty="0">
                <a:solidFill>
                  <a:srgbClr val="000000"/>
                </a:solidFill>
                <a:latin typeface="Century Gothic"/>
                <a:ea typeface="Century Gothic"/>
                <a:cs typeface="Century Gothic"/>
              </a:rPr>
              <a:t> </a:t>
            </a:r>
            <a:r>
              <a:rPr lang="nn-NO" sz="1200" b="1" kern="0" dirty="0" err="1">
                <a:solidFill>
                  <a:srgbClr val="000000"/>
                </a:solidFill>
                <a:latin typeface="Century Gothic"/>
                <a:ea typeface="Century Gothic"/>
                <a:cs typeface="Century Gothic"/>
              </a:rPr>
              <a:t>Combining</a:t>
            </a:r>
            <a:r>
              <a:rPr lang="nn-NO" sz="1200" b="1" kern="0" dirty="0">
                <a:solidFill>
                  <a:srgbClr val="000000"/>
                </a:solidFill>
                <a:latin typeface="Century Gothic"/>
                <a:ea typeface="Century Gothic"/>
                <a:cs typeface="Century Gothic"/>
              </a:rPr>
              <a:t> </a:t>
            </a:r>
            <a:r>
              <a:rPr lang="nn-NO" sz="1200" b="1" kern="0" dirty="0" err="1">
                <a:solidFill>
                  <a:srgbClr val="000000"/>
                </a:solidFill>
                <a:latin typeface="Century Gothic"/>
                <a:ea typeface="Century Gothic"/>
                <a:cs typeface="Century Gothic"/>
              </a:rPr>
              <a:t>text</a:t>
            </a:r>
            <a:r>
              <a:rPr lang="nn-NO" sz="1200" b="1" kern="0" dirty="0">
                <a:solidFill>
                  <a:srgbClr val="000000"/>
                </a:solidFill>
                <a:latin typeface="Century Gothic"/>
                <a:ea typeface="Century Gothic"/>
                <a:cs typeface="Century Gothic"/>
              </a:rPr>
              <a:t> and time</a:t>
            </a:r>
          </a:p>
          <a:p>
            <a:pPr defTabSz="685800"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n-NO" sz="1200" b="1" kern="0" dirty="0">
                <a:solidFill>
                  <a:srgbClr val="000000"/>
                </a:solidFill>
                <a:latin typeface="Century Gothic"/>
                <a:ea typeface="Century Gothic"/>
                <a:cs typeface="Century Gothic"/>
              </a:rPr>
              <a:t>Machine Learning for </a:t>
            </a:r>
            <a:r>
              <a:rPr lang="nn-NO" sz="1200" b="1" kern="0" dirty="0" err="1">
                <a:solidFill>
                  <a:srgbClr val="000000"/>
                </a:solidFill>
                <a:latin typeface="Century Gothic"/>
                <a:ea typeface="Century Gothic"/>
                <a:cs typeface="Century Gothic"/>
              </a:rPr>
              <a:t>search</a:t>
            </a:r>
            <a:endParaRPr lang="nn-NO" sz="1200" b="1" kern="0" dirty="0">
              <a:solidFill>
                <a:srgbClr val="000000"/>
              </a:solidFill>
              <a:latin typeface="Century Gothic"/>
              <a:ea typeface="Century Gothic"/>
              <a:cs typeface="Century Gothic"/>
            </a:endParaRPr>
          </a:p>
          <a:p>
            <a:pPr defTabSz="685800"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n-NO" sz="1200" b="1" kern="0" dirty="0">
                <a:solidFill>
                  <a:srgbClr val="000000"/>
                </a:solidFill>
                <a:latin typeface="Century Gothic"/>
                <a:ea typeface="Century Gothic"/>
                <a:cs typeface="Century Gothic"/>
              </a:rPr>
              <a:t> Natural-Language Processing (NLP)</a:t>
            </a:r>
          </a:p>
          <a:p>
            <a:pPr defTabSz="685800"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n-NO" sz="1200" b="1" kern="0" dirty="0">
                <a:solidFill>
                  <a:srgbClr val="000000"/>
                </a:solidFill>
                <a:latin typeface="Century Gothic"/>
                <a:ea typeface="Century Gothic"/>
                <a:cs typeface="Century Gothic"/>
              </a:rPr>
              <a:t>Large Language Models (</a:t>
            </a:r>
            <a:r>
              <a:rPr lang="nn-NO" sz="1200" b="1" kern="0" dirty="0" err="1">
                <a:solidFill>
                  <a:srgbClr val="000000"/>
                </a:solidFill>
                <a:latin typeface="Century Gothic"/>
                <a:ea typeface="Century Gothic"/>
                <a:cs typeface="Century Gothic"/>
              </a:rPr>
              <a:t>GPTs</a:t>
            </a:r>
            <a:r>
              <a:rPr lang="nn-NO" sz="1200" b="1" kern="0" dirty="0">
                <a:solidFill>
                  <a:srgbClr val="000000"/>
                </a:solidFill>
                <a:latin typeface="Century Gothic"/>
                <a:ea typeface="Century Gothic"/>
                <a:cs typeface="Century Gothic"/>
              </a:rPr>
              <a:t>)</a:t>
            </a:r>
          </a:p>
        </p:txBody>
      </p:sp>
      <p:sp>
        <p:nvSpPr>
          <p:cNvPr id="7" name="Shape 105"/>
          <p:cNvSpPr/>
          <p:nvPr/>
        </p:nvSpPr>
        <p:spPr>
          <a:xfrm>
            <a:off x="5227483" y="2121279"/>
            <a:ext cx="3437433" cy="1700466"/>
          </a:xfrm>
          <a:prstGeom prst="rect">
            <a:avLst/>
          </a:prstGeom>
          <a:solidFill>
            <a:srgbClr val="FFFFFF"/>
          </a:solidFill>
          <a:ln w="25402">
            <a:solidFill>
              <a:srgbClr val="E07602"/>
            </a:solidFill>
            <a:prstDash val="solid"/>
            <a:round/>
          </a:ln>
        </p:spPr>
        <p:txBody>
          <a:bodyPr vert="horz" wrap="square" lIns="34290" tIns="34290" rIns="34290" bIns="34290" anchor="t" anchorCtr="0" compatLnSpc="1">
            <a:spAutoFit/>
          </a:bodyPr>
          <a:lstStyle/>
          <a:p>
            <a:pPr defTabSz="685800" hangingPunct="0">
              <a:lnSpc>
                <a:spcPct val="80000"/>
              </a:lnSpc>
              <a:spcBef>
                <a:spcPts val="375"/>
              </a:spcBef>
              <a:defRPr sz="2400" b="1" i="0" u="none" strike="noStrike" kern="0" cap="none" spc="0" baseline="0">
                <a:solidFill>
                  <a:srgbClr val="800000"/>
                </a:solidFill>
                <a:uFillTx/>
              </a:defRPr>
            </a:pPr>
            <a:r>
              <a:rPr lang="nb-NO" b="1" kern="0" dirty="0" err="1">
                <a:solidFill>
                  <a:srgbClr val="800000"/>
                </a:solidFill>
                <a:latin typeface="Century Gothic"/>
                <a:ea typeface="Century Gothic"/>
                <a:cs typeface="Century Gothic"/>
              </a:rPr>
              <a:t>Text</a:t>
            </a:r>
            <a:r>
              <a:rPr lang="nb-NO" b="1" kern="0" dirty="0">
                <a:solidFill>
                  <a:srgbClr val="800000"/>
                </a:solidFill>
                <a:latin typeface="Century Gothic"/>
                <a:ea typeface="Century Gothic"/>
                <a:cs typeface="Century Gothic"/>
              </a:rPr>
              <a:t> / Web Mining</a:t>
            </a:r>
          </a:p>
          <a:p>
            <a:pPr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Finding</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useful</a:t>
            </a:r>
            <a:r>
              <a:rPr lang="nb-NO" sz="1200" b="1" kern="0" dirty="0">
                <a:solidFill>
                  <a:srgbClr val="000000"/>
                </a:solidFill>
                <a:latin typeface="Century Gothic"/>
                <a:ea typeface="Century Gothic"/>
                <a:cs typeface="Century Gothic"/>
              </a:rPr>
              <a:t> info in a </a:t>
            </a:r>
            <a:r>
              <a:rPr lang="nb-NO" sz="1200" b="1" kern="0" dirty="0" err="1">
                <a:solidFill>
                  <a:srgbClr val="000000"/>
                </a:solidFill>
                <a:latin typeface="Century Gothic"/>
                <a:ea typeface="Century Gothic"/>
                <a:cs typeface="Century Gothic"/>
              </a:rPr>
              <a:t>large</a:t>
            </a:r>
            <a:r>
              <a:rPr lang="nb-NO" sz="1200" b="1" kern="0" dirty="0">
                <a:solidFill>
                  <a:srgbClr val="000000"/>
                </a:solidFill>
                <a:latin typeface="Century Gothic"/>
                <a:ea typeface="Century Gothic"/>
                <a:cs typeface="Century Gothic"/>
              </a:rPr>
              <a:t> data </a:t>
            </a:r>
            <a:r>
              <a:rPr lang="nb-NO" sz="1200" b="1" kern="0" dirty="0" err="1">
                <a:solidFill>
                  <a:srgbClr val="000000"/>
                </a:solidFill>
                <a:latin typeface="Century Gothic"/>
                <a:ea typeface="Century Gothic"/>
                <a:cs typeface="Century Gothic"/>
              </a:rPr>
              <a:t>corpus</a:t>
            </a:r>
            <a:r>
              <a:rPr lang="nb-NO" sz="1200" b="1" kern="0" dirty="0">
                <a:solidFill>
                  <a:srgbClr val="000000"/>
                </a:solidFill>
                <a:latin typeface="Century Gothic"/>
                <a:ea typeface="Century Gothic"/>
                <a:cs typeface="Century Gothic"/>
              </a:rPr>
              <a:t>.</a:t>
            </a:r>
          </a:p>
          <a:p>
            <a:pPr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Social</a:t>
            </a:r>
            <a:r>
              <a:rPr lang="nb-NO" sz="1200" b="1" kern="0" dirty="0">
                <a:solidFill>
                  <a:srgbClr val="000000"/>
                </a:solidFill>
                <a:latin typeface="Century Gothic"/>
                <a:ea typeface="Century Gothic"/>
                <a:cs typeface="Century Gothic"/>
              </a:rPr>
              <a:t> media </a:t>
            </a:r>
            <a:r>
              <a:rPr lang="nb-NO" sz="1200" b="1" kern="0" dirty="0" err="1">
                <a:solidFill>
                  <a:srgbClr val="000000"/>
                </a:solidFill>
                <a:latin typeface="Century Gothic"/>
                <a:ea typeface="Century Gothic"/>
                <a:cs typeface="Century Gothic"/>
              </a:rPr>
              <a:t>mining</a:t>
            </a:r>
            <a:r>
              <a:rPr lang="nb-NO" sz="1200" b="1" kern="0" dirty="0">
                <a:solidFill>
                  <a:srgbClr val="000000"/>
                </a:solidFill>
                <a:latin typeface="Century Gothic"/>
                <a:ea typeface="Century Gothic"/>
                <a:cs typeface="Century Gothic"/>
              </a:rPr>
              <a:t> – </a:t>
            </a:r>
            <a:r>
              <a:rPr lang="nb-NO" sz="1200" b="1" kern="0" dirty="0" err="1">
                <a:solidFill>
                  <a:srgbClr val="000000"/>
                </a:solidFill>
                <a:latin typeface="Century Gothic"/>
                <a:ea typeface="Century Gothic"/>
                <a:cs typeface="Century Gothic"/>
              </a:rPr>
              <a:t>increasing</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the</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value</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of</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user-generated</a:t>
            </a:r>
            <a:r>
              <a:rPr lang="nb-NO" sz="1200" b="1" kern="0" dirty="0">
                <a:solidFill>
                  <a:srgbClr val="000000"/>
                </a:solidFill>
                <a:latin typeface="Century Gothic"/>
                <a:ea typeface="Century Gothic"/>
                <a:cs typeface="Century Gothic"/>
              </a:rPr>
              <a:t> data by: </a:t>
            </a:r>
          </a:p>
          <a:p>
            <a:pPr lvl="1"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b-NO" sz="1200" b="1" kern="0" dirty="0" err="1">
                <a:solidFill>
                  <a:srgbClr val="000000"/>
                </a:solidFill>
                <a:latin typeface="Century Gothic"/>
                <a:ea typeface="Century Gothic"/>
                <a:cs typeface="Century Gothic"/>
              </a:rPr>
              <a:t>Finding</a:t>
            </a:r>
            <a:r>
              <a:rPr lang="nb-NO" sz="1200" b="1" kern="0" dirty="0">
                <a:solidFill>
                  <a:srgbClr val="000000"/>
                </a:solidFill>
                <a:latin typeface="Century Gothic"/>
                <a:ea typeface="Century Gothic"/>
                <a:cs typeface="Century Gothic"/>
              </a:rPr>
              <a:t> relationships </a:t>
            </a:r>
            <a:r>
              <a:rPr lang="nb-NO" sz="1200" b="1" kern="0" dirty="0" err="1">
                <a:solidFill>
                  <a:srgbClr val="000000"/>
                </a:solidFill>
                <a:latin typeface="Century Gothic"/>
                <a:ea typeface="Century Gothic"/>
                <a:cs typeface="Century Gothic"/>
              </a:rPr>
              <a:t>between</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users</a:t>
            </a:r>
            <a:endParaRPr lang="nb-NO" sz="1200" b="1" kern="0" dirty="0">
              <a:solidFill>
                <a:srgbClr val="000000"/>
              </a:solidFill>
              <a:latin typeface="Century Gothic"/>
              <a:ea typeface="Century Gothic"/>
              <a:cs typeface="Century Gothic"/>
            </a:endParaRPr>
          </a:p>
          <a:p>
            <a:pPr lvl="1"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b-NO" sz="1200" b="1" kern="0" dirty="0">
                <a:solidFill>
                  <a:srgbClr val="000000"/>
                </a:solidFill>
                <a:latin typeface="Century Gothic"/>
                <a:ea typeface="Century Gothic"/>
                <a:cs typeface="Century Gothic"/>
              </a:rPr>
              <a:t>Opinion </a:t>
            </a:r>
            <a:r>
              <a:rPr lang="nb-NO" sz="1200" b="1" kern="0" dirty="0" err="1">
                <a:solidFill>
                  <a:srgbClr val="000000"/>
                </a:solidFill>
                <a:latin typeface="Century Gothic"/>
                <a:ea typeface="Century Gothic"/>
                <a:cs typeface="Century Gothic"/>
              </a:rPr>
              <a:t>mining</a:t>
            </a:r>
            <a:endParaRPr lang="nb-NO" sz="1200" b="1" kern="0" dirty="0">
              <a:solidFill>
                <a:srgbClr val="000000"/>
              </a:solidFill>
              <a:latin typeface="Century Gothic"/>
              <a:ea typeface="Century Gothic"/>
              <a:cs typeface="Century Gothic"/>
            </a:endParaRPr>
          </a:p>
          <a:p>
            <a:pPr lvl="1"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b-NO" sz="1200" b="1" kern="0" dirty="0" err="1">
                <a:solidFill>
                  <a:srgbClr val="000000"/>
                </a:solidFill>
                <a:latin typeface="Century Gothic"/>
                <a:ea typeface="Century Gothic"/>
                <a:cs typeface="Century Gothic"/>
              </a:rPr>
              <a:t>Community</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detection</a:t>
            </a:r>
            <a:endParaRPr lang="nb-NO" sz="1200" b="1" kern="0" dirty="0">
              <a:solidFill>
                <a:srgbClr val="000000"/>
              </a:solidFill>
              <a:latin typeface="Century Gothic"/>
              <a:ea typeface="Century Gothic"/>
              <a:cs typeface="Century Gothic"/>
            </a:endParaRPr>
          </a:p>
          <a:p>
            <a:pPr hangingPunct="0">
              <a:lnSpc>
                <a:spcPct val="80000"/>
              </a:lnSpc>
              <a:spcBef>
                <a:spcPts val="225"/>
              </a:spcBef>
              <a:buClr>
                <a:srgbClr val="7A9610"/>
              </a:buClr>
              <a:buSzPct val="60000"/>
              <a:buFont typeface="Wingdings"/>
              <a:buChar char="◻"/>
              <a:defRPr sz="1600" b="0" i="0" u="none" strike="noStrike" kern="0" cap="none" spc="0" baseline="0">
                <a:solidFill>
                  <a:srgbClr val="000000"/>
                </a:solidFill>
                <a:uFillTx/>
              </a:defRPr>
            </a:pPr>
            <a:r>
              <a:rPr lang="nb-NO" sz="1200" b="1" kern="0" dirty="0">
                <a:solidFill>
                  <a:srgbClr val="000000"/>
                </a:solidFill>
                <a:latin typeface="Century Gothic"/>
                <a:ea typeface="Century Gothic"/>
                <a:cs typeface="Century Gothic"/>
              </a:rPr>
              <a:t>Linking </a:t>
            </a:r>
            <a:r>
              <a:rPr lang="nb-NO" sz="1200" b="1" kern="0" dirty="0" err="1">
                <a:solidFill>
                  <a:srgbClr val="000000"/>
                </a:solidFill>
                <a:latin typeface="Century Gothic"/>
                <a:ea typeface="Century Gothic"/>
                <a:cs typeface="Century Gothic"/>
              </a:rPr>
              <a:t>open</a:t>
            </a:r>
            <a:r>
              <a:rPr lang="nb-NO" sz="1200" b="1" kern="0" dirty="0">
                <a:solidFill>
                  <a:srgbClr val="000000"/>
                </a:solidFill>
                <a:latin typeface="Century Gothic"/>
                <a:ea typeface="Century Gothic"/>
                <a:cs typeface="Century Gothic"/>
              </a:rPr>
              <a:t> data to </a:t>
            </a:r>
            <a:r>
              <a:rPr lang="nb-NO" sz="1200" b="1" kern="0" dirty="0" err="1">
                <a:solidFill>
                  <a:srgbClr val="000000"/>
                </a:solidFill>
                <a:latin typeface="Century Gothic"/>
                <a:ea typeface="Century Gothic"/>
                <a:cs typeface="Century Gothic"/>
              </a:rPr>
              <a:t>structured</a:t>
            </a:r>
            <a:r>
              <a:rPr lang="nb-NO" sz="1200" b="1" kern="0" dirty="0">
                <a:solidFill>
                  <a:srgbClr val="000000"/>
                </a:solidFill>
                <a:latin typeface="Century Gothic"/>
                <a:ea typeface="Century Gothic"/>
                <a:cs typeface="Century Gothic"/>
              </a:rPr>
              <a:t> </a:t>
            </a:r>
            <a:r>
              <a:rPr lang="nb-NO" sz="1200" b="1" kern="0" dirty="0" err="1">
                <a:solidFill>
                  <a:srgbClr val="000000"/>
                </a:solidFill>
                <a:latin typeface="Century Gothic"/>
                <a:ea typeface="Century Gothic"/>
                <a:cs typeface="Century Gothic"/>
              </a:rPr>
              <a:t>knowledge</a:t>
            </a:r>
            <a:r>
              <a:rPr lang="nb-NO" sz="1200" b="1" kern="0" dirty="0">
                <a:solidFill>
                  <a:srgbClr val="000000"/>
                </a:solidFill>
                <a:latin typeface="Century Gothic"/>
                <a:ea typeface="Century Gothic"/>
                <a:cs typeface="Century Gothic"/>
              </a:rPr>
              <a:t> bases (</a:t>
            </a:r>
            <a:r>
              <a:rPr lang="nb-NO" sz="1200" b="1" kern="0" dirty="0" err="1">
                <a:solidFill>
                  <a:srgbClr val="000000"/>
                </a:solidFill>
                <a:latin typeface="Century Gothic"/>
                <a:ea typeface="Century Gothic"/>
                <a:cs typeface="Century Gothic"/>
              </a:rPr>
              <a:t>DBPedia</a:t>
            </a:r>
            <a:r>
              <a:rPr lang="nb-NO" sz="1200" b="1" kern="0" dirty="0">
                <a:solidFill>
                  <a:srgbClr val="000000"/>
                </a:solidFill>
                <a:latin typeface="Century Gothic"/>
                <a:ea typeface="Century Gothic"/>
                <a:cs typeface="Century Gothic"/>
              </a:rPr>
              <a:t> etc.)</a:t>
            </a:r>
          </a:p>
        </p:txBody>
      </p:sp>
      <p:pic>
        <p:nvPicPr>
          <p:cNvPr id="8" name="Picture 7">
            <a:extLst>
              <a:ext uri="{FF2B5EF4-FFF2-40B4-BE49-F238E27FC236}">
                <a16:creationId xmlns:a16="http://schemas.microsoft.com/office/drawing/2014/main" id="{C822F40C-69A1-4B25-9774-2ADCC87256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2793" y="0"/>
            <a:ext cx="1604517" cy="1566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p:cNvSpPr txBox="1">
            <a:spLocks noGrp="1"/>
          </p:cNvSpPr>
          <p:nvPr>
            <p:ph type="title"/>
          </p:nvPr>
        </p:nvSpPr>
        <p:spPr>
          <a:xfrm>
            <a:off x="1508760" y="108583"/>
            <a:ext cx="6685356" cy="685800"/>
          </a:xfrm>
          <a:prstGeom prst="rect">
            <a:avLst/>
          </a:prstGeom>
          <a:solidFill>
            <a:schemeClr val="bg1"/>
          </a:solidFill>
          <a:ln>
            <a:noFill/>
          </a:ln>
        </p:spPr>
        <p:txBody>
          <a:bodyPr vert="horz" wrap="square" lIns="34290" tIns="34290" rIns="34290" bIns="34290" anchor="ctr" anchorCtr="0" compatLnSpc="1"/>
          <a:lstStyle/>
          <a:p>
            <a:pPr lvl="0"/>
            <a:r>
              <a:rPr lang="nb-NO" sz="2100" dirty="0" err="1"/>
              <a:t>Previous</a:t>
            </a:r>
            <a:r>
              <a:rPr lang="nb-NO" sz="2100" dirty="0"/>
              <a:t> Projects and </a:t>
            </a:r>
            <a:r>
              <a:rPr lang="nb-NO" sz="2100" dirty="0" err="1"/>
              <a:t>Master’s</a:t>
            </a:r>
            <a:r>
              <a:rPr lang="nb-NO" sz="2100" dirty="0"/>
              <a:t> </a:t>
            </a:r>
            <a:r>
              <a:rPr lang="nb-NO" sz="2100" dirty="0" err="1"/>
              <a:t>Theses</a:t>
            </a:r>
            <a:endParaRPr lang="nb-NO" sz="2100" dirty="0"/>
          </a:p>
        </p:txBody>
      </p:sp>
      <p:sp>
        <p:nvSpPr>
          <p:cNvPr id="4" name="Shape 143"/>
          <p:cNvSpPr txBox="1">
            <a:spLocks noGrp="1"/>
          </p:cNvSpPr>
          <p:nvPr>
            <p:ph type="body" idx="1"/>
          </p:nvPr>
        </p:nvSpPr>
        <p:spPr>
          <a:xfrm>
            <a:off x="380157" y="859890"/>
            <a:ext cx="4096427" cy="2946800"/>
          </a:xfrm>
          <a:prstGeom prst="rect">
            <a:avLst/>
          </a:prstGeom>
          <a:noFill/>
          <a:ln>
            <a:noFill/>
          </a:ln>
        </p:spPr>
        <p:txBody>
          <a:bodyPr vert="horz" wrap="square" lIns="34290" tIns="34290" rIns="34290" bIns="34290" anchor="t" anchorCtr="0" compatLnSpc="1"/>
          <a:lstStyle/>
          <a:p>
            <a:r>
              <a:rPr lang="nn-NO" sz="1600" dirty="0" err="1"/>
              <a:t>Determining</a:t>
            </a:r>
            <a:r>
              <a:rPr lang="nn-NO" sz="1600" dirty="0"/>
              <a:t> </a:t>
            </a:r>
            <a:r>
              <a:rPr lang="nn-NO" sz="1600" dirty="0" err="1"/>
              <a:t>creation</a:t>
            </a:r>
            <a:r>
              <a:rPr lang="nn-NO" sz="1600" dirty="0"/>
              <a:t> time </a:t>
            </a:r>
            <a:r>
              <a:rPr lang="nn-NO" sz="1600" dirty="0" err="1"/>
              <a:t>of</a:t>
            </a:r>
            <a:r>
              <a:rPr lang="nn-NO" sz="1600" dirty="0"/>
              <a:t> </a:t>
            </a:r>
            <a:r>
              <a:rPr lang="nn-NO" sz="1600" dirty="0" err="1"/>
              <a:t>documents</a:t>
            </a:r>
            <a:r>
              <a:rPr lang="nn-NO" sz="1600" dirty="0"/>
              <a:t> </a:t>
            </a:r>
            <a:r>
              <a:rPr lang="nn-NO" sz="1600" dirty="0" err="1"/>
              <a:t>based</a:t>
            </a:r>
            <a:r>
              <a:rPr lang="nn-NO" sz="1600" dirty="0"/>
              <a:t> </a:t>
            </a:r>
            <a:r>
              <a:rPr lang="nn-NO" sz="1600" dirty="0" err="1"/>
              <a:t>on</a:t>
            </a:r>
            <a:r>
              <a:rPr lang="nn-NO" sz="1600" dirty="0"/>
              <a:t> </a:t>
            </a:r>
            <a:r>
              <a:rPr lang="nn-NO" sz="1600" dirty="0" err="1"/>
              <a:t>contents</a:t>
            </a:r>
            <a:endParaRPr lang="nn-NO" sz="1600" dirty="0"/>
          </a:p>
          <a:p>
            <a:r>
              <a:rPr lang="nn-NO" sz="1600" dirty="0">
                <a:solidFill>
                  <a:srgbClr val="FF0000"/>
                </a:solidFill>
              </a:rPr>
              <a:t>Handling </a:t>
            </a:r>
            <a:r>
              <a:rPr lang="nn-NO" sz="1600" dirty="0" err="1">
                <a:solidFill>
                  <a:srgbClr val="FF0000"/>
                </a:solidFill>
              </a:rPr>
              <a:t>big</a:t>
            </a:r>
            <a:r>
              <a:rPr lang="nn-NO" sz="1600" dirty="0">
                <a:solidFill>
                  <a:srgbClr val="FF0000"/>
                </a:solidFill>
              </a:rPr>
              <a:t> spatial data</a:t>
            </a:r>
          </a:p>
          <a:p>
            <a:pPr>
              <a:lnSpc>
                <a:spcPct val="70000"/>
              </a:lnSpc>
            </a:pPr>
            <a:r>
              <a:rPr lang="nn-NO" sz="1600" dirty="0"/>
              <a:t>DB </a:t>
            </a:r>
            <a:r>
              <a:rPr lang="nn-NO" sz="1600" dirty="0" err="1"/>
              <a:t>tracking</a:t>
            </a:r>
            <a:r>
              <a:rPr lang="nn-NO" sz="1600" dirty="0"/>
              <a:t> </a:t>
            </a:r>
            <a:r>
              <a:rPr lang="nn-NO" sz="1600" dirty="0" err="1"/>
              <a:t>on</a:t>
            </a:r>
            <a:r>
              <a:rPr lang="nn-NO" sz="1600" dirty="0"/>
              <a:t> </a:t>
            </a:r>
            <a:r>
              <a:rPr lang="nn-NO" sz="1600" dirty="0" err="1"/>
              <a:t>remote</a:t>
            </a:r>
            <a:r>
              <a:rPr lang="nn-NO" sz="1600" dirty="0"/>
              <a:t> </a:t>
            </a:r>
            <a:r>
              <a:rPr lang="nn-NO" sz="1600" dirty="0" err="1"/>
              <a:t>processors</a:t>
            </a:r>
            <a:r>
              <a:rPr lang="nn-NO" sz="1600" dirty="0"/>
              <a:t> and GPUs</a:t>
            </a:r>
          </a:p>
          <a:p>
            <a:pPr>
              <a:lnSpc>
                <a:spcPct val="70000"/>
              </a:lnSpc>
            </a:pPr>
            <a:r>
              <a:rPr lang="nn-NO" sz="1600" dirty="0"/>
              <a:t>Automatic </a:t>
            </a:r>
            <a:r>
              <a:rPr lang="nn-NO" sz="1600" dirty="0" err="1"/>
              <a:t>scaling</a:t>
            </a:r>
            <a:r>
              <a:rPr lang="nn-NO" sz="1600" dirty="0"/>
              <a:t> and </a:t>
            </a:r>
            <a:r>
              <a:rPr lang="nn-NO" sz="1600" dirty="0" err="1"/>
              <a:t>maintenance</a:t>
            </a:r>
            <a:r>
              <a:rPr lang="nn-NO" sz="1600" dirty="0"/>
              <a:t> </a:t>
            </a:r>
            <a:r>
              <a:rPr lang="nn-NO" sz="1600" dirty="0" err="1"/>
              <a:t>of</a:t>
            </a:r>
            <a:r>
              <a:rPr lang="nn-NO" sz="1600" dirty="0"/>
              <a:t> a NoSQL database</a:t>
            </a:r>
          </a:p>
          <a:p>
            <a:pPr>
              <a:lnSpc>
                <a:spcPct val="70000"/>
              </a:lnSpc>
            </a:pPr>
            <a:r>
              <a:rPr lang="en-US" sz="1600" dirty="0"/>
              <a:t>In-memory databases</a:t>
            </a:r>
          </a:p>
          <a:p>
            <a:pPr>
              <a:lnSpc>
                <a:spcPct val="70000"/>
              </a:lnSpc>
            </a:pPr>
            <a:r>
              <a:rPr lang="en-US" sz="1600" dirty="0"/>
              <a:t>Spatio-textual trajectory mining</a:t>
            </a:r>
          </a:p>
          <a:p>
            <a:pPr marL="0" indent="0">
              <a:lnSpc>
                <a:spcPct val="70000"/>
              </a:lnSpc>
              <a:buNone/>
            </a:pPr>
            <a:endParaRPr lang="en-US" sz="975" dirty="0"/>
          </a:p>
        </p:txBody>
      </p:sp>
      <p:sp>
        <p:nvSpPr>
          <p:cNvPr id="5" name="Shape 144"/>
          <p:cNvSpPr/>
          <p:nvPr/>
        </p:nvSpPr>
        <p:spPr>
          <a:xfrm>
            <a:off x="5004199" y="1022650"/>
            <a:ext cx="3941018" cy="3318761"/>
          </a:xfrm>
          <a:prstGeom prst="rect">
            <a:avLst/>
          </a:prstGeom>
          <a:noFill/>
          <a:ln>
            <a:noFill/>
            <a:prstDash val="solid"/>
          </a:ln>
        </p:spPr>
        <p:txBody>
          <a:bodyPr vert="horz" wrap="square" lIns="34290" tIns="34290" rIns="34290" bIns="34290" anchor="t" anchorCtr="0" compatLnSpc="1"/>
          <a:lstStyle/>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en-US" sz="1600" kern="0" dirty="0">
                <a:solidFill>
                  <a:srgbClr val="595959"/>
                </a:solidFill>
                <a:latin typeface="Arial" panose="020B0604020202020204" pitchFamily="34" charset="0"/>
                <a:ea typeface="Century Gothic"/>
                <a:cs typeface="Arial" panose="020B0604020202020204" pitchFamily="34" charset="0"/>
              </a:rPr>
              <a:t>Analyzing bank transactions</a:t>
            </a: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nn-NO" sz="1600" kern="0" dirty="0" err="1">
                <a:solidFill>
                  <a:srgbClr val="595959"/>
                </a:solidFill>
                <a:latin typeface="Arial" panose="020B0604020202020204" pitchFamily="34" charset="0"/>
                <a:ea typeface="Century Gothic"/>
                <a:cs typeface="Arial" panose="020B0604020202020204" pitchFamily="34" charset="0"/>
              </a:rPr>
              <a:t>Text</a:t>
            </a:r>
            <a:r>
              <a:rPr lang="nn-NO" sz="1600" kern="0" dirty="0">
                <a:solidFill>
                  <a:srgbClr val="595959"/>
                </a:solidFill>
                <a:latin typeface="Arial" panose="020B0604020202020204" pitchFamily="34" charset="0"/>
                <a:ea typeface="Century Gothic"/>
                <a:cs typeface="Arial" panose="020B0604020202020204" pitchFamily="34" charset="0"/>
              </a:rPr>
              <a:t> </a:t>
            </a:r>
            <a:r>
              <a:rPr lang="nn-NO" sz="1600" kern="0" dirty="0" err="1">
                <a:solidFill>
                  <a:srgbClr val="595959"/>
                </a:solidFill>
                <a:latin typeface="Arial" panose="020B0604020202020204" pitchFamily="34" charset="0"/>
                <a:ea typeface="Century Gothic"/>
                <a:cs typeface="Arial" panose="020B0604020202020204" pitchFamily="34" charset="0"/>
              </a:rPr>
              <a:t>mining</a:t>
            </a:r>
            <a:r>
              <a:rPr lang="nn-NO" sz="1600" kern="0" dirty="0">
                <a:solidFill>
                  <a:srgbClr val="595959"/>
                </a:solidFill>
                <a:latin typeface="Arial" panose="020B0604020202020204" pitchFamily="34" charset="0"/>
                <a:ea typeface="Century Gothic"/>
                <a:cs typeface="Arial" panose="020B0604020202020204" pitchFamily="34" charset="0"/>
              </a:rPr>
              <a:t> </a:t>
            </a:r>
            <a:r>
              <a:rPr lang="nn-NO" sz="1600" kern="0" dirty="0" err="1">
                <a:solidFill>
                  <a:srgbClr val="595959"/>
                </a:solidFill>
                <a:latin typeface="Arial" panose="020B0604020202020204" pitchFamily="34" charset="0"/>
                <a:ea typeface="Century Gothic"/>
                <a:cs typeface="Arial" panose="020B0604020202020204" pitchFamily="34" charset="0"/>
              </a:rPr>
              <a:t>on</a:t>
            </a:r>
            <a:r>
              <a:rPr lang="nn-NO" sz="1600" kern="0" dirty="0">
                <a:solidFill>
                  <a:srgbClr val="595959"/>
                </a:solidFill>
                <a:latin typeface="Arial" panose="020B0604020202020204" pitchFamily="34" charset="0"/>
                <a:ea typeface="Century Gothic"/>
                <a:cs typeface="Arial" panose="020B0604020202020204" pitchFamily="34" charset="0"/>
              </a:rPr>
              <a:t> Twitter data</a:t>
            </a: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nn-NO" sz="1600" kern="0" dirty="0">
                <a:solidFill>
                  <a:srgbClr val="595959"/>
                </a:solidFill>
                <a:latin typeface="Arial" panose="020B0604020202020204" pitchFamily="34" charset="0"/>
                <a:ea typeface="Century Gothic"/>
                <a:cs typeface="Arial" panose="020B0604020202020204" pitchFamily="34" charset="0"/>
              </a:rPr>
              <a:t>Mining </a:t>
            </a:r>
            <a:r>
              <a:rPr lang="nn-NO" sz="1600" kern="0" dirty="0" err="1">
                <a:solidFill>
                  <a:srgbClr val="595959"/>
                </a:solidFill>
                <a:latin typeface="Arial" panose="020B0604020202020204" pitchFamily="34" charset="0"/>
                <a:ea typeface="Century Gothic"/>
                <a:cs typeface="Arial" panose="020B0604020202020204" pitchFamily="34" charset="0"/>
              </a:rPr>
              <a:t>dynamic</a:t>
            </a:r>
            <a:r>
              <a:rPr lang="nn-NO" sz="1600" kern="0" dirty="0">
                <a:solidFill>
                  <a:srgbClr val="595959"/>
                </a:solidFill>
                <a:latin typeface="Arial" panose="020B0604020202020204" pitchFamily="34" charset="0"/>
                <a:ea typeface="Century Gothic"/>
                <a:cs typeface="Arial" panose="020B0604020202020204" pitchFamily="34" charset="0"/>
              </a:rPr>
              <a:t> </a:t>
            </a:r>
            <a:r>
              <a:rPr lang="nn-NO" sz="1600" kern="0" dirty="0" err="1">
                <a:solidFill>
                  <a:srgbClr val="595959"/>
                </a:solidFill>
                <a:latin typeface="Arial" panose="020B0604020202020204" pitchFamily="34" charset="0"/>
                <a:ea typeface="Century Gothic"/>
                <a:cs typeface="Arial" panose="020B0604020202020204" pitchFamily="34" charset="0"/>
              </a:rPr>
              <a:t>graphs</a:t>
            </a:r>
            <a:endParaRPr lang="nn-NO" sz="1600" kern="0" dirty="0">
              <a:solidFill>
                <a:srgbClr val="595959"/>
              </a:solidFill>
              <a:latin typeface="Arial" panose="020B0604020202020204" pitchFamily="34" charset="0"/>
              <a:ea typeface="Century Gothic"/>
              <a:cs typeface="Arial" panose="020B0604020202020204" pitchFamily="34" charset="0"/>
            </a:endParaRP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en-US" sz="1600" kern="0" dirty="0" err="1">
                <a:solidFill>
                  <a:srgbClr val="595959"/>
                </a:solidFill>
                <a:latin typeface="Arial" panose="020B0604020202020204" pitchFamily="34" charset="0"/>
                <a:ea typeface="Century Gothic"/>
                <a:cs typeface="Arial" panose="020B0604020202020204" pitchFamily="34" charset="0"/>
              </a:rPr>
              <a:t>Personalised</a:t>
            </a:r>
            <a:r>
              <a:rPr lang="en-US" sz="1600" kern="0" dirty="0">
                <a:solidFill>
                  <a:srgbClr val="595959"/>
                </a:solidFill>
                <a:latin typeface="Arial" panose="020B0604020202020204" pitchFamily="34" charset="0"/>
                <a:ea typeface="Century Gothic"/>
                <a:cs typeface="Arial" panose="020B0604020202020204" pitchFamily="34" charset="0"/>
              </a:rPr>
              <a:t>, intelligent object search and recommendation</a:t>
            </a: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en-US" sz="1600" kern="0" dirty="0">
                <a:solidFill>
                  <a:srgbClr val="595959"/>
                </a:solidFill>
                <a:latin typeface="Arial" panose="020B0604020202020204" pitchFamily="34" charset="0"/>
                <a:ea typeface="Century Gothic"/>
                <a:cs typeface="Arial" panose="020B0604020202020204" pitchFamily="34" charset="0"/>
              </a:rPr>
              <a:t>Scalable search in knowledge bases</a:t>
            </a: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en-US" sz="1600" kern="0" dirty="0">
                <a:solidFill>
                  <a:srgbClr val="595959"/>
                </a:solidFill>
                <a:latin typeface="Arial" panose="020B0604020202020204" pitchFamily="34" charset="0"/>
                <a:ea typeface="Century Gothic"/>
                <a:cs typeface="Arial" panose="020B0604020202020204" pitchFamily="34" charset="0"/>
              </a:rPr>
              <a:t>Machine learning in cache replacement algorithms</a:t>
            </a: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en-US" sz="1600" kern="0" dirty="0">
                <a:solidFill>
                  <a:srgbClr val="595959"/>
                </a:solidFill>
                <a:latin typeface="Arial" panose="020B0604020202020204" pitchFamily="34" charset="0"/>
                <a:ea typeface="Century Gothic"/>
                <a:cs typeface="Arial" panose="020B0604020202020204" pitchFamily="34" charset="0"/>
              </a:rPr>
              <a:t>Online upgrade in NoSQL databases</a:t>
            </a:r>
          </a:p>
          <a:p>
            <a:pPr marL="285750" indent="-285750" hangingPunct="0">
              <a:lnSpc>
                <a:spcPct val="70000"/>
              </a:lnSpc>
              <a:spcBef>
                <a:spcPts val="1500"/>
              </a:spcBef>
              <a:buClr>
                <a:srgbClr val="A2C816"/>
              </a:buClr>
              <a:buSzPct val="100000"/>
              <a:buFont typeface="Arial" panose="020B0604020202020204" pitchFamily="34" charset="0"/>
              <a:buChar char="•"/>
              <a:defRPr sz="1300" b="0" i="0" u="none" strike="noStrike" kern="0" cap="none" spc="0" baseline="0">
                <a:solidFill>
                  <a:srgbClr val="595959"/>
                </a:solidFill>
                <a:uFillTx/>
              </a:defRPr>
            </a:pPr>
            <a:r>
              <a:rPr lang="en-US" sz="1600" kern="0" dirty="0">
                <a:solidFill>
                  <a:srgbClr val="FF0000"/>
                </a:solidFill>
                <a:latin typeface="Arial" panose="020B0604020202020204" pitchFamily="34" charset="0"/>
                <a:ea typeface="Century Gothic"/>
                <a:cs typeface="Arial" panose="020B0604020202020204" pitchFamily="34" charset="0"/>
              </a:rPr>
              <a:t>Detection of fake news</a:t>
            </a:r>
          </a:p>
          <a:p>
            <a:pPr marL="257175" indent="-257175" hangingPunct="0">
              <a:lnSpc>
                <a:spcPct val="70000"/>
              </a:lnSpc>
              <a:spcBef>
                <a:spcPts val="1500"/>
              </a:spcBef>
              <a:buClr>
                <a:srgbClr val="A2C816"/>
              </a:buClr>
              <a:buSzPct val="100000"/>
              <a:buFont typeface="Wingdings 2"/>
              <a:buChar char=""/>
              <a:defRPr sz="1300" b="0" i="0" u="none" strike="noStrike" kern="0" cap="none" spc="0" baseline="0">
                <a:solidFill>
                  <a:srgbClr val="595959"/>
                </a:solidFill>
                <a:uFillTx/>
              </a:defRPr>
            </a:pPr>
            <a:endParaRPr lang="en-US" sz="975" kern="0" dirty="0">
              <a:solidFill>
                <a:srgbClr val="595959"/>
              </a:solidFill>
              <a:latin typeface="Century Gothic"/>
              <a:ea typeface="Century Gothic"/>
              <a:cs typeface="Century Gothic"/>
            </a:endParaRPr>
          </a:p>
        </p:txBody>
      </p:sp>
    </p:spTree>
    <p:extLst>
      <p:ext uri="{BB962C8B-B14F-4D97-AF65-F5344CB8AC3E}">
        <p14:creationId xmlns:p14="http://schemas.microsoft.com/office/powerpoint/2010/main" val="12745659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AF9D55-E824-AC95-70F7-C35D04BAB555}"/>
              </a:ext>
            </a:extLst>
          </p:cNvPr>
          <p:cNvSpPr txBox="1"/>
          <p:nvPr/>
        </p:nvSpPr>
        <p:spPr>
          <a:xfrm>
            <a:off x="264604" y="790832"/>
            <a:ext cx="8614794" cy="1200329"/>
          </a:xfrm>
          <a:prstGeom prst="rect">
            <a:avLst/>
          </a:prstGeom>
          <a:noFill/>
        </p:spPr>
        <p:txBody>
          <a:bodyPr wrap="none" rtlCol="0">
            <a:spAutoFit/>
          </a:bodyPr>
          <a:lstStyle/>
          <a:p>
            <a:pPr algn="ctr"/>
            <a:r>
              <a:rPr lang="en-NO" sz="3600" b="1" dirty="0">
                <a:solidFill>
                  <a:srgbClr val="FF0000"/>
                </a:solidFill>
              </a:rPr>
              <a:t>DataBase Research:  </a:t>
            </a:r>
          </a:p>
          <a:p>
            <a:pPr algn="ctr"/>
            <a:r>
              <a:rPr lang="en-NO" sz="3600" b="1" dirty="0">
                <a:solidFill>
                  <a:srgbClr val="FF0000"/>
                </a:solidFill>
              </a:rPr>
              <a:t>Structuring, Searching + Analyzing Data + … </a:t>
            </a:r>
          </a:p>
        </p:txBody>
      </p:sp>
      <p:sp>
        <p:nvSpPr>
          <p:cNvPr id="3" name="TextBox 2">
            <a:extLst>
              <a:ext uri="{FF2B5EF4-FFF2-40B4-BE49-F238E27FC236}">
                <a16:creationId xmlns:a16="http://schemas.microsoft.com/office/drawing/2014/main" id="{4C4E1D4B-2D15-D509-DF70-50962832415C}"/>
              </a:ext>
            </a:extLst>
          </p:cNvPr>
          <p:cNvSpPr txBox="1"/>
          <p:nvPr/>
        </p:nvSpPr>
        <p:spPr>
          <a:xfrm>
            <a:off x="866648" y="2660821"/>
            <a:ext cx="6743449" cy="1200329"/>
          </a:xfrm>
          <a:prstGeom prst="rect">
            <a:avLst/>
          </a:prstGeom>
          <a:noFill/>
        </p:spPr>
        <p:txBody>
          <a:bodyPr wrap="none" rtlCol="0">
            <a:spAutoFit/>
          </a:bodyPr>
          <a:lstStyle/>
          <a:p>
            <a:pPr algn="ctr"/>
            <a:r>
              <a:rPr lang="en-NO" sz="3600" b="1" dirty="0">
                <a:solidFill>
                  <a:srgbClr val="002060"/>
                </a:solidFill>
              </a:rPr>
              <a:t>AI Research:  </a:t>
            </a:r>
          </a:p>
          <a:p>
            <a:pPr algn="ctr"/>
            <a:r>
              <a:rPr lang="en-NO" sz="3600" b="1" dirty="0">
                <a:solidFill>
                  <a:srgbClr val="002060"/>
                </a:solidFill>
              </a:rPr>
              <a:t>Abstracting + Generating Data + …</a:t>
            </a:r>
          </a:p>
        </p:txBody>
      </p:sp>
    </p:spTree>
    <p:extLst>
      <p:ext uri="{BB962C8B-B14F-4D97-AF65-F5344CB8AC3E}">
        <p14:creationId xmlns:p14="http://schemas.microsoft.com/office/powerpoint/2010/main" val="360573376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4EC160-CB91-5ABC-F7DA-A97304B29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248" y="532866"/>
            <a:ext cx="3052829" cy="2571750"/>
          </a:xfrm>
          <a:prstGeom prst="rect">
            <a:avLst/>
          </a:prstGeom>
        </p:spPr>
      </p:pic>
      <p:pic>
        <p:nvPicPr>
          <p:cNvPr id="7" name="Picture 6">
            <a:extLst>
              <a:ext uri="{FF2B5EF4-FFF2-40B4-BE49-F238E27FC236}">
                <a16:creationId xmlns:a16="http://schemas.microsoft.com/office/drawing/2014/main" id="{CD7DEB42-C83E-84DB-3D1D-7A4E7F364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610" y="3731767"/>
            <a:ext cx="5829300" cy="1392131"/>
          </a:xfrm>
          <a:prstGeom prst="rect">
            <a:avLst/>
          </a:prstGeom>
        </p:spPr>
      </p:pic>
      <p:pic>
        <p:nvPicPr>
          <p:cNvPr id="9" name="Picture 8">
            <a:extLst>
              <a:ext uri="{FF2B5EF4-FFF2-40B4-BE49-F238E27FC236}">
                <a16:creationId xmlns:a16="http://schemas.microsoft.com/office/drawing/2014/main" id="{391BB6BA-75CF-62B8-571E-9D50007C4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213" y="1170332"/>
            <a:ext cx="2992702" cy="2198661"/>
          </a:xfrm>
          <a:prstGeom prst="rect">
            <a:avLst/>
          </a:prstGeom>
        </p:spPr>
      </p:pic>
      <p:sp>
        <p:nvSpPr>
          <p:cNvPr id="10" name="TextBox 9">
            <a:extLst>
              <a:ext uri="{FF2B5EF4-FFF2-40B4-BE49-F238E27FC236}">
                <a16:creationId xmlns:a16="http://schemas.microsoft.com/office/drawing/2014/main" id="{892F09DD-A9C9-8830-31FD-07A14AA5A571}"/>
              </a:ext>
            </a:extLst>
          </p:cNvPr>
          <p:cNvSpPr txBox="1"/>
          <p:nvPr/>
        </p:nvSpPr>
        <p:spPr>
          <a:xfrm>
            <a:off x="1306997" y="0"/>
            <a:ext cx="1743491" cy="461665"/>
          </a:xfrm>
          <a:prstGeom prst="rect">
            <a:avLst/>
          </a:prstGeom>
          <a:noFill/>
        </p:spPr>
        <p:txBody>
          <a:bodyPr wrap="none" rtlCol="0">
            <a:spAutoFit/>
          </a:bodyPr>
          <a:lstStyle/>
          <a:p>
            <a:r>
              <a:rPr lang="en-NO" sz="2400" b="1" dirty="0"/>
              <a:t>Transformer</a:t>
            </a:r>
          </a:p>
        </p:txBody>
      </p:sp>
      <p:sp>
        <p:nvSpPr>
          <p:cNvPr id="11" name="TextBox 10">
            <a:extLst>
              <a:ext uri="{FF2B5EF4-FFF2-40B4-BE49-F238E27FC236}">
                <a16:creationId xmlns:a16="http://schemas.microsoft.com/office/drawing/2014/main" id="{33F44516-8F0E-4AA9-3773-AF99EBD5F238}"/>
              </a:ext>
            </a:extLst>
          </p:cNvPr>
          <p:cNvSpPr txBox="1"/>
          <p:nvPr/>
        </p:nvSpPr>
        <p:spPr>
          <a:xfrm>
            <a:off x="5498825" y="915261"/>
            <a:ext cx="1399229" cy="461665"/>
          </a:xfrm>
          <a:prstGeom prst="rect">
            <a:avLst/>
          </a:prstGeom>
          <a:noFill/>
        </p:spPr>
        <p:txBody>
          <a:bodyPr wrap="none" rtlCol="0">
            <a:spAutoFit/>
          </a:bodyPr>
          <a:lstStyle/>
          <a:p>
            <a:r>
              <a:rPr lang="en-NO" sz="2400" b="1" dirty="0"/>
              <a:t>Attention</a:t>
            </a:r>
          </a:p>
        </p:txBody>
      </p:sp>
      <p:sp>
        <p:nvSpPr>
          <p:cNvPr id="12" name="TextBox 11">
            <a:extLst>
              <a:ext uri="{FF2B5EF4-FFF2-40B4-BE49-F238E27FC236}">
                <a16:creationId xmlns:a16="http://schemas.microsoft.com/office/drawing/2014/main" id="{5E0F1C8D-6386-D573-246B-5AB89969A430}"/>
              </a:ext>
            </a:extLst>
          </p:cNvPr>
          <p:cNvSpPr txBox="1"/>
          <p:nvPr/>
        </p:nvSpPr>
        <p:spPr>
          <a:xfrm>
            <a:off x="3723691" y="3293186"/>
            <a:ext cx="1622560" cy="461665"/>
          </a:xfrm>
          <a:prstGeom prst="rect">
            <a:avLst/>
          </a:prstGeom>
          <a:noFill/>
        </p:spPr>
        <p:txBody>
          <a:bodyPr wrap="none" rtlCol="0">
            <a:spAutoFit/>
          </a:bodyPr>
          <a:lstStyle/>
          <a:p>
            <a:r>
              <a:rPr lang="en-NO" sz="2400" b="1" dirty="0"/>
              <a:t>Embedding</a:t>
            </a:r>
          </a:p>
        </p:txBody>
      </p:sp>
      <p:sp>
        <p:nvSpPr>
          <p:cNvPr id="13" name="TextBox 12">
            <a:extLst>
              <a:ext uri="{FF2B5EF4-FFF2-40B4-BE49-F238E27FC236}">
                <a16:creationId xmlns:a16="http://schemas.microsoft.com/office/drawing/2014/main" id="{546DFD50-7DDB-F8C2-0E25-38FA42D24028}"/>
              </a:ext>
            </a:extLst>
          </p:cNvPr>
          <p:cNvSpPr txBox="1"/>
          <p:nvPr/>
        </p:nvSpPr>
        <p:spPr>
          <a:xfrm>
            <a:off x="4665145" y="163104"/>
            <a:ext cx="2350643" cy="461665"/>
          </a:xfrm>
          <a:prstGeom prst="rect">
            <a:avLst/>
          </a:prstGeom>
          <a:solidFill>
            <a:schemeClr val="bg1">
              <a:lumMod val="65000"/>
            </a:schemeClr>
          </a:solidFill>
        </p:spPr>
        <p:txBody>
          <a:bodyPr wrap="none" rtlCol="0">
            <a:spAutoFit/>
          </a:bodyPr>
          <a:lstStyle/>
          <a:p>
            <a:r>
              <a:rPr lang="en-NO" sz="2400" b="1" dirty="0">
                <a:solidFill>
                  <a:srgbClr val="FF0000"/>
                </a:solidFill>
              </a:rPr>
              <a:t>What is all this??</a:t>
            </a:r>
          </a:p>
        </p:txBody>
      </p:sp>
    </p:spTree>
    <p:extLst>
      <p:ext uri="{BB962C8B-B14F-4D97-AF65-F5344CB8AC3E}">
        <p14:creationId xmlns:p14="http://schemas.microsoft.com/office/powerpoint/2010/main" val="198877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607747-DC83-2F0C-8493-925C68163848}"/>
              </a:ext>
            </a:extLst>
          </p:cNvPr>
          <p:cNvSpPr txBox="1"/>
          <p:nvPr/>
        </p:nvSpPr>
        <p:spPr>
          <a:xfrm>
            <a:off x="1761510" y="1187323"/>
            <a:ext cx="1955985" cy="1938992"/>
          </a:xfrm>
          <a:prstGeom prst="rect">
            <a:avLst/>
          </a:prstGeom>
          <a:solidFill>
            <a:schemeClr val="bg1">
              <a:lumMod val="75000"/>
            </a:schemeClr>
          </a:solidFill>
        </p:spPr>
        <p:txBody>
          <a:bodyPr wrap="none" rtlCol="0">
            <a:spAutoFit/>
          </a:bodyPr>
          <a:lstStyle/>
          <a:p>
            <a:r>
              <a:rPr lang="en-GB" sz="2400" b="1" dirty="0">
                <a:latin typeface="American Typewriter" panose="02090604020004020304" pitchFamily="18" charset="77"/>
                <a:ea typeface="Cambria Math" panose="02040503050406030204" pitchFamily="18" charset="0"/>
                <a:cs typeface="Jaini Purva" pitchFamily="2" charset="0"/>
              </a:rPr>
              <a:t>A</a:t>
            </a:r>
            <a:r>
              <a:rPr lang="en-NO" sz="2400" b="1" dirty="0">
                <a:latin typeface="American Typewriter" panose="02090604020004020304" pitchFamily="18" charset="77"/>
                <a:ea typeface="Cambria Math" panose="02040503050406030204" pitchFamily="18" charset="0"/>
                <a:cs typeface="Jaini Purva" pitchFamily="2" charset="0"/>
              </a:rPr>
              <a:t>nswer: </a:t>
            </a:r>
          </a:p>
          <a:p>
            <a:r>
              <a:rPr lang="en-NO" sz="2400" b="1" dirty="0">
                <a:latin typeface="American Typewriter" panose="02090604020004020304" pitchFamily="18" charset="77"/>
                <a:ea typeface="Cambria Math" panose="02040503050406030204" pitchFamily="18" charset="0"/>
                <a:cs typeface="Jaini Purva" pitchFamily="2" charset="0"/>
              </a:rPr>
              <a:t>The guts of </a:t>
            </a:r>
          </a:p>
          <a:p>
            <a:r>
              <a:rPr lang="en-NO" sz="2400" b="1" dirty="0">
                <a:latin typeface="American Typewriter" panose="02090604020004020304" pitchFamily="18" charset="77"/>
                <a:ea typeface="Cambria Math" panose="02040503050406030204" pitchFamily="18" charset="0"/>
                <a:cs typeface="Jaini Purva" pitchFamily="2" charset="0"/>
              </a:rPr>
              <a:t>ChatGPT </a:t>
            </a:r>
          </a:p>
          <a:p>
            <a:r>
              <a:rPr lang="en-NO" sz="2400" b="1" dirty="0">
                <a:latin typeface="American Typewriter" panose="02090604020004020304" pitchFamily="18" charset="77"/>
                <a:ea typeface="Cambria Math" panose="02040503050406030204" pitchFamily="18" charset="0"/>
                <a:cs typeface="Jaini Purva" pitchFamily="2" charset="0"/>
              </a:rPr>
              <a:t>(as best </a:t>
            </a:r>
          </a:p>
          <a:p>
            <a:r>
              <a:rPr lang="en-NO" sz="2400" b="1" dirty="0">
                <a:latin typeface="American Typewriter" panose="02090604020004020304" pitchFamily="18" charset="77"/>
                <a:ea typeface="Cambria Math" panose="02040503050406030204" pitchFamily="18" charset="0"/>
                <a:cs typeface="Jaini Purva" pitchFamily="2" charset="0"/>
              </a:rPr>
              <a:t>we know)</a:t>
            </a:r>
          </a:p>
        </p:txBody>
      </p:sp>
      <p:pic>
        <p:nvPicPr>
          <p:cNvPr id="7" name="Picture 6">
            <a:extLst>
              <a:ext uri="{FF2B5EF4-FFF2-40B4-BE49-F238E27FC236}">
                <a16:creationId xmlns:a16="http://schemas.microsoft.com/office/drawing/2014/main" id="{EB732865-D79D-14AC-4DA9-F80821DE65F6}"/>
              </a:ext>
            </a:extLst>
          </p:cNvPr>
          <p:cNvPicPr>
            <a:picLocks noChangeAspect="1"/>
          </p:cNvPicPr>
          <p:nvPr/>
        </p:nvPicPr>
        <p:blipFill>
          <a:blip r:embed="rId2"/>
          <a:stretch>
            <a:fillRect/>
          </a:stretch>
        </p:blipFill>
        <p:spPr>
          <a:xfrm>
            <a:off x="4432876" y="808279"/>
            <a:ext cx="2738567" cy="3526942"/>
          </a:xfrm>
          <a:prstGeom prst="rect">
            <a:avLst/>
          </a:prstGeom>
        </p:spPr>
      </p:pic>
    </p:spTree>
    <p:extLst>
      <p:ext uri="{BB962C8B-B14F-4D97-AF65-F5344CB8AC3E}">
        <p14:creationId xmlns:p14="http://schemas.microsoft.com/office/powerpoint/2010/main" val="1720949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682DA-D021-B621-EBD5-6B3F4E2E60F5}"/>
              </a:ext>
            </a:extLst>
          </p:cNvPr>
          <p:cNvSpPr>
            <a:spLocks noGrp="1"/>
          </p:cNvSpPr>
          <p:nvPr>
            <p:ph idx="1"/>
          </p:nvPr>
        </p:nvSpPr>
        <p:spPr>
          <a:xfrm>
            <a:off x="1247361" y="141632"/>
            <a:ext cx="6664187" cy="4934779"/>
          </a:xfrm>
        </p:spPr>
        <p:txBody>
          <a:bodyPr>
            <a:normAutofit/>
          </a:bodyPr>
          <a:lstStyle/>
          <a:p>
            <a:pPr marL="0" indent="0">
              <a:buNone/>
            </a:pPr>
            <a:r>
              <a:rPr lang="en-NO" sz="1500" b="1" dirty="0">
                <a:solidFill>
                  <a:srgbClr val="FF0000"/>
                </a:solidFill>
              </a:rPr>
              <a:t>Me:  </a:t>
            </a:r>
            <a:r>
              <a:rPr lang="en-GB" sz="1600" b="0" i="0" dirty="0">
                <a:effectLst/>
                <a:latin typeface="Söhne"/>
              </a:rPr>
              <a:t>Compose a 4-line poem that introduces VERY smart people to our Database and AI group.</a:t>
            </a:r>
          </a:p>
          <a:p>
            <a:pPr marL="0" indent="0">
              <a:buNone/>
            </a:pPr>
            <a:endParaRPr lang="en-GB" sz="1600" b="0" i="0" dirty="0">
              <a:effectLst/>
              <a:latin typeface="Söhne"/>
            </a:endParaRPr>
          </a:p>
          <a:p>
            <a:pPr marL="0" indent="0">
              <a:buNone/>
            </a:pPr>
            <a:r>
              <a:rPr lang="en-GB" sz="1500" b="1" dirty="0" err="1">
                <a:latin typeface="Söhne"/>
              </a:rPr>
              <a:t>ChatGPT</a:t>
            </a:r>
            <a:r>
              <a:rPr lang="en-GB" sz="1500" b="1" dirty="0">
                <a:latin typeface="Söhne"/>
              </a:rPr>
              <a:t> </a:t>
            </a:r>
            <a:r>
              <a:rPr lang="en-GB" sz="1500" b="1" dirty="0">
                <a:solidFill>
                  <a:srgbClr val="FF0000"/>
                </a:solidFill>
                <a:latin typeface="Söhne"/>
              </a:rPr>
              <a:t>(3.5):</a:t>
            </a:r>
          </a:p>
          <a:p>
            <a:pPr marL="257175" lvl="1" indent="0">
              <a:buNone/>
            </a:pPr>
            <a:r>
              <a:rPr lang="en-GB" sz="1400" b="0" i="0" dirty="0">
                <a:solidFill>
                  <a:srgbClr val="D1D5DB"/>
                </a:solidFill>
                <a:effectLst/>
                <a:highlight>
                  <a:srgbClr val="000000"/>
                </a:highlight>
                <a:latin typeface="Söhne"/>
              </a:rPr>
              <a:t>In realms of wisdom, where brilliance does reside, </a:t>
            </a:r>
          </a:p>
          <a:p>
            <a:pPr marL="257175" lvl="1" indent="0">
              <a:buNone/>
            </a:pPr>
            <a:r>
              <a:rPr lang="en-GB" sz="1400" b="0" i="0" dirty="0">
                <a:solidFill>
                  <a:srgbClr val="D1D5DB"/>
                </a:solidFill>
                <a:effectLst/>
                <a:highlight>
                  <a:srgbClr val="000000"/>
                </a:highlight>
                <a:latin typeface="Söhne"/>
              </a:rPr>
              <a:t>Very smart minds, our AI group's pride, </a:t>
            </a:r>
          </a:p>
          <a:p>
            <a:pPr marL="257175" lvl="1" indent="0">
              <a:buNone/>
            </a:pPr>
            <a:r>
              <a:rPr lang="en-GB" sz="1400" b="0" i="0" dirty="0">
                <a:solidFill>
                  <a:srgbClr val="D1D5DB"/>
                </a:solidFill>
                <a:effectLst/>
                <a:highlight>
                  <a:srgbClr val="000000"/>
                </a:highlight>
                <a:latin typeface="Söhne"/>
              </a:rPr>
              <a:t>With knowledge vast and intellect ablaze, </a:t>
            </a:r>
          </a:p>
          <a:p>
            <a:pPr marL="257175" lvl="1" indent="0">
              <a:buNone/>
            </a:pPr>
            <a:r>
              <a:rPr lang="en-GB" sz="1400" b="0" i="0" dirty="0">
                <a:solidFill>
                  <a:srgbClr val="D1D5DB"/>
                </a:solidFill>
                <a:effectLst/>
                <a:highlight>
                  <a:srgbClr val="000000"/>
                </a:highlight>
                <a:latin typeface="Söhne"/>
              </a:rPr>
              <a:t>They join our database in myriad ways.</a:t>
            </a:r>
          </a:p>
          <a:p>
            <a:pPr marL="257175" lvl="1" indent="0">
              <a:buNone/>
            </a:pPr>
            <a:endParaRPr lang="en-GB" sz="1500" dirty="0">
              <a:solidFill>
                <a:srgbClr val="0070C0"/>
              </a:solidFill>
              <a:highlight>
                <a:srgbClr val="000000"/>
              </a:highlight>
              <a:latin typeface="Söhne"/>
            </a:endParaRPr>
          </a:p>
          <a:p>
            <a:pPr marL="0" indent="0">
              <a:buNone/>
            </a:pPr>
            <a:r>
              <a:rPr lang="en-NO" sz="1500" b="1" dirty="0">
                <a:solidFill>
                  <a:srgbClr val="FF0000"/>
                </a:solidFill>
              </a:rPr>
              <a:t>Me: </a:t>
            </a:r>
            <a:r>
              <a:rPr lang="en-NO" sz="1500" dirty="0"/>
              <a:t>Could you make it a little more dystopian?</a:t>
            </a:r>
          </a:p>
          <a:p>
            <a:pPr marL="0" indent="0">
              <a:buNone/>
            </a:pPr>
            <a:r>
              <a:rPr lang="en-GB" sz="1500" b="1" dirty="0" err="1">
                <a:solidFill>
                  <a:srgbClr val="FF0000"/>
                </a:solidFill>
                <a:latin typeface="Söhne"/>
              </a:rPr>
              <a:t>ChatGPT</a:t>
            </a:r>
            <a:r>
              <a:rPr lang="en-GB" sz="1500" b="1" dirty="0">
                <a:solidFill>
                  <a:srgbClr val="FF0000"/>
                </a:solidFill>
                <a:latin typeface="Söhne"/>
              </a:rPr>
              <a:t> (3.5):</a:t>
            </a:r>
          </a:p>
          <a:p>
            <a:pPr marL="0" indent="0">
              <a:buNone/>
            </a:pPr>
            <a:endParaRPr lang="en-GB" sz="1500" b="1" dirty="0">
              <a:solidFill>
                <a:srgbClr val="FF0000"/>
              </a:solidFill>
              <a:latin typeface="Söhne"/>
            </a:endParaRPr>
          </a:p>
          <a:p>
            <a:pPr marL="0" indent="0">
              <a:buNone/>
            </a:pPr>
            <a:r>
              <a:rPr lang="en-GB" sz="1200" b="0" i="0" dirty="0">
                <a:solidFill>
                  <a:srgbClr val="D1D5DB"/>
                </a:solidFill>
                <a:effectLst/>
                <a:highlight>
                  <a:srgbClr val="000000"/>
                </a:highlight>
                <a:latin typeface="Söhne"/>
              </a:rPr>
              <a:t>In a world of shadows, where brilliance is concealed, </a:t>
            </a:r>
          </a:p>
          <a:p>
            <a:pPr marL="0" indent="0">
              <a:buNone/>
            </a:pPr>
            <a:r>
              <a:rPr lang="en-GB" sz="1200" b="0" i="0" dirty="0">
                <a:solidFill>
                  <a:srgbClr val="D1D5DB"/>
                </a:solidFill>
                <a:effectLst/>
                <a:highlight>
                  <a:srgbClr val="000000"/>
                </a:highlight>
                <a:latin typeface="Söhne"/>
              </a:rPr>
              <a:t>The very smart we gather, their knowledge sealed, </a:t>
            </a:r>
          </a:p>
          <a:p>
            <a:pPr marL="0" indent="0">
              <a:buNone/>
            </a:pPr>
            <a:r>
              <a:rPr lang="en-GB" sz="1200" b="0" i="0" dirty="0">
                <a:solidFill>
                  <a:srgbClr val="D1D5DB"/>
                </a:solidFill>
                <a:effectLst/>
                <a:highlight>
                  <a:srgbClr val="000000"/>
                </a:highlight>
                <a:latin typeface="Söhne"/>
              </a:rPr>
              <a:t>Within our database, their potential held tight, </a:t>
            </a:r>
          </a:p>
          <a:p>
            <a:pPr marL="0" indent="0">
              <a:buNone/>
            </a:pPr>
            <a:r>
              <a:rPr lang="en-GB" sz="1200" b="0" i="0" dirty="0">
                <a:solidFill>
                  <a:srgbClr val="D1D5DB"/>
                </a:solidFill>
                <a:effectLst/>
                <a:highlight>
                  <a:srgbClr val="000000"/>
                </a:highlight>
                <a:latin typeface="Söhne"/>
              </a:rPr>
              <a:t>In this grim reality, their insights out of sight.</a:t>
            </a:r>
            <a:endParaRPr lang="en-NO" sz="1500" dirty="0">
              <a:highlight>
                <a:srgbClr val="000000"/>
              </a:highlight>
            </a:endParaRPr>
          </a:p>
        </p:txBody>
      </p:sp>
    </p:spTree>
    <p:extLst>
      <p:ext uri="{BB962C8B-B14F-4D97-AF65-F5344CB8AC3E}">
        <p14:creationId xmlns:p14="http://schemas.microsoft.com/office/powerpoint/2010/main" val="226227474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6580</TotalTime>
  <Words>2026</Words>
  <Application>Microsoft Macintosh PowerPoint</Application>
  <PresentationFormat>On-screen Show (16:9)</PresentationFormat>
  <Paragraphs>271</Paragraphs>
  <Slides>27</Slides>
  <Notes>12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27</vt:i4>
      </vt:variant>
    </vt:vector>
  </HeadingPairs>
  <TitlesOfParts>
    <vt:vector size="48" baseType="lpstr">
      <vt:lpstr>45 HelveticaNeue Light</vt:lpstr>
      <vt:lpstr>American Typewriter</vt:lpstr>
      <vt:lpstr>Arial</vt:lpstr>
      <vt:lpstr>Arial Black</vt:lpstr>
      <vt:lpstr>Calibri</vt:lpstr>
      <vt:lpstr>Calibri Light</vt:lpstr>
      <vt:lpstr>Century Gothic</vt:lpstr>
      <vt:lpstr>Chalkboard SE</vt:lpstr>
      <vt:lpstr>Courier New</vt:lpstr>
      <vt:lpstr>DIN Alternate</vt:lpstr>
      <vt:lpstr>Helvetica</vt:lpstr>
      <vt:lpstr>Helvetica Light</vt:lpstr>
      <vt:lpstr>Helvetica Neue Light</vt:lpstr>
      <vt:lpstr>Helvetica Neue Medium</vt:lpstr>
      <vt:lpstr>Open Sans</vt:lpstr>
      <vt:lpstr>Söhne</vt:lpstr>
      <vt:lpstr>Symbol</vt:lpstr>
      <vt:lpstr>Wingdings</vt:lpstr>
      <vt:lpstr>Wingdings 2</vt:lpstr>
      <vt:lpstr>Zapf Dingbats</vt:lpstr>
      <vt:lpstr>Office-tema</vt:lpstr>
      <vt:lpstr>The Data and Artificial Intelligence Group (DART)</vt:lpstr>
      <vt:lpstr>DART Teachers</vt:lpstr>
      <vt:lpstr>Three-pronged Focus of DART</vt:lpstr>
      <vt:lpstr>Databases and Search</vt:lpstr>
      <vt:lpstr>Previous Projects and Master’s Theses</vt:lpstr>
      <vt:lpstr>PowerPoint Presentation</vt:lpstr>
      <vt:lpstr>PowerPoint Presentation</vt:lpstr>
      <vt:lpstr>PowerPoint Presentation</vt:lpstr>
      <vt:lpstr>PowerPoint Presentation</vt:lpstr>
      <vt:lpstr>Words from The Masters</vt:lpstr>
      <vt:lpstr>Popular AI Topics at IDI</vt:lpstr>
      <vt:lpstr>AI Research Goals</vt:lpstr>
      <vt:lpstr>PowerPoint Presentation</vt:lpstr>
      <vt:lpstr>Artificial Intelligence in Healthcare</vt:lpstr>
      <vt:lpstr>BIAS: Mitigating Diversity Biases of AI in the Labor Market (EU-Horizon, Pinar Ozturk, 2022-26)</vt:lpstr>
      <vt:lpstr>PowerPoint Presentation</vt:lpstr>
      <vt:lpstr>Exposed SFI (NFR)</vt:lpstr>
      <vt:lpstr>AROS   (NFR-funded project, 2020-2023)</vt:lpstr>
      <vt:lpstr>PowerPoint Presentation</vt:lpstr>
      <vt:lpstr>PowerPoint Presentation</vt:lpstr>
      <vt:lpstr>PowerPoint Presentation</vt:lpstr>
      <vt:lpstr>Norwegian Open AI Lab </vt:lpstr>
      <vt:lpstr>Center for Research-based Innovation</vt:lpstr>
      <vt:lpstr>PowerPoint Presentation</vt:lpstr>
      <vt:lpstr>AI and UN’s Sustainability Goals</vt:lpstr>
      <vt:lpstr>AI and UN’s Sustainability Goals</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Keith L. Downing</cp:lastModifiedBy>
  <cp:revision>189</cp:revision>
  <cp:lastPrinted>2018-10-18T16:20:40Z</cp:lastPrinted>
  <dcterms:created xsi:type="dcterms:W3CDTF">2013-06-10T16:56:09Z</dcterms:created>
  <dcterms:modified xsi:type="dcterms:W3CDTF">2023-09-27T06:27:08Z</dcterms:modified>
</cp:coreProperties>
</file>