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9" r:id="rId3"/>
    <p:sldId id="261" r:id="rId4"/>
    <p:sldId id="307" r:id="rId5"/>
    <p:sldId id="304" r:id="rId6"/>
    <p:sldId id="306" r:id="rId7"/>
    <p:sldId id="257" r:id="rId8"/>
    <p:sldId id="260" r:id="rId9"/>
    <p:sldId id="263" r:id="rId10"/>
    <p:sldId id="264"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8" r:id="rId32"/>
    <p:sldId id="299" r:id="rId33"/>
    <p:sldId id="300" r:id="rId34"/>
    <p:sldId id="301" r:id="rId35"/>
    <p:sldId id="302" r:id="rId36"/>
    <p:sldId id="303" r:id="rId37"/>
    <p:sldId id="291" r:id="rId38"/>
  </p:sldIdLst>
  <p:sldSz cx="10080625" cy="7559675"/>
  <p:notesSz cx="7559675" cy="10691813"/>
  <p:defaultTex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438" autoAdjust="0"/>
  </p:normalViewPr>
  <p:slideViewPr>
    <p:cSldViewPr>
      <p:cViewPr varScale="1">
        <p:scale>
          <a:sx n="50" d="100"/>
          <a:sy n="50" d="100"/>
        </p:scale>
        <p:origin x="-178" y="-77"/>
      </p:cViewPr>
      <p:guideLst>
        <p:guide orient="horz" pos="2381"/>
        <p:guide pos="3175"/>
      </p:guideLst>
    </p:cSldViewPr>
  </p:slideViewPr>
  <p:outlineViewPr>
    <p:cViewPr>
      <p:scale>
        <a:sx n="33" d="100"/>
        <a:sy n="33" d="100"/>
      </p:scale>
      <p:origin x="53" y="22037"/>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idx="2"/>
          </p:nvPr>
        </p:nvSpPr>
        <p:spPr bwMode="auto">
          <a:xfrm>
            <a:off x="1312863" y="1027113"/>
            <a:ext cx="4933950" cy="3700462"/>
          </a:xfrm>
          <a:prstGeom prst="rect">
            <a:avLst/>
          </a:prstGeom>
          <a:noFill/>
          <a:ln w="9525">
            <a:noFill/>
            <a:miter lim="800000"/>
            <a:headEnd/>
            <a:tailEnd/>
          </a:ln>
        </p:spPr>
      </p:sp>
      <p:sp>
        <p:nvSpPr>
          <p:cNvPr id="39939" name="Notes Placeholder 2"/>
          <p:cNvSpPr txBox="1">
            <a:spLocks noGrp="1"/>
          </p:cNvSpPr>
          <p:nvPr>
            <p:ph type="body" sz="quarter" idx="3"/>
          </p:nvPr>
        </p:nvSpPr>
        <p:spPr bwMode="auto">
          <a:xfrm>
            <a:off x="1169988" y="5086350"/>
            <a:ext cx="5226050" cy="4108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n-US" sz="2400">
        <a:solidFill>
          <a:srgbClr val="000000"/>
        </a:solidFill>
        <a:latin typeface="Thorndale" pitchFamily="18"/>
        <a:ea typeface="Arial Unicode MS" pitchFamily="34" charset="-128"/>
        <a:cs typeface="Arial Unicode MS" pitchFamily="2"/>
      </a:defRPr>
    </a:lvl1pPr>
    <a:lvl2pPr marL="742950" indent="-285750" algn="l" rtl="0" fontAlgn="base">
      <a:spcBef>
        <a:spcPct val="30000"/>
      </a:spcBef>
      <a:spcAft>
        <a:spcPct val="0"/>
      </a:spcAft>
      <a:defRPr sz="1200" kern="1200">
        <a:solidFill>
          <a:schemeClr val="tx1"/>
        </a:solidFill>
        <a:latin typeface="+mn-lt"/>
        <a:ea typeface="Arial Unicode MS" pitchFamily="34" charset="-128"/>
        <a:cs typeface="Arial Unicode MS" pitchFamily="34" charset="-128"/>
      </a:defRPr>
    </a:lvl2pPr>
    <a:lvl3pPr marL="1143000" indent="-228600" algn="l" rtl="0" fontAlgn="base">
      <a:spcBef>
        <a:spcPct val="30000"/>
      </a:spcBef>
      <a:spcAft>
        <a:spcPct val="0"/>
      </a:spcAft>
      <a:defRPr sz="1200" kern="1200">
        <a:solidFill>
          <a:schemeClr val="tx1"/>
        </a:solidFill>
        <a:latin typeface="+mn-lt"/>
        <a:ea typeface="Arial Unicode MS" pitchFamily="34" charset="-128"/>
        <a:cs typeface="Arial Unicode MS" pitchFamily="34" charset="-128"/>
      </a:defRPr>
    </a:lvl3pPr>
    <a:lvl4pPr marL="1600200" indent="-228600" algn="l" rtl="0" fontAlgn="base">
      <a:spcBef>
        <a:spcPct val="30000"/>
      </a:spcBef>
      <a:spcAft>
        <a:spcPct val="0"/>
      </a:spcAft>
      <a:defRPr sz="1200" kern="1200">
        <a:solidFill>
          <a:schemeClr val="tx1"/>
        </a:solidFill>
        <a:latin typeface="+mn-lt"/>
        <a:ea typeface="Arial Unicode MS" pitchFamily="34" charset="-128"/>
        <a:cs typeface="Arial Unicode MS" pitchFamily="34" charset="-128"/>
      </a:defRPr>
    </a:lvl4pPr>
    <a:lvl5pPr marL="2057400" indent="-228600" algn="l" rtl="0" fontAlgn="base">
      <a:spcBef>
        <a:spcPct val="30000"/>
      </a:spcBef>
      <a:spcAft>
        <a:spcPct val="0"/>
      </a:spcAft>
      <a:defRPr sz="1200" kern="1200">
        <a:solidFill>
          <a:schemeClr val="tx1"/>
        </a:solidFill>
        <a:latin typeface="+mn-lt"/>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40963" name="Notes Placeholder 2"/>
          <p:cNvSpPr txBox="1">
            <a:spLocks noGrp="1"/>
          </p:cNvSpPr>
          <p:nvPr>
            <p:ph type="body" sz="quarter" idx="1"/>
          </p:nvPr>
        </p:nvSpPr>
        <p:spPr>
          <a:ln/>
        </p:spPr>
        <p:txBody>
          <a:bodyPr>
            <a:spAutoFit/>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2227"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3251"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4275" name="Notes Placeholder 2"/>
          <p:cNvSpPr txBox="1">
            <a:spLocks noGrp="1"/>
          </p:cNvSpPr>
          <p:nvPr>
            <p:ph type="body" sz="quarter" idx="1"/>
          </p:nvPr>
        </p:nvSpPr>
        <p:spPr>
          <a:ln/>
        </p:spPr>
        <p:txBody>
          <a:bodyPr/>
          <a:lstStyle/>
          <a:p>
            <a:pPr eaLnBrk="1">
              <a:spcBef>
                <a:spcPct val="0"/>
              </a:spcBef>
            </a:pPr>
            <a:r>
              <a:rPr lang="nb-NO" dirty="0" smtClean="0">
                <a:latin typeface="Thorndale"/>
                <a:cs typeface="Arial Unicode MS" pitchFamily="34" charset="-128"/>
              </a:rPr>
              <a:t>D</a:t>
            </a:r>
            <a:r>
              <a:rPr dirty="0" err="1" smtClean="0">
                <a:latin typeface="Thorndale"/>
                <a:cs typeface="Arial Unicode MS" pitchFamily="34" charset="-128"/>
              </a:rPr>
              <a:t>esktop</a:t>
            </a:r>
            <a:r>
              <a:rPr dirty="0" smtClean="0">
                <a:latin typeface="Thorndale"/>
                <a:cs typeface="Arial Unicode MS" pitchFamily="34" charset="-128"/>
              </a:rPr>
              <a:t> audacity</a:t>
            </a:r>
          </a:p>
          <a:p>
            <a:pPr eaLnBrk="1">
              <a:spcBef>
                <a:spcPct val="0"/>
              </a:spcBef>
            </a:pPr>
            <a:endParaRPr dirty="0" smtClean="0">
              <a:latin typeface="Thorndale"/>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5299"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7347" name="Notes Placeholder 2"/>
          <p:cNvSpPr txBox="1">
            <a:spLocks noGrp="1"/>
          </p:cNvSpPr>
          <p:nvPr>
            <p:ph type="body" sz="quarter" idx="1"/>
          </p:nvPr>
        </p:nvSpPr>
        <p:spPr>
          <a:ln/>
        </p:spPr>
        <p:txBody>
          <a:bodyPr/>
          <a:lstStyle/>
          <a:p>
            <a:pPr eaLnBrk="1">
              <a:spcBef>
                <a:spcPct val="0"/>
              </a:spcBef>
            </a:pPr>
            <a:endParaRPr dirty="0" smtClean="0">
              <a:latin typeface="Thorndale"/>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8371" name="Notes Placeholder 2"/>
          <p:cNvSpPr txBox="1">
            <a:spLocks noGrp="1"/>
          </p:cNvSpPr>
          <p:nvPr>
            <p:ph type="body" sz="quarter" idx="1"/>
          </p:nvPr>
        </p:nvSpPr>
        <p:spPr>
          <a:ln/>
        </p:spPr>
        <p:txBody>
          <a:bodyPr/>
          <a:lstStyle/>
          <a:p>
            <a:pPr eaLnBrk="1">
              <a:spcBef>
                <a:spcPct val="0"/>
              </a:spcBef>
            </a:pPr>
            <a:r>
              <a:rPr lang="nb-NO" dirty="0" smtClean="0">
                <a:latin typeface="Thorndale"/>
                <a:cs typeface="Arial Unicode MS" pitchFamily="34" charset="-128"/>
              </a:rPr>
              <a:t>A</a:t>
            </a:r>
            <a:r>
              <a:rPr dirty="0" smtClean="0">
                <a:latin typeface="Thorndale"/>
                <a:cs typeface="Arial Unicode MS" pitchFamily="34" charset="-128"/>
              </a:rPr>
              <a:t>rtentnu2009</a:t>
            </a:r>
          </a:p>
          <a:p>
            <a:pPr eaLnBrk="1">
              <a:spcBef>
                <a:spcPct val="0"/>
              </a:spcBef>
            </a:pPr>
            <a:r>
              <a:rPr lang="en-US" dirty="0" smtClean="0">
                <a:latin typeface="Thorndale"/>
                <a:cs typeface="Arial Unicode MS" pitchFamily="34" charset="-128"/>
              </a:rPr>
              <a:t>Letizia1965</a:t>
            </a:r>
          </a:p>
          <a:p>
            <a:pPr eaLnBrk="1">
              <a:spcBef>
                <a:spcPct val="0"/>
              </a:spcBef>
            </a:pPr>
            <a:r>
              <a:rPr lang="en-US" dirty="0" smtClean="0">
                <a:latin typeface="Thorndale"/>
                <a:cs typeface="Arial Unicode MS" pitchFamily="34" charset="-128"/>
              </a:rPr>
              <a:t>Show video</a:t>
            </a:r>
            <a:r>
              <a:rPr lang="en-US" baseline="0" dirty="0" smtClean="0">
                <a:latin typeface="Thorndale"/>
                <a:cs typeface="Arial Unicode MS" pitchFamily="34" charset="-128"/>
              </a:rPr>
              <a:t> from </a:t>
            </a:r>
            <a:r>
              <a:rPr lang="en-US" baseline="0" dirty="0" err="1" smtClean="0">
                <a:latin typeface="Thorndale"/>
                <a:cs typeface="Arial Unicode MS" pitchFamily="34" charset="-128"/>
              </a:rPr>
              <a:t>artentnu</a:t>
            </a:r>
            <a:r>
              <a:rPr lang="en-US" baseline="0" dirty="0" smtClean="0">
                <a:latin typeface="Thorndale"/>
                <a:cs typeface="Arial Unicode MS" pitchFamily="34" charset="-128"/>
              </a:rPr>
              <a:t> about scratch</a:t>
            </a:r>
            <a:endParaRPr dirty="0" smtClean="0">
              <a:latin typeface="Thorndale"/>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9395"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0419"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1443"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2467"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44035"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3491"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4515"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5539"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6563"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7587"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8611" name="Notes Placeholder 2"/>
          <p:cNvSpPr txBox="1">
            <a:spLocks noGrp="1"/>
          </p:cNvSpPr>
          <p:nvPr>
            <p:ph type="body" sz="quarter" idx="1"/>
          </p:nvPr>
        </p:nvSpPr>
        <p:spPr>
          <a:ln/>
        </p:spPr>
        <p:txBody>
          <a:bodyPr>
            <a:spAutoFit/>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69635"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70659" name="Notes Placeholder 2"/>
          <p:cNvSpPr txBox="1">
            <a:spLocks noGrp="1"/>
          </p:cNvSpPr>
          <p:nvPr>
            <p:ph type="body" sz="quarter" idx="1"/>
          </p:nvPr>
        </p:nvSpPr>
        <p:spPr>
          <a:ln/>
        </p:spPr>
        <p:txBody>
          <a:bodyPr/>
          <a:lstStyle/>
          <a:p>
            <a:pPr eaLnBrk="1">
              <a:spcBef>
                <a:spcPct val="0"/>
              </a:spcBef>
            </a:pPr>
            <a:r>
              <a:rPr smtClean="0">
                <a:latin typeface="Thorndale"/>
                <a:cs typeface="Arial Unicode MS" pitchFamily="34" charset="-128"/>
              </a:rPr>
              <a:t>There are many relations and we want to say something about these relations.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71683" name="Notes Placeholder 2"/>
          <p:cNvSpPr txBox="1">
            <a:spLocks noGrp="1"/>
          </p:cNvSpPr>
          <p:nvPr>
            <p:ph type="body" sz="quarter" idx="1"/>
          </p:nvPr>
        </p:nvSpPr>
        <p:spPr>
          <a:ln/>
        </p:spPr>
        <p:txBody>
          <a:bodyPr/>
          <a:lstStyle/>
          <a:p>
            <a:pPr eaLnBrk="1">
              <a:spcBef>
                <a:spcPct val="0"/>
              </a:spcBef>
            </a:pPr>
            <a:r>
              <a:rPr lang="en-US" sz="2400" dirty="0" smtClean="0">
                <a:latin typeface="Albany"/>
                <a:ea typeface="HG Mincho Light J"/>
                <a:cs typeface="HG Mincho Light J"/>
              </a:rPr>
              <a:t>11 And if that is the case, in which ways and to what degree? Does the audience contribute to the creation of the artwork by accessing its code and changing it? Is this a case of ‘collaborative/distributed creativity’?</a:t>
            </a:r>
          </a:p>
          <a:p>
            <a:pPr marL="0" marR="0" indent="0" algn="l" defTabSz="914400" rtl="0" eaLnBrk="1" fontAlgn="base" latinLnBrk="0" hangingPunct="0">
              <a:lnSpc>
                <a:spcPct val="100000"/>
              </a:lnSpc>
              <a:spcBef>
                <a:spcPct val="0"/>
              </a:spcBef>
              <a:spcAft>
                <a:spcPct val="0"/>
              </a:spcAft>
              <a:buClrTx/>
              <a:buSzTx/>
              <a:buFontTx/>
              <a:buNone/>
              <a:tabLst/>
              <a:defRPr/>
            </a:pPr>
            <a:r>
              <a:rPr lang="en-US" sz="2400" dirty="0" smtClean="0">
                <a:latin typeface="Albany"/>
                <a:ea typeface="HG Mincho Light J"/>
                <a:cs typeface="HG Mincho Light J"/>
              </a:rPr>
              <a:t>RQ7 (authors – tools) In which way do authors participate to the software developing process of the tools?</a:t>
            </a:r>
          </a:p>
          <a:p>
            <a:pPr eaLnBrk="1">
              <a:spcBef>
                <a:spcPct val="0"/>
              </a:spcBef>
            </a:pPr>
            <a:endParaRPr dirty="0" smtClean="0">
              <a:latin typeface="Thorndale"/>
              <a:cs typeface="Arial Unicode MS"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06488" y="812800"/>
            <a:ext cx="5345112" cy="4008438"/>
          </a:xfrm>
          <a:solidFill>
            <a:srgbClr val="4F81BD"/>
          </a:solidFill>
          <a:ln w="25402">
            <a:solidFill>
              <a:srgbClr val="385D8A"/>
            </a:solidFill>
          </a:ln>
        </p:spPr>
      </p:sp>
      <p:sp>
        <p:nvSpPr>
          <p:cNvPr id="39939" name="Notes Placeholder 2"/>
          <p:cNvSpPr txBox="1">
            <a:spLocks noGrp="1"/>
          </p:cNvSpPr>
          <p:nvPr>
            <p:ph type="body" sz="quarter" idx="1"/>
          </p:nvPr>
        </p:nvSpPr>
        <p:spPr bwMode="auto">
          <a:noFill/>
        </p:spPr>
        <p:txBody>
          <a:bodyPr numCol="1">
            <a:prstTxWarp prst="textNoShape">
              <a:avLst/>
            </a:prstTxWarp>
            <a:spAutoFit/>
          </a:bodyPr>
          <a:lstStyle/>
          <a:p>
            <a:pPr eaLnBrk="1"/>
            <a:endParaRPr lang="nb-NO"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46083"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06488" y="812800"/>
            <a:ext cx="5345112" cy="4008438"/>
          </a:xfrm>
          <a:solidFill>
            <a:srgbClr val="4F81BD"/>
          </a:solidFill>
          <a:ln w="25402">
            <a:solidFill>
              <a:srgbClr val="385D8A"/>
            </a:solidFill>
          </a:ln>
        </p:spPr>
      </p:sp>
      <p:sp>
        <p:nvSpPr>
          <p:cNvPr id="41987" name="Notes Placeholder 2"/>
          <p:cNvSpPr txBox="1">
            <a:spLocks noGrp="1"/>
          </p:cNvSpPr>
          <p:nvPr>
            <p:ph type="body" sz="quarter" idx="1"/>
          </p:nvPr>
        </p:nvSpPr>
        <p:spPr bwMode="auto">
          <a:xfrm>
            <a:off x="755650" y="5078413"/>
            <a:ext cx="6048375" cy="4721225"/>
          </a:xfrm>
          <a:noFill/>
        </p:spPr>
        <p:txBody>
          <a:bodyPr numCol="1">
            <a:prstTxWarp prst="textNoShape">
              <a:avLst/>
            </a:prstTxWarp>
          </a:bodyPr>
          <a:lstStyle/>
          <a:p>
            <a:pPr eaLnBrk="1"/>
            <a:endParaRPr lang="nb-NO"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08075" y="812800"/>
            <a:ext cx="5341938" cy="4008438"/>
          </a:xfrm>
          <a:solidFill>
            <a:srgbClr val="4F81BD"/>
          </a:solidFill>
          <a:ln w="25402">
            <a:solidFill>
              <a:srgbClr val="385D8A"/>
            </a:solidFill>
          </a:ln>
        </p:spPr>
      </p:sp>
      <p:sp>
        <p:nvSpPr>
          <p:cNvPr id="49155" name="Notes Placeholder 2"/>
          <p:cNvSpPr txBox="1">
            <a:spLocks noGrp="1"/>
          </p:cNvSpPr>
          <p:nvPr>
            <p:ph type="body" sz="quarter" idx="1"/>
          </p:nvPr>
        </p:nvSpPr>
        <p:spPr bwMode="auto">
          <a:xfrm>
            <a:off x="755650" y="5078413"/>
            <a:ext cx="6048375" cy="4721225"/>
          </a:xfrm>
          <a:noFill/>
        </p:spPr>
        <p:txBody>
          <a:bodyPr numCol="1">
            <a:prstTxWarp prst="textNoShape">
              <a:avLst/>
            </a:prstTxWarp>
          </a:bodyPr>
          <a:lstStyle/>
          <a:p>
            <a:pPr eaLnBrk="1"/>
            <a:endParaRPr lang="nb-NO"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08075" y="812800"/>
            <a:ext cx="5341938" cy="4008438"/>
          </a:xfrm>
          <a:solidFill>
            <a:srgbClr val="4F81BD"/>
          </a:solidFill>
          <a:ln w="25402">
            <a:solidFill>
              <a:srgbClr val="385D8A"/>
            </a:solidFill>
          </a:ln>
        </p:spPr>
      </p:sp>
      <p:sp>
        <p:nvSpPr>
          <p:cNvPr id="51203" name="Notes Placeholder 2"/>
          <p:cNvSpPr txBox="1">
            <a:spLocks noGrp="1"/>
          </p:cNvSpPr>
          <p:nvPr>
            <p:ph type="body" sz="quarter" idx="1"/>
          </p:nvPr>
        </p:nvSpPr>
        <p:spPr bwMode="auto">
          <a:noFill/>
        </p:spPr>
        <p:txBody>
          <a:bodyPr numCol="1">
            <a:prstTxWarp prst="textNoShape">
              <a:avLst/>
            </a:prstTxWarp>
            <a:spAutoFit/>
          </a:bodyPr>
          <a:lstStyle/>
          <a:p>
            <a:pPr eaLnBrk="1"/>
            <a:endParaRPr lang="nb-NO"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08075" y="812800"/>
            <a:ext cx="5341938" cy="4008438"/>
          </a:xfrm>
          <a:solidFill>
            <a:srgbClr val="4F81BD"/>
          </a:solidFill>
          <a:ln w="25402">
            <a:solidFill>
              <a:srgbClr val="385D8A"/>
            </a:solidFill>
          </a:ln>
        </p:spPr>
      </p:sp>
      <p:sp>
        <p:nvSpPr>
          <p:cNvPr id="53251" name="Notes Placeholder 2"/>
          <p:cNvSpPr txBox="1">
            <a:spLocks noGrp="1"/>
          </p:cNvSpPr>
          <p:nvPr>
            <p:ph type="body" sz="quarter" idx="1"/>
          </p:nvPr>
        </p:nvSpPr>
        <p:spPr bwMode="auto">
          <a:xfrm>
            <a:off x="755650" y="5078413"/>
            <a:ext cx="6048375" cy="4721225"/>
          </a:xfrm>
          <a:noFill/>
        </p:spPr>
        <p:txBody>
          <a:bodyPr numCol="1">
            <a:prstTxWarp prst="textNoShape">
              <a:avLst/>
            </a:prstTxWarp>
          </a:bodyPr>
          <a:lstStyle/>
          <a:p>
            <a:pPr eaLnBrk="1"/>
            <a:endParaRPr lang="nb-NO"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08075" y="812800"/>
            <a:ext cx="5341938" cy="4008438"/>
          </a:xfrm>
          <a:solidFill>
            <a:srgbClr val="4F81BD"/>
          </a:solidFill>
          <a:ln w="25402">
            <a:solidFill>
              <a:srgbClr val="385D8A"/>
            </a:solidFill>
          </a:ln>
        </p:spPr>
      </p:sp>
      <p:sp>
        <p:nvSpPr>
          <p:cNvPr id="45059" name="Notes Placeholder 2"/>
          <p:cNvSpPr txBox="1">
            <a:spLocks noGrp="1"/>
          </p:cNvSpPr>
          <p:nvPr>
            <p:ph type="body" sz="quarter" idx="1"/>
          </p:nvPr>
        </p:nvSpPr>
        <p:spPr bwMode="auto">
          <a:noFill/>
        </p:spPr>
        <p:txBody>
          <a:bodyPr numCol="1">
            <a:prstTxWarp prst="textNoShape">
              <a:avLst/>
            </a:prstTxWarp>
            <a:spAutoFit/>
          </a:bodyPr>
          <a:lstStyle/>
          <a:p>
            <a:pPr eaLnBrk="1"/>
            <a:endParaRPr lang="nb-NO"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76803" name="Notes Placeholder 2"/>
          <p:cNvSpPr txBox="1">
            <a:spLocks noGrp="1"/>
          </p:cNvSpPr>
          <p:nvPr>
            <p:ph type="body" sz="quarter" idx="1"/>
          </p:nvPr>
        </p:nvSpPr>
        <p:spPr>
          <a:ln/>
        </p:spPr>
        <p:txBody>
          <a:bodyPr>
            <a:spAutoFit/>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Technology or tool?</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41987"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45059" name="Notes Placeholder 2"/>
          <p:cNvSpPr txBox="1">
            <a:spLocks noGrp="1"/>
          </p:cNvSpPr>
          <p:nvPr>
            <p:ph type="body" sz="quarter" idx="1"/>
          </p:nvPr>
        </p:nvSpPr>
        <p:spPr>
          <a:ln/>
        </p:spPr>
        <p:txBody>
          <a:bodyPr>
            <a:spAutoFit/>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48131" name="Notes Placeholder 2"/>
          <p:cNvSpPr txBox="1">
            <a:spLocks noGrp="1"/>
          </p:cNvSpPr>
          <p:nvPr>
            <p:ph type="body" sz="quarter" idx="1"/>
          </p:nvPr>
        </p:nvSpPr>
        <p:spPr>
          <a:ln/>
        </p:spPr>
        <p:txBody>
          <a:bodyPr>
            <a:spAutoFit/>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49155" name="Notes Placeholder 2"/>
          <p:cNvSpPr txBox="1">
            <a:spLocks noGrp="1"/>
          </p:cNvSpPr>
          <p:nvPr>
            <p:ph type="body" sz="quarter" idx="1"/>
          </p:nvPr>
        </p:nvSpPr>
        <p:spPr>
          <a:ln/>
        </p:spPr>
        <p:txBody>
          <a:bodyPr>
            <a:spAutoFit/>
          </a:bodyPr>
          <a:lstStyle/>
          <a:p>
            <a:pPr eaLnBrk="1">
              <a:spcBef>
                <a:spcPct val="0"/>
              </a:spcBef>
            </a:pPr>
            <a:endParaRPr smtClean="0">
              <a:latin typeface="Thorndale"/>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51203" name="Notes Placeholder 2"/>
          <p:cNvSpPr txBox="1">
            <a:spLocks noGrp="1"/>
          </p:cNvSpPr>
          <p:nvPr>
            <p:ph type="body" sz="quarter" idx="1"/>
          </p:nvPr>
        </p:nvSpPr>
        <p:spPr>
          <a:ln/>
        </p:spPr>
        <p:txBody>
          <a:bodyPr/>
          <a:lstStyle/>
          <a:p>
            <a:pPr eaLnBrk="1">
              <a:spcBef>
                <a:spcPct val="0"/>
              </a:spcBef>
            </a:pPr>
            <a:endParaRPr smtClean="0">
              <a:latin typeface="Thorndale"/>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nb-NO"/>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700088"/>
            <a:ext cx="2151063" cy="620077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741363" y="700088"/>
            <a:ext cx="6303962"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822325" y="2138363"/>
            <a:ext cx="4132263"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5106988" y="2138363"/>
            <a:ext cx="413385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cstate="print"/>
          <a:srcRect/>
          <a:stretch>
            <a:fillRect/>
          </a:stretch>
        </p:blipFill>
        <p:spPr bwMode="auto">
          <a:xfrm>
            <a:off x="0" y="0"/>
            <a:ext cx="10080625" cy="7559675"/>
          </a:xfrm>
          <a:prstGeom prst="rect">
            <a:avLst/>
          </a:prstGeom>
          <a:noFill/>
          <a:ln w="9525">
            <a:noFill/>
            <a:miter lim="800000"/>
            <a:headEnd/>
            <a:tailEnd/>
          </a:ln>
        </p:spPr>
      </p:pic>
      <p:sp>
        <p:nvSpPr>
          <p:cNvPr id="1027" name="Title Placeholder 2"/>
          <p:cNvSpPr txBox="1">
            <a:spLocks noGrp="1"/>
          </p:cNvSpPr>
          <p:nvPr>
            <p:ph type="title"/>
          </p:nvPr>
        </p:nvSpPr>
        <p:spPr bwMode="auto">
          <a:xfrm>
            <a:off x="741363" y="700088"/>
            <a:ext cx="8607425" cy="12620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1028" name="Text Placeholder 3"/>
          <p:cNvSpPr txBox="1">
            <a:spLocks noGrp="1"/>
          </p:cNvSpPr>
          <p:nvPr>
            <p:ph type="body" idx="1"/>
          </p:nvPr>
        </p:nvSpPr>
        <p:spPr bwMode="auto">
          <a:xfrm>
            <a:off x="822325" y="2138363"/>
            <a:ext cx="8418513"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Box 4"/>
          <p:cNvSpPr txBox="1"/>
          <p:nvPr/>
        </p:nvSpPr>
        <p:spPr>
          <a:xfrm>
            <a:off x="7086600" y="6858000"/>
            <a:ext cx="0" cy="336550"/>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endParaRPr lang="en-US" sz="2400">
              <a:solidFill>
                <a:srgbClr val="000000"/>
              </a:solidFill>
              <a:latin typeface="Albany" pitchFamily="34"/>
              <a:ea typeface="HG Mincho Light J" pitchFamily="2"/>
              <a:cs typeface="Arial Unicode MS"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358775" indent="-358775" algn="ctr" rtl="0" eaLnBrk="0" fontAlgn="base" hangingPunct="0">
        <a:spcBef>
          <a:spcPct val="0"/>
        </a:spcBef>
        <a:spcAft>
          <a:spcPct val="0"/>
        </a:spcAft>
        <a:defRPr lang="en-US" sz="4000" b="1" i="1">
          <a:solidFill>
            <a:srgbClr val="99284C"/>
          </a:solidFill>
          <a:latin typeface="Albany" pitchFamily="34"/>
          <a:ea typeface="HG Mincho Light J" pitchFamily="2"/>
          <a:cs typeface="Arial Unicode MS" pitchFamily="2"/>
        </a:defRPr>
      </a:lvl1pPr>
      <a:lvl2pPr marL="358775" indent="-358775" algn="ctr" rtl="0" eaLnBrk="0" fontAlgn="base" hangingPunct="0">
        <a:spcBef>
          <a:spcPct val="0"/>
        </a:spcBef>
        <a:spcAft>
          <a:spcPct val="0"/>
        </a:spcAft>
        <a:defRPr sz="4000" b="1" i="1">
          <a:solidFill>
            <a:srgbClr val="99284C"/>
          </a:solidFill>
          <a:latin typeface="Albany"/>
          <a:ea typeface="HG Mincho Light J"/>
          <a:cs typeface="Arial Unicode MS" pitchFamily="34" charset="-128"/>
        </a:defRPr>
      </a:lvl2pPr>
      <a:lvl3pPr marL="358775" indent="-358775" algn="ctr" rtl="0" eaLnBrk="0" fontAlgn="base" hangingPunct="0">
        <a:spcBef>
          <a:spcPct val="0"/>
        </a:spcBef>
        <a:spcAft>
          <a:spcPct val="0"/>
        </a:spcAft>
        <a:defRPr sz="4000" b="1" i="1">
          <a:solidFill>
            <a:srgbClr val="99284C"/>
          </a:solidFill>
          <a:latin typeface="Albany"/>
          <a:ea typeface="HG Mincho Light J"/>
          <a:cs typeface="Arial Unicode MS" pitchFamily="34" charset="-128"/>
        </a:defRPr>
      </a:lvl3pPr>
      <a:lvl4pPr marL="358775" indent="-358775" algn="ctr" rtl="0" eaLnBrk="0" fontAlgn="base" hangingPunct="0">
        <a:spcBef>
          <a:spcPct val="0"/>
        </a:spcBef>
        <a:spcAft>
          <a:spcPct val="0"/>
        </a:spcAft>
        <a:defRPr sz="4000" b="1" i="1">
          <a:solidFill>
            <a:srgbClr val="99284C"/>
          </a:solidFill>
          <a:latin typeface="Albany"/>
          <a:ea typeface="HG Mincho Light J"/>
          <a:cs typeface="Arial Unicode MS" pitchFamily="34" charset="-128"/>
        </a:defRPr>
      </a:lvl4pPr>
      <a:lvl5pPr marL="358775" indent="-358775" algn="ctr" rtl="0" eaLnBrk="0" fontAlgn="base" hangingPunct="0">
        <a:spcBef>
          <a:spcPct val="0"/>
        </a:spcBef>
        <a:spcAft>
          <a:spcPct val="0"/>
        </a:spcAft>
        <a:defRPr sz="4000" b="1" i="1">
          <a:solidFill>
            <a:srgbClr val="99284C"/>
          </a:solidFill>
          <a:latin typeface="Albany"/>
          <a:ea typeface="HG Mincho Light J"/>
          <a:cs typeface="Arial Unicode MS" pitchFamily="34" charset="-128"/>
        </a:defRPr>
      </a:lvl5pPr>
      <a:lvl6pPr marL="815975" indent="-358775" algn="ctr" rtl="0" eaLnBrk="0" fontAlgn="base" hangingPunct="0">
        <a:spcBef>
          <a:spcPct val="0"/>
        </a:spcBef>
        <a:spcAft>
          <a:spcPct val="0"/>
        </a:spcAft>
        <a:defRPr sz="4000" b="1" i="1">
          <a:solidFill>
            <a:srgbClr val="99284C"/>
          </a:solidFill>
          <a:latin typeface="Albany"/>
          <a:ea typeface="HG Mincho Light J"/>
          <a:cs typeface="Arial Unicode MS" pitchFamily="34" charset="-128"/>
        </a:defRPr>
      </a:lvl6pPr>
      <a:lvl7pPr marL="1273175" indent="-358775" algn="ctr" rtl="0" eaLnBrk="0" fontAlgn="base" hangingPunct="0">
        <a:spcBef>
          <a:spcPct val="0"/>
        </a:spcBef>
        <a:spcAft>
          <a:spcPct val="0"/>
        </a:spcAft>
        <a:defRPr sz="4000" b="1" i="1">
          <a:solidFill>
            <a:srgbClr val="99284C"/>
          </a:solidFill>
          <a:latin typeface="Albany"/>
          <a:ea typeface="HG Mincho Light J"/>
          <a:cs typeface="Arial Unicode MS" pitchFamily="34" charset="-128"/>
        </a:defRPr>
      </a:lvl7pPr>
      <a:lvl8pPr marL="1730375" indent="-358775" algn="ctr" rtl="0" eaLnBrk="0" fontAlgn="base" hangingPunct="0">
        <a:spcBef>
          <a:spcPct val="0"/>
        </a:spcBef>
        <a:spcAft>
          <a:spcPct val="0"/>
        </a:spcAft>
        <a:defRPr sz="4000" b="1" i="1">
          <a:solidFill>
            <a:srgbClr val="99284C"/>
          </a:solidFill>
          <a:latin typeface="Albany"/>
          <a:ea typeface="HG Mincho Light J"/>
          <a:cs typeface="Arial Unicode MS" pitchFamily="34" charset="-128"/>
        </a:defRPr>
      </a:lvl8pPr>
      <a:lvl9pPr marL="2187575" indent="-358775" algn="ctr" rtl="0" eaLnBrk="0" fontAlgn="base" hangingPunct="0">
        <a:spcBef>
          <a:spcPct val="0"/>
        </a:spcBef>
        <a:spcAft>
          <a:spcPct val="0"/>
        </a:spcAft>
        <a:defRPr sz="4000" b="1" i="1">
          <a:solidFill>
            <a:srgbClr val="99284C"/>
          </a:solidFill>
          <a:latin typeface="Albany"/>
          <a:ea typeface="HG Mincho Light J"/>
          <a:cs typeface="Arial Unicode MS" pitchFamily="34" charset="-128"/>
        </a:defRPr>
      </a:lvl9pPr>
    </p:titleStyle>
    <p:bodyStyle>
      <a:lvl1pPr indent="-431800" algn="l" rtl="0" eaLnBrk="0" fontAlgn="base" hangingPunct="0">
        <a:spcBef>
          <a:spcPct val="20000"/>
        </a:spcBef>
        <a:spcAft>
          <a:spcPct val="0"/>
        </a:spcAft>
        <a:defRPr lang="en-US" sz="3200">
          <a:solidFill>
            <a:srgbClr val="333333"/>
          </a:solidFill>
          <a:latin typeface="Albany" pitchFamily="34"/>
          <a:ea typeface="Arial Unicode MS" pitchFamily="34" charset="-128"/>
          <a:cs typeface="Arial Unicode MS" pitchFamily="2"/>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Arial Unicode MS" pitchFamily="34" charset="-128"/>
          <a:cs typeface="Arial Unicode MS" pitchFamily="34" charset="-128"/>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Arial Unicode MS" pitchFamily="34" charset="-128"/>
          <a:cs typeface="Arial Unicode MS" pitchFamily="34" charset="-128"/>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Arial Unicode MS" pitchFamily="34" charset="-128"/>
          <a:cs typeface="Arial Unicode MS" pitchFamily="34"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Arial Unicode MS" pitchFamily="34" charset="-128"/>
          <a:cs typeface="Arial Unicode MS" pitchFamily="34" charset="-128"/>
        </a:defRPr>
      </a:lvl5pPr>
      <a:lvl6pPr marL="2514600" indent="-228600" algn="l" rtl="0" eaLnBrk="0" fontAlgn="base" hangingPunct="0">
        <a:spcBef>
          <a:spcPct val="20000"/>
        </a:spcBef>
        <a:spcAft>
          <a:spcPct val="0"/>
        </a:spcAft>
        <a:buChar char="»"/>
        <a:defRPr sz="2000">
          <a:solidFill>
            <a:schemeClr val="tx1"/>
          </a:solidFill>
          <a:latin typeface="Arial" pitchFamily="34" charset="0"/>
          <a:ea typeface="Arial Unicode MS" pitchFamily="34" charset="-128"/>
          <a:cs typeface="Arial Unicode MS" pitchFamily="34" charset="-128"/>
        </a:defRPr>
      </a:lvl6pPr>
      <a:lvl7pPr marL="2971800" indent="-228600" algn="l" rtl="0" eaLnBrk="0" fontAlgn="base" hangingPunct="0">
        <a:spcBef>
          <a:spcPct val="20000"/>
        </a:spcBef>
        <a:spcAft>
          <a:spcPct val="0"/>
        </a:spcAft>
        <a:buChar char="»"/>
        <a:defRPr sz="2000">
          <a:solidFill>
            <a:schemeClr val="tx1"/>
          </a:solidFill>
          <a:latin typeface="Arial" pitchFamily="34" charset="0"/>
          <a:ea typeface="Arial Unicode MS" pitchFamily="34" charset="-128"/>
          <a:cs typeface="Arial Unicode MS" pitchFamily="34" charset="-128"/>
        </a:defRPr>
      </a:lvl7pPr>
      <a:lvl8pPr marL="3429000" indent="-228600" algn="l" rtl="0" eaLnBrk="0" fontAlgn="base" hangingPunct="0">
        <a:spcBef>
          <a:spcPct val="20000"/>
        </a:spcBef>
        <a:spcAft>
          <a:spcPct val="0"/>
        </a:spcAft>
        <a:buChar char="»"/>
        <a:defRPr sz="2000">
          <a:solidFill>
            <a:schemeClr val="tx1"/>
          </a:solidFill>
          <a:latin typeface="Arial" pitchFamily="34" charset="0"/>
          <a:ea typeface="Arial Unicode MS" pitchFamily="34" charset="-128"/>
          <a:cs typeface="Arial Unicode MS" pitchFamily="34" charset="-128"/>
        </a:defRPr>
      </a:lvl8pPr>
      <a:lvl9pPr marL="3886200" indent="-228600" algn="l" rtl="0" eaLnBrk="0" fontAlgn="base" hangingPunct="0">
        <a:spcBef>
          <a:spcPct val="20000"/>
        </a:spcBef>
        <a:spcAft>
          <a:spcPct val="0"/>
        </a:spcAft>
        <a:buChar char="»"/>
        <a:defRPr sz="2000">
          <a:solidFill>
            <a:schemeClr val="tx1"/>
          </a:solidFill>
          <a:latin typeface="Arial" pitchFamily="34" charset="0"/>
          <a:ea typeface="Arial Unicode MS" pitchFamily="34" charset="-128"/>
          <a:cs typeface="Arial Unicode MS" pitchFamily="34" charset="-12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etiziajaccheri.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processing.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openprocessing.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atch.mit.edu/"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noGrp="1"/>
          </p:cNvSpPr>
          <p:nvPr>
            <p:ph type="title" idx="4294967295"/>
          </p:nvPr>
        </p:nvSpPr>
        <p:spPr>
          <a:xfrm>
            <a:off x="914400" y="1143000"/>
            <a:ext cx="8001000" cy="1263650"/>
          </a:xfrm>
        </p:spPr>
        <p:txBody>
          <a:bodyPr>
            <a:spAutoFit/>
          </a:bodyPr>
          <a:lstStyle/>
          <a:p>
            <a:pPr eaLnBrk="1"/>
            <a:r>
              <a:rPr dirty="0" err="1" smtClean="0">
                <a:solidFill>
                  <a:srgbClr val="9999FF"/>
                </a:solidFill>
                <a:latin typeface="Century Schoolbook L"/>
                <a:ea typeface="HG Mincho Light J"/>
                <a:cs typeface="Arial Unicode MS" pitchFamily="34" charset="-128"/>
              </a:rPr>
              <a:t>ArTe</a:t>
            </a:r>
            <a:r>
              <a:rPr dirty="0" smtClean="0">
                <a:latin typeface="Albany"/>
                <a:ea typeface="HG Mincho Light J"/>
                <a:cs typeface="Arial Unicode MS" pitchFamily="34" charset="-128"/>
              </a:rPr>
              <a:t> Open Source Software</a:t>
            </a:r>
            <a:br>
              <a:rPr dirty="0" smtClean="0">
                <a:latin typeface="Albany"/>
                <a:ea typeface="HG Mincho Light J"/>
                <a:cs typeface="Arial Unicode MS" pitchFamily="34" charset="-128"/>
              </a:rPr>
            </a:br>
            <a:r>
              <a:rPr dirty="0" smtClean="0">
                <a:latin typeface="Albany"/>
                <a:ea typeface="HG Mincho Light J"/>
                <a:cs typeface="Arial Unicode MS" pitchFamily="34" charset="-128"/>
              </a:rPr>
              <a:t> Tools for creativity</a:t>
            </a:r>
          </a:p>
        </p:txBody>
      </p:sp>
      <p:sp>
        <p:nvSpPr>
          <p:cNvPr id="3075" name="Subtitle 2"/>
          <p:cNvSpPr txBox="1">
            <a:spLocks noGrp="1"/>
          </p:cNvSpPr>
          <p:nvPr>
            <p:ph type="subTitle" idx="4294967295"/>
          </p:nvPr>
        </p:nvSpPr>
        <p:spPr>
          <a:xfrm>
            <a:off x="1662112" y="2493953"/>
            <a:ext cx="8418513" cy="2462212"/>
          </a:xfrm>
        </p:spPr>
        <p:txBody>
          <a:bodyPr anchor="ctr">
            <a:spAutoFit/>
          </a:bodyPr>
          <a:lstStyle/>
          <a:p>
            <a:pPr marL="431800" lvl="1" indent="-215900" algn="ctr" eaLnBrk="1">
              <a:spcBef>
                <a:spcPct val="0"/>
              </a:spcBef>
              <a:buClr>
                <a:srgbClr val="99284C"/>
              </a:buClr>
              <a:buSzPct val="75000"/>
              <a:buFont typeface="StarSymbol"/>
              <a:buNone/>
            </a:pPr>
            <a:r>
              <a:rPr lang="en-US" sz="3200" dirty="0">
                <a:solidFill>
                  <a:srgbClr val="99284C"/>
                </a:solidFill>
                <a:latin typeface="Albany"/>
                <a:ea typeface="HG Mincho Light J"/>
              </a:rPr>
              <a:t>Letizia Jaccheri</a:t>
            </a:r>
          </a:p>
          <a:p>
            <a:pPr marL="431800" lvl="1" indent="-215900" algn="ctr" eaLnBrk="1">
              <a:spcBef>
                <a:spcPct val="0"/>
              </a:spcBef>
              <a:buClr>
                <a:srgbClr val="99284C"/>
              </a:buClr>
              <a:buSzPct val="75000"/>
              <a:buFont typeface="StarSymbol"/>
              <a:buNone/>
            </a:pPr>
            <a:r>
              <a:rPr lang="en-US" sz="3200" dirty="0">
                <a:solidFill>
                  <a:srgbClr val="9999FF"/>
                </a:solidFill>
                <a:latin typeface="Albany"/>
                <a:ea typeface="HG Mincho Light J"/>
                <a:hlinkClick r:id="rId3"/>
              </a:rPr>
              <a:t>www.letiziajaccheri.com</a:t>
            </a:r>
          </a:p>
          <a:p>
            <a:pPr marL="431800" lvl="1" indent="-215900" algn="ctr" eaLnBrk="1">
              <a:spcBef>
                <a:spcPct val="0"/>
              </a:spcBef>
              <a:buClr>
                <a:srgbClr val="99284C"/>
              </a:buClr>
              <a:buSzPct val="75000"/>
              <a:buFont typeface="StarSymbol"/>
              <a:buNone/>
            </a:pPr>
            <a:endParaRPr lang="en-US" sz="3200" dirty="0">
              <a:solidFill>
                <a:srgbClr val="99284C"/>
              </a:solidFill>
              <a:latin typeface="Albany"/>
              <a:ea typeface="HG Mincho Light J"/>
            </a:endParaRPr>
          </a:p>
          <a:p>
            <a:pPr marL="431800" lvl="1" indent="-215900" algn="ctr" eaLnBrk="1">
              <a:spcBef>
                <a:spcPct val="0"/>
              </a:spcBef>
              <a:buClr>
                <a:srgbClr val="99284C"/>
              </a:buClr>
              <a:buSzPct val="75000"/>
              <a:buFont typeface="StarSymbol"/>
              <a:buNone/>
            </a:pPr>
            <a:r>
              <a:rPr lang="en-US" sz="3200" dirty="0" smtClean="0">
                <a:solidFill>
                  <a:srgbClr val="99284C"/>
                </a:solidFill>
                <a:latin typeface="Albany"/>
                <a:ea typeface="HG Mincho Light J"/>
              </a:rPr>
              <a:t>Torino May 2010</a:t>
            </a:r>
            <a:endParaRPr lang="en-US" sz="3200" dirty="0">
              <a:solidFill>
                <a:srgbClr val="99284C"/>
              </a:solidFill>
              <a:latin typeface="Albany"/>
              <a:ea typeface="HG Mincho Light J"/>
            </a:endParaRPr>
          </a:p>
          <a:p>
            <a:pPr marL="431800" lvl="1" indent="-215900" algn="ctr" eaLnBrk="1">
              <a:spcBef>
                <a:spcPct val="0"/>
              </a:spcBef>
              <a:buClr>
                <a:srgbClr val="99284C"/>
              </a:buClr>
              <a:buSzPct val="75000"/>
              <a:buFont typeface="StarSymbol"/>
              <a:buNone/>
            </a:pPr>
            <a:endParaRPr lang="en-US" sz="3200" dirty="0">
              <a:solidFill>
                <a:srgbClr val="99284C"/>
              </a:solidFill>
              <a:latin typeface="Albany"/>
              <a:ea typeface="HG Mincho Light J"/>
            </a:endParaRPr>
          </a:p>
        </p:txBody>
      </p:sp>
      <p:pic>
        <p:nvPicPr>
          <p:cNvPr id="1026" name="Picture 2" descr="C:\Users\Letizia\Desktop\researcherNight\3961909925_1501f741ee_b.jpg"/>
          <p:cNvPicPr>
            <a:picLocks noChangeAspect="1" noChangeArrowheads="1"/>
          </p:cNvPicPr>
          <p:nvPr/>
        </p:nvPicPr>
        <p:blipFill>
          <a:blip r:embed="rId4" cstate="print"/>
          <a:srcRect/>
          <a:stretch>
            <a:fillRect/>
          </a:stretch>
        </p:blipFill>
        <p:spPr bwMode="auto">
          <a:xfrm>
            <a:off x="396842" y="4494217"/>
            <a:ext cx="3901440" cy="260223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p:cNvSpPr>
          <p:nvPr>
            <p:ph type="title" idx="4294967295"/>
          </p:nvPr>
        </p:nvSpPr>
        <p:spPr/>
        <p:txBody>
          <a:bodyPr>
            <a:spAutoFit/>
          </a:bodyPr>
          <a:lstStyle/>
          <a:p>
            <a:pPr marL="215900" eaLnBrk="1"/>
            <a:r>
              <a:rPr dirty="0" smtClean="0">
                <a:latin typeface="Albany"/>
                <a:ea typeface="HG Mincho Light J"/>
                <a:cs typeface="Arial Unicode MS" pitchFamily="34" charset="-128"/>
              </a:rPr>
              <a:t>Choices</a:t>
            </a:r>
          </a:p>
        </p:txBody>
      </p:sp>
      <p:sp>
        <p:nvSpPr>
          <p:cNvPr id="11267" name="Text Placeholder 2"/>
          <p:cNvSpPr txBox="1">
            <a:spLocks noGrp="1"/>
          </p:cNvSpPr>
          <p:nvPr>
            <p:ph type="body" idx="4294967295"/>
          </p:nvPr>
        </p:nvSpPr>
        <p:spPr>
          <a:xfrm>
            <a:off x="930275" y="2101850"/>
            <a:ext cx="8418513" cy="4762500"/>
          </a:xfrm>
        </p:spPr>
        <p:txBody>
          <a:bodyPr/>
          <a:lstStyle/>
          <a:p>
            <a:pPr marL="503238" eaLnBrk="1">
              <a:spcBef>
                <a:spcPct val="0"/>
              </a:spcBef>
              <a:buClr>
                <a:srgbClr val="99284C"/>
              </a:buClr>
              <a:buSzPct val="75000"/>
              <a:buFont typeface="StarSymbol"/>
              <a:buChar char=""/>
            </a:pPr>
            <a:r>
              <a:rPr sz="2400" dirty="0" smtClean="0">
                <a:latin typeface="Albany"/>
                <a:ea typeface="HG Mincho Light J"/>
                <a:cs typeface="HG Mincho Light J"/>
              </a:rPr>
              <a:t>Web site artentnu.com </a:t>
            </a:r>
            <a:r>
              <a:rPr lang="nb-NO" sz="2400" dirty="0" smtClean="0">
                <a:latin typeface="Albany"/>
                <a:ea typeface="HG Mincho Light J"/>
                <a:cs typeface="HG Mincho Light J"/>
              </a:rPr>
              <a:t>12,343 </a:t>
            </a:r>
            <a:r>
              <a:rPr sz="2400" dirty="0" smtClean="0">
                <a:latin typeface="Albany"/>
                <a:ea typeface="HG Mincho Light J"/>
                <a:cs typeface="HG Mincho Light J"/>
              </a:rPr>
              <a:t>visits, pictures, videos, new media art, open source tools</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Competition</a:t>
            </a:r>
          </a:p>
          <a:p>
            <a:pPr marL="790575" lvl="1" indent="-431800" eaLnBrk="1">
              <a:spcBef>
                <a:spcPct val="0"/>
              </a:spcBef>
              <a:buClr>
                <a:srgbClr val="99284C"/>
              </a:buClr>
              <a:buSzPct val="75000"/>
              <a:buFont typeface="StarSymbol"/>
              <a:buChar char=""/>
            </a:pPr>
            <a:r>
              <a:rPr lang="en-US" sz="2400" dirty="0">
                <a:solidFill>
                  <a:srgbClr val="333333"/>
                </a:solidFill>
                <a:latin typeface="Albany"/>
                <a:ea typeface="HG Mincho Light J"/>
                <a:cs typeface="HG Mincho Light J"/>
              </a:rPr>
              <a:t>call, jury ++, first deadline 31 October</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Book: physical – digital</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Disseminating events: Researcher Days, Night, </a:t>
            </a:r>
            <a:r>
              <a:rPr sz="2400" dirty="0" err="1" smtClean="0">
                <a:latin typeface="Albany"/>
                <a:ea typeface="HG Mincho Light J"/>
                <a:cs typeface="HG Mincho Light J"/>
              </a:rPr>
              <a:t>ITovation</a:t>
            </a:r>
            <a:r>
              <a:rPr sz="2400" dirty="0" smtClean="0">
                <a:latin typeface="Albany"/>
                <a:ea typeface="HG Mincho Light J"/>
                <a:cs typeface="HG Mincho Light J"/>
              </a:rPr>
              <a:t>, visits to schools</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In the media, </a:t>
            </a:r>
            <a:r>
              <a:rPr sz="2400" dirty="0" err="1" smtClean="0">
                <a:latin typeface="Albany"/>
                <a:ea typeface="HG Mincho Light J"/>
                <a:cs typeface="HG Mincho Light J"/>
              </a:rPr>
              <a:t>chat.no</a:t>
            </a:r>
            <a:r>
              <a:rPr sz="2400" dirty="0" smtClean="0">
                <a:latin typeface="Albany"/>
                <a:ea typeface="HG Mincho Light J"/>
                <a:cs typeface="HG Mincho Light J"/>
              </a:rPr>
              <a:t>, </a:t>
            </a:r>
            <a:r>
              <a:rPr sz="2400" dirty="0" err="1" smtClean="0">
                <a:latin typeface="Albany"/>
                <a:ea typeface="HG Mincho Light J"/>
                <a:cs typeface="HG Mincho Light J"/>
              </a:rPr>
              <a:t>caplex.no</a:t>
            </a:r>
            <a:r>
              <a:rPr sz="2400" dirty="0" smtClean="0">
                <a:latin typeface="Albany"/>
                <a:ea typeface="HG Mincho Light J"/>
                <a:cs typeface="HG Mincho Light J"/>
              </a:rPr>
              <a:t>, </a:t>
            </a:r>
            <a:r>
              <a:rPr sz="2400" dirty="0" err="1" smtClean="0">
                <a:latin typeface="Albany"/>
                <a:ea typeface="HG Mincho Light J"/>
                <a:cs typeface="HG Mincho Light J"/>
              </a:rPr>
              <a:t>tekna</a:t>
            </a:r>
            <a:r>
              <a:rPr sz="2400" dirty="0" smtClean="0">
                <a:latin typeface="Albany"/>
                <a:ea typeface="HG Mincho Light J"/>
                <a:cs typeface="HG Mincho Light J"/>
              </a:rPr>
              <a:t>, network</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Arte Goals/Criteria</a:t>
            </a:r>
          </a:p>
        </p:txBody>
      </p:sp>
      <p:sp>
        <p:nvSpPr>
          <p:cNvPr id="13315" name="Text Placeholder 2"/>
          <p:cNvSpPr txBox="1">
            <a:spLocks noGrp="1"/>
          </p:cNvSpPr>
          <p:nvPr>
            <p:ph type="body" idx="4294967295"/>
          </p:nvPr>
        </p:nvSpPr>
        <p:spPr/>
        <p:txBody>
          <a:bodyPr/>
          <a:lstStyle/>
          <a:p>
            <a:pPr marL="503238" eaLnBrk="1">
              <a:spcBef>
                <a:spcPct val="0"/>
              </a:spcBef>
              <a:buClr>
                <a:srgbClr val="99284C"/>
              </a:buClr>
              <a:buSzPct val="75000"/>
              <a:buFont typeface="StarSymbol"/>
              <a:buChar char=""/>
            </a:pPr>
            <a:r>
              <a:rPr sz="2400" dirty="0" smtClean="0">
                <a:latin typeface="Albany"/>
                <a:ea typeface="HG Mincho Light J"/>
                <a:cs typeface="HG Mincho Light J"/>
              </a:rPr>
              <a:t>   1. Openness</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   2. Support for teenagers</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   3. New media art</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   4. Cooperation and sharing</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   5. Information Technology</a:t>
            </a:r>
          </a:p>
          <a:p>
            <a:pPr marL="790575" lvl="1" indent="-431800" eaLnBrk="1">
              <a:spcBef>
                <a:spcPct val="0"/>
              </a:spcBef>
              <a:buClr>
                <a:srgbClr val="99284C"/>
              </a:buClr>
              <a:buSzPct val="75000"/>
              <a:buFont typeface="StarSymbol"/>
              <a:buChar char=""/>
            </a:pPr>
            <a:r>
              <a:rPr lang="en-US" sz="2400" dirty="0">
                <a:solidFill>
                  <a:srgbClr val="333333"/>
                </a:solidFill>
                <a:latin typeface="Albany"/>
                <a:ea typeface="HG Mincho Light J"/>
              </a:rPr>
              <a:t>does this tool make its users aware of IT issues, such as programming?”.</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Tool - </a:t>
            </a:r>
            <a:r>
              <a:rPr dirty="0" err="1" smtClean="0">
                <a:latin typeface="Albany"/>
                <a:ea typeface="HG Mincho Light J"/>
                <a:cs typeface="Arial Unicode MS" pitchFamily="34" charset="-128"/>
              </a:rPr>
              <a:t>Arduino</a:t>
            </a:r>
            <a:endParaRPr dirty="0" smtClean="0">
              <a:latin typeface="Albany"/>
              <a:ea typeface="HG Mincho Light J"/>
              <a:cs typeface="Arial Unicode MS" pitchFamily="34" charset="-128"/>
            </a:endParaRPr>
          </a:p>
        </p:txBody>
      </p:sp>
      <p:pic>
        <p:nvPicPr>
          <p:cNvPr id="14339" name="Picture 2"/>
          <p:cNvPicPr>
            <a:picLocks noChangeAspect="1"/>
          </p:cNvPicPr>
          <p:nvPr/>
        </p:nvPicPr>
        <p:blipFill>
          <a:blip r:embed="rId3" cstate="print"/>
          <a:srcRect/>
          <a:stretch>
            <a:fillRect/>
          </a:stretch>
        </p:blipFill>
        <p:spPr bwMode="auto">
          <a:xfrm>
            <a:off x="1828800" y="2335213"/>
            <a:ext cx="5759450" cy="3836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idx="4294967295"/>
          </p:nvPr>
        </p:nvSpPr>
        <p:spPr>
          <a:xfrm>
            <a:off x="741363" y="838676"/>
            <a:ext cx="8607425" cy="984885"/>
          </a:xfrm>
        </p:spPr>
        <p:txBody>
          <a:bodyPr>
            <a:spAutoFit/>
          </a:bodyPr>
          <a:lstStyle/>
          <a:p>
            <a:pPr algn="l" eaLnBrk="1"/>
            <a:r>
              <a:rPr dirty="0" err="1" smtClean="0">
                <a:latin typeface="Albany"/>
                <a:ea typeface="HG Mincho Light J"/>
                <a:cs typeface="Arial Unicode MS" pitchFamily="34" charset="-128"/>
              </a:rPr>
              <a:t>Arduino</a:t>
            </a:r>
            <a:r>
              <a:rPr dirty="0" smtClean="0">
                <a:latin typeface="Albany"/>
                <a:ea typeface="HG Mincho Light J"/>
                <a:cs typeface="Arial Unicode MS" pitchFamily="34" charset="-128"/>
              </a:rPr>
              <a:t/>
            </a:r>
            <a:br>
              <a:rPr dirty="0" smtClean="0">
                <a:latin typeface="Albany"/>
                <a:ea typeface="HG Mincho Light J"/>
                <a:cs typeface="Arial Unicode MS" pitchFamily="34" charset="-128"/>
              </a:rPr>
            </a:br>
            <a:r>
              <a:rPr lang="nb-NO" sz="2400" dirty="0" err="1" smtClean="0">
                <a:latin typeface="Albany"/>
                <a:ea typeface="HG Mincho Light J"/>
                <a:cs typeface="Arial Unicode MS" pitchFamily="34" charset="-128"/>
              </a:rPr>
              <a:t>beautiful</a:t>
            </a:r>
            <a:r>
              <a:rPr lang="nb-NO" sz="2400" dirty="0" smtClean="0">
                <a:latin typeface="Albany"/>
                <a:ea typeface="HG Mincho Light J"/>
                <a:cs typeface="Arial Unicode MS" pitchFamily="34" charset="-128"/>
              </a:rPr>
              <a:t> and </a:t>
            </a:r>
            <a:r>
              <a:rPr lang="nb-NO" sz="2400" dirty="0" err="1" smtClean="0">
                <a:latin typeface="Albany"/>
                <a:ea typeface="HG Mincho Light J"/>
                <a:cs typeface="Arial Unicode MS" pitchFamily="34" charset="-128"/>
              </a:rPr>
              <a:t>tangible</a:t>
            </a:r>
            <a:endParaRPr sz="2400" dirty="0" smtClean="0">
              <a:latin typeface="Albany"/>
              <a:ea typeface="HG Mincho Light J"/>
              <a:cs typeface="Arial Unicode MS" pitchFamily="34" charset="-128"/>
            </a:endParaRPr>
          </a:p>
        </p:txBody>
      </p:sp>
      <p:sp>
        <p:nvSpPr>
          <p:cNvPr id="15363" name="Text Placeholder 2"/>
          <p:cNvSpPr txBox="1">
            <a:spLocks noGrp="1"/>
          </p:cNvSpPr>
          <p:nvPr>
            <p:ph type="body" idx="4294967295"/>
          </p:nvPr>
        </p:nvSpPr>
        <p:spPr>
          <a:xfrm>
            <a:off x="5254626" y="1065193"/>
            <a:ext cx="4106862" cy="5189537"/>
          </a:xfrm>
        </p:spPr>
        <p:txBody>
          <a:bodyPr/>
          <a:lstStyle/>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void loop()</a:t>
            </a:r>
          </a:p>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a:t>
            </a:r>
          </a:p>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  //Turn on the output //signal for pin 10 </a:t>
            </a:r>
          </a:p>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  </a:t>
            </a:r>
            <a:r>
              <a:rPr sz="2400" dirty="0" err="1" smtClean="0">
                <a:latin typeface="Courier New" pitchFamily="49" charset="0"/>
                <a:ea typeface="HG Mincho Light J"/>
                <a:cs typeface="HG Mincho Light J"/>
              </a:rPr>
              <a:t>digitalWrite</a:t>
            </a:r>
            <a:r>
              <a:rPr sz="2400" dirty="0" smtClean="0">
                <a:latin typeface="Courier New" pitchFamily="49" charset="0"/>
                <a:ea typeface="HG Mincho Light J"/>
                <a:cs typeface="HG Mincho Light J"/>
              </a:rPr>
              <a:t>(pin, HIGH);</a:t>
            </a:r>
          </a:p>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  delay(d);</a:t>
            </a:r>
          </a:p>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  //Turn off the </a:t>
            </a:r>
            <a:r>
              <a:rPr sz="2400" dirty="0" err="1" smtClean="0">
                <a:latin typeface="Courier New" pitchFamily="49" charset="0"/>
                <a:ea typeface="HG Mincho Light J"/>
                <a:cs typeface="HG Mincho Light J"/>
              </a:rPr>
              <a:t>ouput</a:t>
            </a:r>
            <a:r>
              <a:rPr sz="2400" dirty="0" smtClean="0">
                <a:latin typeface="Courier New" pitchFamily="49" charset="0"/>
                <a:ea typeface="HG Mincho Light J"/>
                <a:cs typeface="HG Mincho Light J"/>
              </a:rPr>
              <a:t> //signal for pin 10</a:t>
            </a:r>
          </a:p>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  </a:t>
            </a:r>
            <a:r>
              <a:rPr sz="2400" dirty="0" err="1" smtClean="0">
                <a:latin typeface="Courier New" pitchFamily="49" charset="0"/>
                <a:ea typeface="HG Mincho Light J"/>
                <a:cs typeface="HG Mincho Light J"/>
              </a:rPr>
              <a:t>digitalWrite</a:t>
            </a:r>
            <a:r>
              <a:rPr sz="2400" dirty="0" smtClean="0">
                <a:latin typeface="Courier New" pitchFamily="49" charset="0"/>
                <a:ea typeface="HG Mincho Light J"/>
                <a:cs typeface="HG Mincho Light J"/>
              </a:rPr>
              <a:t>(pin, LOW);  </a:t>
            </a:r>
          </a:p>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  delay(d);</a:t>
            </a:r>
          </a:p>
          <a:p>
            <a:pPr marL="503238" eaLnBrk="1">
              <a:spcBef>
                <a:spcPct val="0"/>
              </a:spcBef>
              <a:buClr>
                <a:srgbClr val="99284C"/>
              </a:buClr>
              <a:buSzPct val="75000"/>
              <a:buFont typeface="StarSymbol"/>
              <a:buNone/>
            </a:pPr>
            <a:r>
              <a:rPr sz="2400" dirty="0" smtClean="0">
                <a:latin typeface="Courier New" pitchFamily="49" charset="0"/>
                <a:ea typeface="HG Mincho Light J"/>
                <a:cs typeface="HG Mincho Light J"/>
              </a:rPr>
              <a:t>}</a:t>
            </a:r>
          </a:p>
        </p:txBody>
      </p:sp>
      <p:pic>
        <p:nvPicPr>
          <p:cNvPr id="15364" name="Picture 3"/>
          <p:cNvPicPr>
            <a:picLocks noChangeAspect="1"/>
          </p:cNvPicPr>
          <p:nvPr/>
        </p:nvPicPr>
        <p:blipFill>
          <a:blip r:embed="rId3" cstate="print"/>
          <a:srcRect/>
          <a:stretch>
            <a:fillRect/>
          </a:stretch>
        </p:blipFill>
        <p:spPr bwMode="auto">
          <a:xfrm>
            <a:off x="1111222" y="2565391"/>
            <a:ext cx="3840000" cy="288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Tool: Audacity</a:t>
            </a:r>
          </a:p>
        </p:txBody>
      </p:sp>
      <p:sp>
        <p:nvSpPr>
          <p:cNvPr id="16387" name="Text Placeholder 2"/>
          <p:cNvSpPr txBox="1">
            <a:spLocks noGrp="1"/>
          </p:cNvSpPr>
          <p:nvPr>
            <p:ph type="body" idx="4294967295"/>
          </p:nvPr>
        </p:nvSpPr>
        <p:spPr/>
        <p:txBody>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Audacity supports sound recording, editing, and saving in different formats. It is simple to use with its tape-style layout which offers rewind, fast forward, play, and record functions.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Tool: GIMP</a:t>
            </a:r>
          </a:p>
        </p:txBody>
      </p:sp>
      <p:sp>
        <p:nvSpPr>
          <p:cNvPr id="17411" name="Text Placeholder 2"/>
          <p:cNvSpPr txBox="1">
            <a:spLocks noGrp="1"/>
          </p:cNvSpPr>
          <p:nvPr>
            <p:ph type="body" idx="4294967295"/>
          </p:nvPr>
        </p:nvSpPr>
        <p:spPr/>
        <p:txBody>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GIMP supports picture manipulation and retouching. The program comes with several languages in addition to English. It supports the majority of picture file formats, such as jpeg, </a:t>
            </a:r>
            <a:r>
              <a:rPr sz="2400" dirty="0" err="1" smtClean="0">
                <a:latin typeface="Albany"/>
                <a:ea typeface="HG Mincho Light J"/>
                <a:cs typeface="HG Mincho Light J"/>
              </a:rPr>
              <a:t>png</a:t>
            </a:r>
            <a:r>
              <a:rPr sz="2400" dirty="0" smtClean="0">
                <a:latin typeface="Albany"/>
                <a:ea typeface="HG Mincho Light J"/>
                <a:cs typeface="HG Mincho Light J"/>
              </a:rPr>
              <a:t>, gif, </a:t>
            </a:r>
            <a:r>
              <a:rPr sz="2400" dirty="0" err="1" smtClean="0">
                <a:latin typeface="Albany"/>
                <a:ea typeface="HG Mincho Light J"/>
                <a:cs typeface="HG Mincho Light J"/>
              </a:rPr>
              <a:t>xcf</a:t>
            </a:r>
            <a:r>
              <a:rPr sz="2400" dirty="0" smtClean="0">
                <a:latin typeface="Albany"/>
                <a:ea typeface="HG Mincho Light J"/>
                <a:cs typeface="HG Mincho Light J"/>
              </a:rPr>
              <a:t> (which is the native format of GIMP) and the native format of </a:t>
            </a:r>
            <a:r>
              <a:rPr sz="2400" dirty="0" err="1" smtClean="0">
                <a:latin typeface="Albany"/>
                <a:ea typeface="HG Mincho Light J"/>
                <a:cs typeface="HG Mincho Light J"/>
              </a:rPr>
              <a:t>photoshop</a:t>
            </a:r>
            <a:r>
              <a:rPr sz="2400" dirty="0" smtClean="0">
                <a:latin typeface="Albany"/>
                <a:ea typeface="HG Mincho Light J"/>
                <a:cs typeface="HG Mincho Light J"/>
              </a:rPr>
              <a:t>, PSD.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Tool: </a:t>
            </a:r>
            <a:r>
              <a:rPr dirty="0" smtClean="0">
                <a:latin typeface="Albany"/>
                <a:ea typeface="HG Mincho Light J"/>
                <a:cs typeface="Arial Unicode MS" pitchFamily="34" charset="-128"/>
              </a:rPr>
              <a:t>Processing</a:t>
            </a:r>
            <a:endParaRPr dirty="0" smtClean="0">
              <a:latin typeface="Albany"/>
              <a:ea typeface="HG Mincho Light J"/>
              <a:cs typeface="Arial Unicode MS" pitchFamily="34" charset="-128"/>
            </a:endParaRPr>
          </a:p>
        </p:txBody>
      </p:sp>
      <p:sp>
        <p:nvSpPr>
          <p:cNvPr id="19459" name="Text Placeholder 2"/>
          <p:cNvSpPr txBox="1">
            <a:spLocks noGrp="1"/>
          </p:cNvSpPr>
          <p:nvPr>
            <p:ph type="body" idx="4294967295"/>
          </p:nvPr>
        </p:nvSpPr>
        <p:spPr>
          <a:xfrm>
            <a:off x="822325" y="2138363"/>
            <a:ext cx="8418513" cy="2784482"/>
          </a:xfrm>
        </p:spPr>
        <p:txBody>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Processing is a text programming language designed to generate and modify images, animation, and interaction. Beginners are able to write their own programs after only a few minutes of instruction.</a:t>
            </a:r>
          </a:p>
          <a:p>
            <a:pPr marL="503238" eaLnBrk="1">
              <a:spcBef>
                <a:spcPct val="0"/>
              </a:spcBef>
              <a:buClr>
                <a:srgbClr val="99284C"/>
              </a:buClr>
              <a:buSzPct val="75000"/>
              <a:buFont typeface="StarSymbol"/>
              <a:buNone/>
            </a:pPr>
            <a:r>
              <a:rPr lang="en-US" sz="2400" dirty="0" smtClean="0">
                <a:latin typeface="Albany"/>
                <a:ea typeface="HG Mincho Light J"/>
                <a:cs typeface="HG Mincho Light J"/>
                <a:hlinkClick r:id="rId3"/>
              </a:rPr>
              <a:t>www.processing.org</a:t>
            </a:r>
            <a:endParaRPr lang="en-US" sz="2400" dirty="0" smtClean="0">
              <a:latin typeface="Albany"/>
              <a:ea typeface="HG Mincho Light J"/>
              <a:cs typeface="HG Mincho Light J"/>
            </a:endParaRPr>
          </a:p>
          <a:p>
            <a:pPr marL="503238" eaLnBrk="1">
              <a:spcBef>
                <a:spcPct val="0"/>
              </a:spcBef>
              <a:buClr>
                <a:srgbClr val="99284C"/>
              </a:buClr>
              <a:buSzPct val="75000"/>
              <a:buFont typeface="StarSymbol"/>
              <a:buNone/>
            </a:pPr>
            <a:r>
              <a:rPr lang="en-US" sz="2400" dirty="0" smtClean="0">
                <a:latin typeface="Albany"/>
                <a:ea typeface="HG Mincho Light J"/>
                <a:cs typeface="HG Mincho Light J"/>
                <a:hlinkClick r:id="rId4"/>
              </a:rPr>
              <a:t>http://www.openprocessing.org</a:t>
            </a:r>
            <a:r>
              <a:rPr lang="en-US" sz="2400" dirty="0" smtClean="0">
                <a:latin typeface="Albany"/>
                <a:ea typeface="HG Mincho Light J"/>
                <a:cs typeface="HG Mincho Light J"/>
              </a:rPr>
              <a:t> </a:t>
            </a:r>
          </a:p>
          <a:p>
            <a:pPr marL="503238" eaLnBrk="1">
              <a:spcBef>
                <a:spcPct val="0"/>
              </a:spcBef>
              <a:buClr>
                <a:srgbClr val="99284C"/>
              </a:buClr>
              <a:buSzPct val="75000"/>
              <a:buFont typeface="StarSymbol"/>
              <a:buNone/>
            </a:pPr>
            <a:endParaRPr lang="en-US" sz="2400" dirty="0" smtClean="0">
              <a:latin typeface="Albany"/>
              <a:ea typeface="HG Mincho Light J"/>
              <a:cs typeface="HG Mincho Light J"/>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Tool: Scratch</a:t>
            </a:r>
          </a:p>
        </p:txBody>
      </p:sp>
      <p:sp>
        <p:nvSpPr>
          <p:cNvPr id="20483" name="Text Placeholder 2"/>
          <p:cNvSpPr txBox="1">
            <a:spLocks noGrp="1"/>
          </p:cNvSpPr>
          <p:nvPr>
            <p:ph type="body" idx="4294967295"/>
          </p:nvPr>
        </p:nvSpPr>
        <p:spPr/>
        <p:txBody>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Scratch is a programming language which makes it easy for pupils from the age of 8 to create their own interactive stories, animations, games, music, and art — and to share their creations on the web. Scratch is developed by the Lifelong Kindergarten Group, at MIT Media Lab.</a:t>
            </a:r>
          </a:p>
          <a:p>
            <a:pPr marL="503238" eaLnBrk="1">
              <a:spcBef>
                <a:spcPct val="0"/>
              </a:spcBef>
              <a:buClr>
                <a:srgbClr val="99284C"/>
              </a:buClr>
              <a:buSzPct val="75000"/>
              <a:buFont typeface="StarSymbol"/>
              <a:buNone/>
            </a:pPr>
            <a:r>
              <a:rPr lang="nb-NO" sz="2400" dirty="0" smtClean="0">
                <a:latin typeface="Albany"/>
                <a:ea typeface="HG Mincho Light J"/>
                <a:cs typeface="HG Mincho Light J"/>
                <a:hlinkClick r:id="rId3"/>
              </a:rPr>
              <a:t>http://scratch.mit.edu/</a:t>
            </a:r>
            <a:endParaRPr lang="nb-NO" sz="2400" dirty="0" smtClean="0">
              <a:latin typeface="Albany"/>
              <a:ea typeface="HG Mincho Light J"/>
              <a:cs typeface="HG Mincho Light J"/>
            </a:endParaRPr>
          </a:p>
          <a:p>
            <a:pPr marL="503238" eaLnBrk="1">
              <a:spcBef>
                <a:spcPct val="0"/>
              </a:spcBef>
              <a:buClr>
                <a:srgbClr val="99284C"/>
              </a:buClr>
              <a:buSzPct val="75000"/>
              <a:buFont typeface="StarSymbol"/>
              <a:buNone/>
            </a:pPr>
            <a:endParaRPr sz="2400" dirty="0" smtClean="0">
              <a:latin typeface="Albany"/>
              <a:ea typeface="HG Mincho Light J"/>
              <a:cs typeface="HG Mincho Light J"/>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idx="4294967295"/>
          </p:nvPr>
        </p:nvSpPr>
        <p:spPr/>
        <p:txBody>
          <a:bodyPr/>
          <a:lstStyle/>
          <a:p>
            <a:pPr eaLnBrk="1"/>
            <a:r>
              <a:rPr smtClean="0">
                <a:latin typeface="Albany"/>
                <a:ea typeface="HG Mincho Light J"/>
                <a:cs typeface="Arial Unicode MS" pitchFamily="34" charset="-128"/>
              </a:rPr>
              <a:t>Tool: Inkscape</a:t>
            </a:r>
          </a:p>
        </p:txBody>
      </p:sp>
      <p:sp>
        <p:nvSpPr>
          <p:cNvPr id="21507" name="Text Placeholder 2"/>
          <p:cNvSpPr txBox="1">
            <a:spLocks noGrp="1"/>
          </p:cNvSpPr>
          <p:nvPr>
            <p:ph type="body" idx="4294967295"/>
          </p:nvPr>
        </p:nvSpPr>
        <p:spPr/>
        <p:txBody>
          <a:bodyPr/>
          <a:lstStyle/>
          <a:p>
            <a:pPr marL="503238" eaLnBrk="1">
              <a:spcBef>
                <a:spcPct val="0"/>
              </a:spcBef>
              <a:buClr>
                <a:srgbClr val="99284C"/>
              </a:buClr>
              <a:buSzPct val="75000"/>
              <a:buFont typeface="StarSymbol"/>
              <a:buNone/>
            </a:pPr>
            <a:r>
              <a:rPr sz="2400" dirty="0" err="1" smtClean="0">
                <a:latin typeface="Albany"/>
                <a:ea typeface="HG Mincho Light J"/>
                <a:cs typeface="HG Mincho Light J"/>
              </a:rPr>
              <a:t>Inkscape</a:t>
            </a:r>
            <a:r>
              <a:rPr sz="2400" dirty="0" smtClean="0">
                <a:latin typeface="Albany"/>
                <a:ea typeface="HG Mincho Light J"/>
                <a:cs typeface="HG Mincho Light J"/>
              </a:rPr>
              <a:t> is a graphics editor using vectors. The main difference between a file created with a vector based editor compared to a </a:t>
            </a:r>
            <a:r>
              <a:rPr sz="2400" dirty="0" err="1" smtClean="0">
                <a:latin typeface="Albany"/>
                <a:ea typeface="HG Mincho Light J"/>
                <a:cs typeface="HG Mincho Light J"/>
              </a:rPr>
              <a:t>filecreated</a:t>
            </a:r>
            <a:r>
              <a:rPr sz="2400" dirty="0" smtClean="0">
                <a:latin typeface="Albany"/>
                <a:ea typeface="HG Mincho Light J"/>
                <a:cs typeface="HG Mincho Light J"/>
              </a:rPr>
              <a:t> with pixel based editors (like GIMP), is that images can be scaled up more easily. </a:t>
            </a:r>
            <a:r>
              <a:rPr sz="2400" dirty="0" err="1" smtClean="0">
                <a:latin typeface="Albany"/>
                <a:ea typeface="HG Mincho Light J"/>
                <a:cs typeface="HG Mincho Light J"/>
              </a:rPr>
              <a:t>Inkscape</a:t>
            </a:r>
            <a:r>
              <a:rPr sz="2400" dirty="0" smtClean="0">
                <a:latin typeface="Albany"/>
                <a:ea typeface="HG Mincho Light J"/>
                <a:cs typeface="HG Mincho Light J"/>
              </a:rPr>
              <a:t> uses the W3C standard Scalable Vector Graphics (SVG) file format, although it is possible to save in other formats as well.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p:cNvSpPr txBox="1">
            <a:spLocks noGrp="1"/>
          </p:cNvSpPr>
          <p:nvPr>
            <p:ph type="body" idx="4294967295"/>
          </p:nvPr>
        </p:nvSpPr>
        <p:spPr/>
        <p:txBody>
          <a:bodyPr>
            <a:spAutoFit/>
          </a:bodyPr>
          <a:lstStyle/>
          <a:p>
            <a:pPr indent="0" eaLnBrk="1">
              <a:spcBef>
                <a:spcPct val="0"/>
              </a:spcBef>
              <a:buClr>
                <a:srgbClr val="99284C"/>
              </a:buClr>
              <a:buSzPct val="75000"/>
              <a:buFont typeface="StarSymbol"/>
              <a:buNone/>
            </a:pPr>
            <a:r>
              <a:rPr sz="2400" dirty="0" smtClean="0">
                <a:latin typeface="Albany"/>
                <a:ea typeface="HG Mincho Light J"/>
                <a:cs typeface="HG Mincho Light J"/>
              </a:rPr>
              <a:t>Tux Paint is a free drawing program for children ages 3 to 12, which combines an easy-to-use interface with fun sound effects. It is ideal for those who want a basic drawing tool with which one can be creative from the first minute.</a:t>
            </a:r>
          </a:p>
        </p:txBody>
      </p:sp>
      <p:sp>
        <p:nvSpPr>
          <p:cNvPr id="22531" name="Title 2"/>
          <p:cNvSpPr txBox="1">
            <a:spLocks noGrp="1"/>
          </p:cNvSpPr>
          <p:nvPr>
            <p:ph type="title" idx="4294967295"/>
          </p:nvPr>
        </p:nvSpPr>
        <p:spPr/>
        <p:txBody>
          <a:bodyPr/>
          <a:lstStyle/>
          <a:p>
            <a:pPr eaLnBrk="1"/>
            <a:r>
              <a:rPr smtClean="0">
                <a:latin typeface="Albany"/>
                <a:ea typeface="HG Mincho Light J"/>
                <a:cs typeface="Arial Unicode MS" pitchFamily="34" charset="-128"/>
              </a:rPr>
              <a:t>Tool: Tuxpaint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noGrp="1"/>
          </p:cNvSpPr>
          <p:nvPr>
            <p:ph type="title" idx="4294967295"/>
          </p:nvPr>
        </p:nvSpPr>
        <p:spPr/>
        <p:txBody>
          <a:bodyPr/>
          <a:lstStyle/>
          <a:p>
            <a:pPr eaLnBrk="1"/>
            <a:r>
              <a:rPr smtClean="0">
                <a:latin typeface="Albany"/>
                <a:ea typeface="HG Mincho Light J"/>
                <a:cs typeface="Arial Unicode MS" pitchFamily="34" charset="-128"/>
              </a:rPr>
              <a:t>Norwegian University of Science and Technology</a:t>
            </a:r>
          </a:p>
        </p:txBody>
      </p:sp>
      <p:sp>
        <p:nvSpPr>
          <p:cNvPr id="6147" name="Text Placeholder 2"/>
          <p:cNvSpPr txBox="1">
            <a:spLocks noGrp="1"/>
          </p:cNvSpPr>
          <p:nvPr>
            <p:ph type="body" idx="4294967295"/>
          </p:nvPr>
        </p:nvSpPr>
        <p:spPr>
          <a:xfrm>
            <a:off x="855663" y="2286000"/>
            <a:ext cx="3716337" cy="4762500"/>
          </a:xfrm>
        </p:spPr>
        <p:txBody>
          <a:bodyPr/>
          <a:lstStyle/>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NTNU</a:t>
            </a:r>
          </a:p>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4200 staff members</a:t>
            </a:r>
          </a:p>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budget 4.2 </a:t>
            </a:r>
            <a:r>
              <a:rPr sz="2400" dirty="0" err="1" smtClean="0">
                <a:solidFill>
                  <a:srgbClr val="000000"/>
                </a:solidFill>
                <a:latin typeface="Albany"/>
                <a:ea typeface="HG Mincho Light J"/>
                <a:cs typeface="HG Mincho Light J"/>
              </a:rPr>
              <a:t>bNOK</a:t>
            </a:r>
            <a:endParaRPr sz="2400" dirty="0" smtClean="0">
              <a:solidFill>
                <a:srgbClr val="000000"/>
              </a:solidFill>
              <a:latin typeface="Albany"/>
              <a:ea typeface="HG Mincho Light J"/>
              <a:cs typeface="HG Mincho Light J"/>
            </a:endParaRPr>
          </a:p>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20,000 students</a:t>
            </a:r>
          </a:p>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Trondheim 140.000 persons‏</a:t>
            </a:r>
          </a:p>
        </p:txBody>
      </p:sp>
      <p:sp>
        <p:nvSpPr>
          <p:cNvPr id="5" name="TextBox 4"/>
          <p:cNvSpPr txBox="1"/>
          <p:nvPr/>
        </p:nvSpPr>
        <p:spPr>
          <a:xfrm>
            <a:off x="-1600200" y="3886200"/>
            <a:ext cx="0" cy="336550"/>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endParaRPr lang="en-US" sz="2400">
              <a:solidFill>
                <a:srgbClr val="000000"/>
              </a:solidFill>
              <a:latin typeface="Albany" pitchFamily="34"/>
              <a:ea typeface="HG Mincho Light J" pitchFamily="2"/>
              <a:cs typeface="Arial Unicode MS" pitchFamily="2"/>
            </a:endParaRPr>
          </a:p>
        </p:txBody>
      </p:sp>
      <p:pic>
        <p:nvPicPr>
          <p:cNvPr id="6" name="Picture Placeholder 7" descr="ntnu.png"/>
          <p:cNvPicPr>
            <a:picLocks noChangeAspect="1"/>
          </p:cNvPicPr>
          <p:nvPr/>
        </p:nvPicPr>
        <p:blipFill>
          <a:blip r:embed="rId3" cstate="print"/>
          <a:srcRect l="6944" r="6944"/>
          <a:stretch>
            <a:fillRect/>
          </a:stretch>
        </p:blipFill>
        <p:spPr>
          <a:xfrm>
            <a:off x="4540246" y="3208333"/>
            <a:ext cx="4712537" cy="36000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txBox="1">
            <a:spLocks noGrp="1"/>
          </p:cNvSpPr>
          <p:nvPr>
            <p:ph type="body" idx="4294967295"/>
          </p:nvPr>
        </p:nvSpPr>
        <p:spPr/>
        <p:txBody>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The source code of all </a:t>
            </a:r>
            <a:r>
              <a:rPr sz="2400" dirty="0" smtClean="0">
                <a:latin typeface="Albany"/>
                <a:ea typeface="HG Mincho Light J"/>
                <a:cs typeface="HG Mincho Light J"/>
              </a:rPr>
              <a:t>tools </a:t>
            </a:r>
            <a:r>
              <a:rPr sz="2400" dirty="0" smtClean="0">
                <a:latin typeface="Albany"/>
                <a:ea typeface="HG Mincho Light J"/>
                <a:cs typeface="HG Mincho Light J"/>
              </a:rPr>
              <a:t>is open and available for inspection. All of the tools except Scratch are developed according to a process that is open to newcomers. GIMP, Audacity, </a:t>
            </a:r>
            <a:r>
              <a:rPr sz="2400" dirty="0" err="1" smtClean="0">
                <a:latin typeface="Albany"/>
                <a:ea typeface="HG Mincho Light J"/>
                <a:cs typeface="HG Mincho Light J"/>
              </a:rPr>
              <a:t>Inkspace</a:t>
            </a:r>
            <a:r>
              <a:rPr sz="2400" dirty="0" smtClean="0">
                <a:latin typeface="Albany"/>
                <a:ea typeface="HG Mincho Light J"/>
                <a:cs typeface="HG Mincho Light J"/>
              </a:rPr>
              <a:t>, OpenOffice.org, and Tux Paint support open formats. </a:t>
            </a:r>
            <a:r>
              <a:rPr sz="2400" dirty="0" err="1" smtClean="0">
                <a:latin typeface="Albany"/>
                <a:ea typeface="HG Mincho Light J"/>
                <a:cs typeface="HG Mincho Light J"/>
              </a:rPr>
              <a:t>Arduino</a:t>
            </a:r>
            <a:r>
              <a:rPr sz="2400" dirty="0" smtClean="0">
                <a:latin typeface="Albany"/>
                <a:ea typeface="HG Mincho Light J"/>
                <a:cs typeface="HG Mincho Light J"/>
              </a:rPr>
              <a:t> and Processing are programming languages which operate on text files. Scratch saves files in its own proprietary format sb.</a:t>
            </a:r>
          </a:p>
          <a:p>
            <a:pPr marL="503238" eaLnBrk="1">
              <a:spcBef>
                <a:spcPct val="0"/>
              </a:spcBef>
              <a:buClr>
                <a:srgbClr val="99284C"/>
              </a:buClr>
              <a:buSzPct val="75000"/>
              <a:buFont typeface="StarSymbol"/>
              <a:buNone/>
            </a:pPr>
            <a:r>
              <a:rPr lang="en-US" sz="2400" dirty="0" smtClean="0">
                <a:latin typeface="Albany"/>
                <a:ea typeface="HG Mincho Light J"/>
                <a:cs typeface="HG Mincho Light J"/>
              </a:rPr>
              <a:t>Sharing of content and software</a:t>
            </a:r>
            <a:endParaRPr sz="2400" dirty="0" smtClean="0">
              <a:latin typeface="Albany"/>
              <a:ea typeface="HG Mincho Light J"/>
              <a:cs typeface="HG Mincho Light J"/>
            </a:endParaRPr>
          </a:p>
        </p:txBody>
      </p:sp>
      <p:sp>
        <p:nvSpPr>
          <p:cNvPr id="23555" name="Title 2"/>
          <p:cNvSpPr txBox="1">
            <a:spLocks noGrp="1"/>
          </p:cNvSpPr>
          <p:nvPr>
            <p:ph type="title" idx="4294967295"/>
          </p:nvPr>
        </p:nvSpPr>
        <p:spPr/>
        <p:txBody>
          <a:bodyPr>
            <a:spAutoFit/>
          </a:bodyPr>
          <a:lstStyle/>
          <a:p>
            <a:pPr eaLnBrk="1"/>
            <a:r>
              <a:rPr dirty="0" smtClean="0">
                <a:latin typeface="Albany"/>
                <a:ea typeface="HG Mincho Light J"/>
                <a:cs typeface="Arial Unicode MS" pitchFamily="34" charset="-128"/>
              </a:rPr>
              <a:t>Criteria: Openness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idx="4294967295"/>
          </p:nvPr>
        </p:nvSpPr>
        <p:spPr/>
        <p:txBody>
          <a:bodyPr/>
          <a:lstStyle/>
          <a:p>
            <a:pPr eaLnBrk="1"/>
            <a:r>
              <a:rPr smtClean="0">
                <a:latin typeface="Albany"/>
                <a:ea typeface="HG Mincho Light J"/>
                <a:cs typeface="Arial Unicode MS" pitchFamily="34" charset="-128"/>
              </a:rPr>
              <a:t>  Criteria: Support for teenagers</a:t>
            </a:r>
          </a:p>
        </p:txBody>
      </p:sp>
      <p:sp>
        <p:nvSpPr>
          <p:cNvPr id="24579" name="Text Placeholder 2"/>
          <p:cNvSpPr txBox="1">
            <a:spLocks noGrp="1"/>
          </p:cNvSpPr>
          <p:nvPr>
            <p:ph type="body" idx="4294967295"/>
          </p:nvPr>
        </p:nvSpPr>
        <p:spPr/>
        <p:txBody>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Scratch is specifically designed for children from the age 8 and for teenagers. Tux Paint is designed for children between the ages of 3 to 12. All the other tools are not specifically designed for teenagers.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noGrp="1"/>
          </p:cNvSpPr>
          <p:nvPr>
            <p:ph type="title" idx="4294967295"/>
          </p:nvPr>
        </p:nvSpPr>
        <p:spPr/>
        <p:txBody>
          <a:bodyPr/>
          <a:lstStyle/>
          <a:p>
            <a:pPr eaLnBrk="1"/>
            <a:r>
              <a:rPr smtClean="0">
                <a:latin typeface="Albany"/>
                <a:ea typeface="HG Mincho Light J"/>
                <a:cs typeface="Arial Unicode MS" pitchFamily="34" charset="-128"/>
              </a:rPr>
              <a:t>   Criteria: New media art</a:t>
            </a:r>
          </a:p>
        </p:txBody>
      </p:sp>
      <p:sp>
        <p:nvSpPr>
          <p:cNvPr id="25603" name="Text Placeholder 2"/>
          <p:cNvSpPr txBox="1">
            <a:spLocks noGrp="1"/>
          </p:cNvSpPr>
          <p:nvPr>
            <p:ph type="body" idx="4294967295"/>
          </p:nvPr>
        </p:nvSpPr>
        <p:spPr>
          <a:xfrm>
            <a:off x="725488" y="1828800"/>
            <a:ext cx="8418512" cy="4762500"/>
          </a:xfrm>
        </p:spPr>
        <p:txBody>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 </a:t>
            </a:r>
            <a:r>
              <a:rPr sz="2400" dirty="0" err="1" smtClean="0">
                <a:latin typeface="Albany"/>
                <a:ea typeface="HG Mincho Light J"/>
                <a:cs typeface="HG Mincho Light J"/>
              </a:rPr>
              <a:t>Arduino</a:t>
            </a:r>
            <a:r>
              <a:rPr sz="2400" dirty="0" smtClean="0">
                <a:latin typeface="Albany"/>
                <a:ea typeface="HG Mincho Light J"/>
                <a:cs typeface="HG Mincho Light J"/>
              </a:rPr>
              <a:t> can be used to develop and program installations. Processing has been developed by artists to be used by artists who wants to program artistic pictures and animations. Audacity is designed to manage music files. GIMP, </a:t>
            </a:r>
            <a:r>
              <a:rPr sz="2400" dirty="0" err="1" smtClean="0">
                <a:latin typeface="Albany"/>
                <a:ea typeface="HG Mincho Light J"/>
                <a:cs typeface="HG Mincho Light J"/>
              </a:rPr>
              <a:t>Inkspace</a:t>
            </a:r>
            <a:r>
              <a:rPr sz="2400" dirty="0" smtClean="0">
                <a:latin typeface="Albany"/>
                <a:ea typeface="HG Mincho Light J"/>
                <a:cs typeface="HG Mincho Light J"/>
              </a:rPr>
              <a:t>, and Tux Paint are picture manipulation programs. Scratch is designed for digital storytelling, while OpenOffice.org enables the user to develop </a:t>
            </a:r>
            <a:r>
              <a:rPr sz="2400" dirty="0" err="1" smtClean="0">
                <a:latin typeface="Albany"/>
                <a:ea typeface="HG Mincho Light J"/>
                <a:cs typeface="HG Mincho Light J"/>
              </a:rPr>
              <a:t>powerpoint</a:t>
            </a:r>
            <a:r>
              <a:rPr sz="2400" dirty="0" smtClean="0">
                <a:latin typeface="Albany"/>
                <a:ea typeface="HG Mincho Light J"/>
                <a:cs typeface="HG Mincho Light J"/>
              </a:rPr>
              <a:t>-style animations and text files.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idx="4294967295"/>
          </p:nvPr>
        </p:nvSpPr>
        <p:spPr/>
        <p:txBody>
          <a:bodyPr/>
          <a:lstStyle/>
          <a:p>
            <a:pPr eaLnBrk="1"/>
            <a:r>
              <a:rPr smtClean="0">
                <a:latin typeface="Albany"/>
                <a:ea typeface="HG Mincho Light J"/>
                <a:cs typeface="Arial Unicode MS" pitchFamily="34" charset="-128"/>
              </a:rPr>
              <a:t>   Criteria: Cooperation and sharing</a:t>
            </a:r>
          </a:p>
        </p:txBody>
      </p:sp>
      <p:sp>
        <p:nvSpPr>
          <p:cNvPr id="26627" name="Text Placeholder 2"/>
          <p:cNvSpPr txBox="1">
            <a:spLocks noGrp="1"/>
          </p:cNvSpPr>
          <p:nvPr>
            <p:ph type="body" idx="4294967295"/>
          </p:nvPr>
        </p:nvSpPr>
        <p:spPr/>
        <p:txBody>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All </a:t>
            </a:r>
            <a:r>
              <a:rPr sz="2400" dirty="0" smtClean="0">
                <a:latin typeface="Albany"/>
                <a:ea typeface="HG Mincho Light J"/>
                <a:cs typeface="HG Mincho Light J"/>
              </a:rPr>
              <a:t>tools </a:t>
            </a:r>
            <a:r>
              <a:rPr sz="2400" dirty="0" smtClean="0">
                <a:latin typeface="Albany"/>
                <a:ea typeface="HG Mincho Light J"/>
                <a:cs typeface="HG Mincho Light J"/>
              </a:rPr>
              <a:t>come equipped with a web sites that provides manuals, examples, and forums for discussion. Scratch and </a:t>
            </a:r>
            <a:r>
              <a:rPr sz="2400" dirty="0" err="1" smtClean="0">
                <a:latin typeface="Albany"/>
                <a:ea typeface="HG Mincho Light J"/>
                <a:cs typeface="HG Mincho Light J"/>
              </a:rPr>
              <a:t>Tuxpaint</a:t>
            </a:r>
            <a:r>
              <a:rPr sz="2400" dirty="0" smtClean="0">
                <a:latin typeface="Albany"/>
                <a:ea typeface="HG Mincho Light J"/>
                <a:cs typeface="HG Mincho Light J"/>
              </a:rPr>
              <a:t> provides mechanisms for sharing and remixing media. Scratch has more than 300.000 (2009) 1M (May</a:t>
            </a:r>
            <a:r>
              <a:rPr sz="2400" baseline="0" dirty="0" smtClean="0">
                <a:latin typeface="Albany"/>
                <a:ea typeface="HG Mincho Light J"/>
                <a:cs typeface="HG Mincho Light J"/>
              </a:rPr>
              <a:t> 2010)</a:t>
            </a:r>
            <a:r>
              <a:rPr sz="2400" dirty="0" smtClean="0">
                <a:latin typeface="Albany"/>
                <a:ea typeface="HG Mincho Light J"/>
                <a:cs typeface="HG Mincho Light J"/>
              </a:rPr>
              <a:t> projects available created by 50.000 contributors.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noGrp="1"/>
          </p:cNvSpPr>
          <p:nvPr>
            <p:ph type="title" idx="4294967295"/>
          </p:nvPr>
        </p:nvSpPr>
        <p:spPr/>
        <p:txBody>
          <a:bodyPr>
            <a:spAutoFit/>
          </a:bodyPr>
          <a:lstStyle/>
          <a:p>
            <a:pPr eaLnBrk="1"/>
            <a:r>
              <a:rPr dirty="0" smtClean="0">
                <a:latin typeface="Albany"/>
                <a:ea typeface="HG Mincho Light J"/>
                <a:cs typeface="Arial Unicode MS" pitchFamily="34" charset="-128"/>
              </a:rPr>
              <a:t>   Criteria: Information Technology</a:t>
            </a:r>
          </a:p>
        </p:txBody>
      </p:sp>
      <p:sp>
        <p:nvSpPr>
          <p:cNvPr id="27651" name="Text Placeholder 2"/>
          <p:cNvSpPr txBox="1">
            <a:spLocks noGrp="1"/>
          </p:cNvSpPr>
          <p:nvPr>
            <p:ph type="body" idx="4294967295"/>
          </p:nvPr>
        </p:nvSpPr>
        <p:spPr/>
        <p:txBody>
          <a:bodyPr>
            <a:spAutoFit/>
          </a:bodyPr>
          <a:lstStyle/>
          <a:p>
            <a:pPr marL="503238" eaLnBrk="1">
              <a:spcBef>
                <a:spcPct val="0"/>
              </a:spcBef>
              <a:buClr>
                <a:srgbClr val="99284C"/>
              </a:buClr>
              <a:buSzPct val="75000"/>
              <a:buFont typeface="StarSymbol"/>
              <a:buNone/>
            </a:pPr>
            <a:r>
              <a:rPr sz="2400" dirty="0" smtClean="0">
                <a:latin typeface="Albany"/>
                <a:ea typeface="HG Mincho Light J"/>
                <a:cs typeface="HG Mincho Light J"/>
              </a:rPr>
              <a:t>    </a:t>
            </a:r>
            <a:r>
              <a:rPr sz="2400" dirty="0" err="1" smtClean="0">
                <a:latin typeface="Albany"/>
                <a:ea typeface="HG Mincho Light J"/>
                <a:cs typeface="HG Mincho Light J"/>
              </a:rPr>
              <a:t>Arduino</a:t>
            </a:r>
            <a:r>
              <a:rPr sz="2400" dirty="0" smtClean="0">
                <a:latin typeface="Albany"/>
                <a:ea typeface="HG Mincho Light J"/>
                <a:cs typeface="HG Mincho Light J"/>
              </a:rPr>
              <a:t> and Processing are based on programming. Scratch has been designed with the specific goal of making programming attractive to teenagers and children. The other tools do not require programming.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Research</a:t>
            </a:r>
          </a:p>
        </p:txBody>
      </p:sp>
      <p:sp>
        <p:nvSpPr>
          <p:cNvPr id="28675" name="Text Placeholder 2"/>
          <p:cNvSpPr txBox="1">
            <a:spLocks noGrp="1"/>
          </p:cNvSpPr>
          <p:nvPr>
            <p:ph type="body" idx="4294967295"/>
          </p:nvPr>
        </p:nvSpPr>
        <p:spPr>
          <a:xfrm>
            <a:off x="822325" y="2138363"/>
            <a:ext cx="8418513" cy="1822450"/>
          </a:xfrm>
        </p:spPr>
        <p:txBody>
          <a:bodyPr/>
          <a:lstStyle/>
          <a:p>
            <a:pPr marL="503238" eaLnBrk="1">
              <a:spcBef>
                <a:spcPct val="0"/>
              </a:spcBef>
              <a:buClr>
                <a:srgbClr val="99284C"/>
              </a:buClr>
              <a:buSzPct val="75000"/>
              <a:buFont typeface="StarSymbol"/>
              <a:buChar char=""/>
            </a:pPr>
            <a:r>
              <a:rPr sz="2400" dirty="0" err="1" smtClean="0">
                <a:latin typeface="Albany"/>
                <a:ea typeface="HG Mincho Light J"/>
                <a:cs typeface="HG Mincho Light J"/>
              </a:rPr>
              <a:t>SArt</a:t>
            </a:r>
            <a:r>
              <a:rPr sz="2400" dirty="0" smtClean="0">
                <a:latin typeface="Albany"/>
                <a:ea typeface="HG Mincho Light J"/>
                <a:cs typeface="HG Mincho Light J"/>
              </a:rPr>
              <a:t> software art</a:t>
            </a:r>
          </a:p>
          <a:p>
            <a:pPr marL="503238" eaLnBrk="1">
              <a:spcBef>
                <a:spcPct val="0"/>
              </a:spcBef>
              <a:buClr>
                <a:srgbClr val="99284C"/>
              </a:buClr>
              <a:buSzPct val="75000"/>
              <a:buFont typeface="StarSymbol"/>
              <a:buChar char=""/>
            </a:pPr>
            <a:r>
              <a:rPr sz="2400" dirty="0" err="1" smtClean="0">
                <a:latin typeface="Albany"/>
                <a:ea typeface="HG Mincho Light J"/>
                <a:cs typeface="HG Mincho Light J"/>
              </a:rPr>
              <a:t>SArt</a:t>
            </a:r>
            <a:r>
              <a:rPr sz="2400" dirty="0" smtClean="0">
                <a:latin typeface="Albany"/>
                <a:ea typeface="HG Mincho Light J"/>
                <a:cs typeface="HG Mincho Light J"/>
              </a:rPr>
              <a:t> http://prosjekt.idi.ntnu.no/sart‏</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Literature review</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Participation to 3 artistic projects</a:t>
            </a:r>
          </a:p>
        </p:txBody>
      </p:sp>
      <p:pic>
        <p:nvPicPr>
          <p:cNvPr id="28676" name="Picture 3"/>
          <p:cNvPicPr>
            <a:picLocks noChangeAspect="1"/>
          </p:cNvPicPr>
          <p:nvPr/>
        </p:nvPicPr>
        <p:blipFill>
          <a:blip r:embed="rId3" cstate="print"/>
          <a:srcRect/>
          <a:stretch>
            <a:fillRect/>
          </a:stretch>
        </p:blipFill>
        <p:spPr bwMode="auto">
          <a:xfrm>
            <a:off x="685800" y="4468813"/>
            <a:ext cx="8640763" cy="2160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The open wall</a:t>
            </a:r>
          </a:p>
        </p:txBody>
      </p:sp>
      <p:pic>
        <p:nvPicPr>
          <p:cNvPr id="29699" name="Picture 2"/>
          <p:cNvPicPr>
            <a:picLocks noChangeAspect="1"/>
          </p:cNvPicPr>
          <p:nvPr/>
        </p:nvPicPr>
        <p:blipFill>
          <a:blip r:embed="rId3" cstate="print"/>
          <a:srcRect/>
          <a:stretch>
            <a:fillRect/>
          </a:stretch>
        </p:blipFill>
        <p:spPr bwMode="auto">
          <a:xfrm>
            <a:off x="1828800" y="2286000"/>
            <a:ext cx="5759450" cy="3848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1"/>
          <p:cNvSpPr txBox="1">
            <a:spLocks noGrp="1"/>
          </p:cNvSpPr>
          <p:nvPr>
            <p:ph type="body" idx="4294967295"/>
          </p:nvPr>
        </p:nvSpPr>
        <p:spPr>
          <a:xfrm>
            <a:off x="822325" y="2138363"/>
            <a:ext cx="8418513" cy="3427605"/>
          </a:xfrm>
        </p:spPr>
        <p:txBody>
          <a:bodyPr>
            <a:spAutoFit/>
          </a:bodyPr>
          <a:lstStyle/>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Who: artist, IT engineer, researcher, </a:t>
            </a:r>
            <a:r>
              <a:rPr sz="2400" dirty="0" smtClean="0">
                <a:solidFill>
                  <a:srgbClr val="00B0F0"/>
                </a:solidFill>
                <a:latin typeface="Albany"/>
                <a:ea typeface="HG Mincho Light J"/>
                <a:cs typeface="HG Mincho Light J"/>
              </a:rPr>
              <a:t>curator, gallery, audience</a:t>
            </a:r>
          </a:p>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Why:</a:t>
            </a:r>
          </a:p>
          <a:p>
            <a:pPr marL="862013" lvl="1" eaLnBrk="1">
              <a:lnSpc>
                <a:spcPct val="93000"/>
              </a:lnSpc>
              <a:spcBef>
                <a:spcPct val="0"/>
              </a:spcBef>
              <a:spcAft>
                <a:spcPts val="1138"/>
              </a:spcAft>
              <a:buClr>
                <a:srgbClr val="000000"/>
              </a:buClr>
              <a:buSzPct val="75000"/>
              <a:buFont typeface="Symbol" pitchFamily="18" charset="2"/>
              <a:buChar char=""/>
            </a:pPr>
            <a:r>
              <a:rPr lang="en-US" sz="1800" dirty="0">
                <a:solidFill>
                  <a:srgbClr val="000000"/>
                </a:solidFill>
                <a:latin typeface="Albany"/>
                <a:ea typeface="HG Mincho Light J"/>
                <a:cs typeface="HG Mincho Light J"/>
              </a:rPr>
              <a:t>Learning about cooperation, Innovation of products and interfaces, Aesthetics in computing, Develop and exhibit IT based artworks, Reflection on IT societal issues through art,</a:t>
            </a:r>
            <a:r>
              <a:rPr lang="en-US" sz="2400" dirty="0">
                <a:solidFill>
                  <a:srgbClr val="000000"/>
                </a:solidFill>
                <a:latin typeface="Albany"/>
                <a:ea typeface="HG Mincho Light J"/>
                <a:cs typeface="HG Mincho Light J"/>
              </a:rPr>
              <a:t> </a:t>
            </a:r>
            <a:r>
              <a:rPr lang="en-US" sz="3600" dirty="0">
                <a:solidFill>
                  <a:srgbClr val="99CCFF"/>
                </a:solidFill>
                <a:latin typeface="Albany"/>
                <a:ea typeface="HG Mincho Light J"/>
                <a:cs typeface="HG Mincho Light J"/>
              </a:rPr>
              <a:t>Dissemination</a:t>
            </a:r>
          </a:p>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What: tools, technology‏</a:t>
            </a:r>
          </a:p>
          <a:p>
            <a:pPr marL="430213" indent="-323850" eaLnBrk="1">
              <a:lnSpc>
                <a:spcPct val="93000"/>
              </a:lnSpc>
              <a:spcBef>
                <a:spcPct val="0"/>
              </a:spcBef>
              <a:spcAft>
                <a:spcPts val="1425"/>
              </a:spcAft>
              <a:buClr>
                <a:srgbClr val="000000"/>
              </a:buClr>
              <a:buSzPct val="45000"/>
              <a:buFont typeface="Wingdings" pitchFamily="2" charset="2"/>
              <a:buChar char=""/>
            </a:pPr>
            <a:r>
              <a:rPr sz="2400" dirty="0" smtClean="0">
                <a:solidFill>
                  <a:srgbClr val="000000"/>
                </a:solidFill>
                <a:latin typeface="Albany"/>
                <a:ea typeface="HG Mincho Light J"/>
                <a:cs typeface="HG Mincho Light J"/>
              </a:rPr>
              <a:t>Where: museum, open space, lab‏</a:t>
            </a:r>
          </a:p>
        </p:txBody>
      </p:sp>
      <p:sp>
        <p:nvSpPr>
          <p:cNvPr id="30723" name="Title 2"/>
          <p:cNvSpPr txBox="1">
            <a:spLocks noGrp="1"/>
          </p:cNvSpPr>
          <p:nvPr>
            <p:ph type="title" idx="4294967295"/>
          </p:nvPr>
        </p:nvSpPr>
        <p:spPr/>
        <p:txBody>
          <a:bodyPr/>
          <a:lstStyle/>
          <a:p>
            <a:pPr eaLnBrk="1"/>
            <a:r>
              <a:rPr dirty="0" smtClean="0">
                <a:latin typeface="Albany"/>
                <a:ea typeface="HG Mincho Light J"/>
                <a:cs typeface="Arial Unicode MS" pitchFamily="34" charset="-128"/>
              </a:rPr>
              <a:t>Literature review</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p:cNvSpPr txBox="1">
            <a:spLocks noGrp="1"/>
          </p:cNvSpPr>
          <p:nvPr>
            <p:ph type="body" idx="4294967295"/>
          </p:nvPr>
        </p:nvSpPr>
        <p:spPr>
          <a:xfrm>
            <a:off x="465138" y="2057400"/>
            <a:ext cx="4106862" cy="4762500"/>
          </a:xfrm>
        </p:spPr>
        <p:txBody>
          <a:bodyPr>
            <a:spAutoFit/>
          </a:bodyPr>
          <a:lstStyle/>
          <a:p>
            <a:pPr marL="430213" indent="-323850" eaLnBrk="1">
              <a:lnSpc>
                <a:spcPct val="93000"/>
              </a:lnSpc>
              <a:spcBef>
                <a:spcPct val="0"/>
              </a:spcBef>
              <a:spcAft>
                <a:spcPts val="1425"/>
              </a:spcAft>
              <a:buClr>
                <a:srgbClr val="99284C"/>
              </a:buClr>
              <a:buSzPct val="75000"/>
              <a:buFont typeface="StarSymbol"/>
              <a:buNone/>
            </a:pPr>
            <a:r>
              <a:rPr sz="2400" dirty="0" smtClean="0">
                <a:solidFill>
                  <a:srgbClr val="000000"/>
                </a:solidFill>
                <a:latin typeface="Albany"/>
                <a:ea typeface="HG Mincho Light J"/>
                <a:cs typeface="HG Mincho Light J"/>
              </a:rPr>
              <a:t>How can </a:t>
            </a:r>
            <a:r>
              <a:rPr sz="2400" i="1" dirty="0" smtClean="0">
                <a:solidFill>
                  <a:srgbClr val="000000"/>
                </a:solidFill>
                <a:latin typeface="Albany"/>
                <a:ea typeface="HG Mincho Light J"/>
                <a:cs typeface="HG Mincho Light J"/>
              </a:rPr>
              <a:t>we</a:t>
            </a:r>
            <a:r>
              <a:rPr sz="2400" dirty="0" smtClean="0">
                <a:solidFill>
                  <a:srgbClr val="000000"/>
                </a:solidFill>
                <a:latin typeface="Albany"/>
                <a:ea typeface="HG Mincho Light J"/>
                <a:cs typeface="HG Mincho Light J"/>
              </a:rPr>
              <a:t> improve the development process of software dependent artworks and projects, in terms of software development, maintenance, upgrade and usability of the artwork?</a:t>
            </a:r>
          </a:p>
        </p:txBody>
      </p:sp>
      <p:sp>
        <p:nvSpPr>
          <p:cNvPr id="31747" name="Title 2"/>
          <p:cNvSpPr txBox="1">
            <a:spLocks noGrp="1"/>
          </p:cNvSpPr>
          <p:nvPr>
            <p:ph type="title" idx="4294967295"/>
          </p:nvPr>
        </p:nvSpPr>
        <p:spPr/>
        <p:txBody>
          <a:bodyPr>
            <a:spAutoFit/>
          </a:bodyPr>
          <a:lstStyle/>
          <a:p>
            <a:pPr eaLnBrk="1"/>
            <a:r>
              <a:rPr dirty="0" smtClean="0">
                <a:latin typeface="Albany"/>
                <a:ea typeface="HG Mincho Light J"/>
                <a:cs typeface="Arial Unicode MS" pitchFamily="34" charset="-128"/>
              </a:rPr>
              <a:t>Research questions in </a:t>
            </a:r>
            <a:r>
              <a:rPr dirty="0" err="1" smtClean="0">
                <a:latin typeface="Albany"/>
                <a:ea typeface="HG Mincho Light J"/>
                <a:cs typeface="Arial Unicode MS" pitchFamily="34" charset="-128"/>
              </a:rPr>
              <a:t>SArt</a:t>
            </a:r>
            <a:endParaRPr dirty="0" smtClean="0">
              <a:latin typeface="Albany"/>
              <a:ea typeface="HG Mincho Light J"/>
              <a:cs typeface="Arial Unicode MS" pitchFamily="34" charset="-128"/>
            </a:endParaRPr>
          </a:p>
        </p:txBody>
      </p:sp>
      <p:pic>
        <p:nvPicPr>
          <p:cNvPr id="31748" name="Picture 3"/>
          <p:cNvPicPr>
            <a:picLocks noChangeAspect="1"/>
          </p:cNvPicPr>
          <p:nvPr/>
        </p:nvPicPr>
        <p:blipFill>
          <a:blip r:embed="rId3" cstate="print"/>
          <a:srcRect/>
          <a:stretch>
            <a:fillRect/>
          </a:stretch>
        </p:blipFill>
        <p:spPr bwMode="auto">
          <a:xfrm>
            <a:off x="4824413" y="2057400"/>
            <a:ext cx="4319587" cy="2876550"/>
          </a:xfrm>
          <a:prstGeom prst="rect">
            <a:avLst/>
          </a:prstGeom>
          <a:noFill/>
          <a:ln w="9525">
            <a:noFill/>
            <a:miter lim="800000"/>
            <a:headEnd/>
            <a:tailEnd/>
          </a:ln>
        </p:spPr>
      </p:pic>
      <p:sp>
        <p:nvSpPr>
          <p:cNvPr id="5" name="TextBox 4"/>
          <p:cNvSpPr txBox="1"/>
          <p:nvPr/>
        </p:nvSpPr>
        <p:spPr>
          <a:xfrm>
            <a:off x="4572000" y="5486400"/>
            <a:ext cx="4694238" cy="804863"/>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r>
              <a:rPr lang="en-US" sz="2800">
                <a:solidFill>
                  <a:srgbClr val="800080"/>
                </a:solidFill>
                <a:latin typeface="Courier New" pitchFamily="49"/>
                <a:ea typeface="HG Mincho Light J" pitchFamily="2"/>
                <a:cs typeface="Arial Unicode MS" pitchFamily="2"/>
              </a:rPr>
              <a:t>Artist Samir M'kdami</a:t>
            </a:r>
          </a:p>
          <a:p>
            <a:pPr fontAlgn="auto" hangingPunct="0">
              <a:spcBef>
                <a:spcPts val="0"/>
              </a:spcBef>
              <a:spcAft>
                <a:spcPts val="0"/>
              </a:spcAft>
              <a:buFont typeface="StarSymbol"/>
              <a:buNone/>
              <a:defRPr/>
            </a:pPr>
            <a:r>
              <a:rPr lang="en-US" sz="2800">
                <a:solidFill>
                  <a:srgbClr val="800080"/>
                </a:solidFill>
                <a:latin typeface="Courier New" pitchFamily="49"/>
                <a:ea typeface="HG Mincho Light J" pitchFamily="2"/>
                <a:cs typeface="Arial Unicode MS" pitchFamily="2"/>
              </a:rPr>
              <a:t>PhD st. Salah U. Ahmed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noGrp="1"/>
          </p:cNvSpPr>
          <p:nvPr>
            <p:ph type="title" idx="4294967295"/>
          </p:nvPr>
        </p:nvSpPr>
        <p:spPr/>
        <p:txBody>
          <a:bodyPr/>
          <a:lstStyle/>
          <a:p>
            <a:pPr eaLnBrk="1"/>
            <a:r>
              <a:rPr dirty="0" smtClean="0">
                <a:latin typeface="Albany"/>
                <a:ea typeface="HG Mincho Light J"/>
                <a:cs typeface="Arial Unicode MS" pitchFamily="34" charset="-128"/>
              </a:rPr>
              <a:t>Relations</a:t>
            </a:r>
          </a:p>
        </p:txBody>
      </p:sp>
      <p:sp>
        <p:nvSpPr>
          <p:cNvPr id="3" name="TextBox 2"/>
          <p:cNvSpPr txBox="1"/>
          <p:nvPr/>
        </p:nvSpPr>
        <p:spPr>
          <a:xfrm>
            <a:off x="1600200" y="4232276"/>
            <a:ext cx="868344" cy="353879"/>
          </a:xfrm>
          <a:prstGeom prst="rect">
            <a:avLst/>
          </a:prstGeom>
          <a:solidFill>
            <a:srgbClr val="FFFFFF"/>
          </a:solidFill>
          <a:ln>
            <a:noFill/>
          </a:ln>
        </p:spPr>
        <p:txBody>
          <a:bodyPr wrap="square"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r>
              <a:rPr lang="en-US" sz="2400" dirty="0">
                <a:solidFill>
                  <a:srgbClr val="000000"/>
                </a:solidFill>
                <a:latin typeface="Albany" pitchFamily="34"/>
                <a:ea typeface="HG Mincho Light J" pitchFamily="2"/>
                <a:cs typeface="Arial Unicode MS" pitchFamily="2"/>
              </a:rPr>
              <a:t>tools</a:t>
            </a:r>
          </a:p>
        </p:txBody>
      </p:sp>
      <p:sp>
        <p:nvSpPr>
          <p:cNvPr id="4" name="TextBox 3"/>
          <p:cNvSpPr txBox="1"/>
          <p:nvPr/>
        </p:nvSpPr>
        <p:spPr>
          <a:xfrm>
            <a:off x="3886200" y="1828800"/>
            <a:ext cx="865188" cy="339725"/>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r>
              <a:rPr lang="en-US" sz="2400">
                <a:solidFill>
                  <a:srgbClr val="000000"/>
                </a:solidFill>
                <a:latin typeface="Albany" pitchFamily="34"/>
                <a:ea typeface="HG Mincho Light J" pitchFamily="2"/>
                <a:cs typeface="Arial Unicode MS" pitchFamily="2"/>
              </a:rPr>
              <a:t>author</a:t>
            </a:r>
          </a:p>
        </p:txBody>
      </p:sp>
      <p:sp>
        <p:nvSpPr>
          <p:cNvPr id="5" name="TextBox 4"/>
          <p:cNvSpPr txBox="1"/>
          <p:nvPr/>
        </p:nvSpPr>
        <p:spPr>
          <a:xfrm>
            <a:off x="5992813" y="3606800"/>
            <a:ext cx="1000125" cy="341313"/>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r>
              <a:rPr lang="en-US" sz="2400">
                <a:solidFill>
                  <a:srgbClr val="000000"/>
                </a:solidFill>
                <a:latin typeface="Albany" pitchFamily="34"/>
                <a:ea typeface="HG Mincho Light J" pitchFamily="2"/>
                <a:cs typeface="Arial Unicode MS" pitchFamily="2"/>
              </a:rPr>
              <a:t>content</a:t>
            </a:r>
          </a:p>
        </p:txBody>
      </p:sp>
      <p:sp>
        <p:nvSpPr>
          <p:cNvPr id="6" name="TextBox 5"/>
          <p:cNvSpPr txBox="1"/>
          <p:nvPr/>
        </p:nvSpPr>
        <p:spPr>
          <a:xfrm>
            <a:off x="7397766" y="6137292"/>
            <a:ext cx="1381109" cy="353879"/>
          </a:xfrm>
          <a:prstGeom prst="rect">
            <a:avLst/>
          </a:prstGeom>
          <a:noFill/>
          <a:ln>
            <a:noFill/>
          </a:ln>
        </p:spPr>
        <p:txBody>
          <a:bodyPr wrap="square"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r>
              <a:rPr lang="en-US" sz="2400" dirty="0">
                <a:solidFill>
                  <a:srgbClr val="000000"/>
                </a:solidFill>
                <a:latin typeface="Albany" pitchFamily="34"/>
                <a:ea typeface="HG Mincho Light J" pitchFamily="2"/>
                <a:cs typeface="Arial Unicode MS" pitchFamily="2"/>
              </a:rPr>
              <a:t>audience</a:t>
            </a:r>
          </a:p>
        </p:txBody>
      </p:sp>
      <p:cxnSp>
        <p:nvCxnSpPr>
          <p:cNvPr id="32775" name="Elbow Connector 6"/>
          <p:cNvCxnSpPr>
            <a:cxnSpLocks noChangeShapeType="1"/>
            <a:stCxn id="4" idx="2"/>
            <a:endCxn id="3" idx="1"/>
          </p:cNvCxnSpPr>
          <p:nvPr/>
        </p:nvCxnSpPr>
        <p:spPr bwMode="auto">
          <a:xfrm rot="5400000">
            <a:off x="1839152" y="1929573"/>
            <a:ext cx="2240691" cy="2718594"/>
          </a:xfrm>
          <a:prstGeom prst="bentConnector4">
            <a:avLst>
              <a:gd name="adj1" fmla="val 46052"/>
              <a:gd name="adj2" fmla="val 108409"/>
            </a:avLst>
          </a:prstGeom>
          <a:noFill/>
          <a:ln w="0">
            <a:solidFill>
              <a:srgbClr val="000000"/>
            </a:solidFill>
            <a:miter lim="800000"/>
            <a:headEnd/>
            <a:tailEnd/>
          </a:ln>
        </p:spPr>
      </p:cxnSp>
      <p:cxnSp>
        <p:nvCxnSpPr>
          <p:cNvPr id="32776" name="Elbow Connector 7"/>
          <p:cNvCxnSpPr>
            <a:cxnSpLocks noChangeShapeType="1"/>
            <a:stCxn id="3" idx="3"/>
            <a:endCxn id="6" idx="1"/>
          </p:cNvCxnSpPr>
          <p:nvPr/>
        </p:nvCxnSpPr>
        <p:spPr bwMode="auto">
          <a:xfrm>
            <a:off x="2468544" y="4409216"/>
            <a:ext cx="4929222" cy="1905016"/>
          </a:xfrm>
          <a:prstGeom prst="bentConnector3">
            <a:avLst>
              <a:gd name="adj1" fmla="val 50000"/>
            </a:avLst>
          </a:prstGeom>
          <a:noFill/>
          <a:ln w="0">
            <a:solidFill>
              <a:srgbClr val="000000"/>
            </a:solidFill>
            <a:miter lim="800000"/>
            <a:headEnd/>
            <a:tailEnd/>
          </a:ln>
        </p:spPr>
      </p:cxnSp>
      <p:cxnSp>
        <p:nvCxnSpPr>
          <p:cNvPr id="32777" name="Elbow Connector 8"/>
          <p:cNvCxnSpPr>
            <a:cxnSpLocks noChangeShapeType="1"/>
            <a:stCxn id="3" idx="0"/>
          </p:cNvCxnSpPr>
          <p:nvPr/>
        </p:nvCxnSpPr>
        <p:spPr bwMode="auto">
          <a:xfrm rot="5400000" flipH="1" flipV="1">
            <a:off x="3785788" y="2025252"/>
            <a:ext cx="455609" cy="3958441"/>
          </a:xfrm>
          <a:prstGeom prst="bentConnector2">
            <a:avLst/>
          </a:prstGeom>
          <a:noFill/>
          <a:ln w="0">
            <a:solidFill>
              <a:srgbClr val="000000"/>
            </a:solidFill>
            <a:miter lim="800000"/>
            <a:headEnd/>
            <a:tailEnd/>
          </a:ln>
        </p:spPr>
      </p:cxnSp>
      <p:pic>
        <p:nvPicPr>
          <p:cNvPr id="32778" name="Picture 9"/>
          <p:cNvPicPr>
            <a:picLocks noChangeAspect="1"/>
          </p:cNvPicPr>
          <p:nvPr/>
        </p:nvPicPr>
        <p:blipFill>
          <a:blip r:embed="rId3" cstate="print"/>
          <a:srcRect/>
          <a:stretch>
            <a:fillRect/>
          </a:stretch>
        </p:blipFill>
        <p:spPr bwMode="auto">
          <a:xfrm>
            <a:off x="1006475" y="5029200"/>
            <a:ext cx="2879725" cy="1570038"/>
          </a:xfrm>
          <a:prstGeom prst="rect">
            <a:avLst/>
          </a:prstGeom>
          <a:noFill/>
          <a:ln w="9525">
            <a:noFill/>
            <a:miter lim="800000"/>
            <a:headEnd/>
            <a:tailEnd/>
          </a:ln>
        </p:spPr>
      </p:pic>
      <p:cxnSp>
        <p:nvCxnSpPr>
          <p:cNvPr id="32779" name="Elbow Connector 10"/>
          <p:cNvCxnSpPr>
            <a:cxnSpLocks noChangeShapeType="1"/>
            <a:stCxn id="4" idx="3"/>
            <a:endCxn id="6" idx="0"/>
          </p:cNvCxnSpPr>
          <p:nvPr/>
        </p:nvCxnSpPr>
        <p:spPr bwMode="auto">
          <a:xfrm>
            <a:off x="4751388" y="1998663"/>
            <a:ext cx="3336933" cy="4138629"/>
          </a:xfrm>
          <a:prstGeom prst="bentConnector2">
            <a:avLst/>
          </a:prstGeom>
          <a:noFill/>
          <a:ln w="0">
            <a:solidFill>
              <a:srgbClr val="000000"/>
            </a:solidFill>
            <a:miter lim="800000"/>
            <a:headEnd/>
            <a:tailEnd/>
          </a:ln>
        </p:spPr>
      </p:cxnSp>
      <p:sp>
        <p:nvSpPr>
          <p:cNvPr id="12" name="TextBox 11"/>
          <p:cNvSpPr txBox="1"/>
          <p:nvPr/>
        </p:nvSpPr>
        <p:spPr>
          <a:xfrm>
            <a:off x="5318125" y="5029200"/>
            <a:ext cx="2682875" cy="630238"/>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r>
              <a:rPr lang="en-US" sz="4400">
                <a:solidFill>
                  <a:srgbClr val="99CCFF"/>
                </a:solidFill>
                <a:latin typeface="Andale Mono" pitchFamily="33"/>
                <a:ea typeface="HG Mincho Light J" pitchFamily="2"/>
                <a:cs typeface="Arial Unicode MS" pitchFamily="2"/>
              </a:rPr>
              <a:t>licenses</a:t>
            </a:r>
          </a:p>
        </p:txBody>
      </p:sp>
      <p:sp>
        <p:nvSpPr>
          <p:cNvPr id="13" name="TextBox 12"/>
          <p:cNvSpPr txBox="1"/>
          <p:nvPr/>
        </p:nvSpPr>
        <p:spPr>
          <a:xfrm>
            <a:off x="5016500" y="4114800"/>
            <a:ext cx="1841500" cy="874713"/>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r>
              <a:rPr lang="en-US" sz="4400">
                <a:solidFill>
                  <a:srgbClr val="B84700"/>
                </a:solidFill>
                <a:latin typeface="Domestic Manners" pitchFamily="34"/>
                <a:ea typeface="HG Mincho Light J" pitchFamily="2"/>
                <a:cs typeface="Arial Unicode MS" pitchFamily="2"/>
              </a:rPr>
              <a:t>format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txBox="1">
            <a:spLocks noGrp="1"/>
          </p:cNvSpPr>
          <p:nvPr>
            <p:ph type="body" idx="4294967295"/>
          </p:nvPr>
        </p:nvSpPr>
        <p:spPr>
          <a:xfrm>
            <a:off x="539718" y="1708135"/>
            <a:ext cx="5000660" cy="5286412"/>
          </a:xfrm>
        </p:spPr>
        <p:txBody>
          <a:bodyPr/>
          <a:lstStyle/>
          <a:p>
            <a:pPr marL="503238" eaLnBrk="1">
              <a:spcBef>
                <a:spcPct val="0"/>
              </a:spcBef>
              <a:buClr>
                <a:srgbClr val="99284C"/>
              </a:buClr>
              <a:buSzPct val="75000"/>
              <a:buFont typeface="StarSymbol"/>
              <a:buChar char=""/>
            </a:pPr>
            <a:r>
              <a:rPr lang="en-US" dirty="0" smtClean="0">
                <a:latin typeface="Albany"/>
                <a:ea typeface="HG Mincho Light J"/>
                <a:cs typeface="HG Mincho Light J"/>
              </a:rPr>
              <a:t>The vision of </a:t>
            </a:r>
            <a:r>
              <a:rPr lang="en-US" dirty="0" err="1" smtClean="0">
                <a:latin typeface="Albany"/>
                <a:ea typeface="HG Mincho Light J"/>
                <a:cs typeface="HG Mincho Light J"/>
              </a:rPr>
              <a:t>ArTe</a:t>
            </a:r>
            <a:r>
              <a:rPr lang="en-US" dirty="0" smtClean="0">
                <a:latin typeface="Albany"/>
                <a:ea typeface="HG Mincho Light J"/>
                <a:cs typeface="HG Mincho Light J"/>
              </a:rPr>
              <a:t> is disseminating IT issues to teen-agers, their teachers, and decision makers in the society, with focus on creativity, cooperation, and openness of processes and content. </a:t>
            </a:r>
            <a:r>
              <a:rPr lang="en-US" dirty="0" err="1" smtClean="0">
                <a:latin typeface="Albany"/>
                <a:ea typeface="HG Mincho Light J"/>
                <a:cs typeface="HG Mincho Light J"/>
              </a:rPr>
              <a:t>ArTe</a:t>
            </a:r>
            <a:r>
              <a:rPr lang="en-US" dirty="0" smtClean="0">
                <a:latin typeface="Albany"/>
                <a:ea typeface="HG Mincho Light J"/>
                <a:cs typeface="HG Mincho Light J"/>
              </a:rPr>
              <a:t> makes IT visible by help of art. </a:t>
            </a:r>
          </a:p>
          <a:p>
            <a:pPr marL="503238" eaLnBrk="1">
              <a:spcBef>
                <a:spcPct val="0"/>
              </a:spcBef>
              <a:buClr>
                <a:srgbClr val="99284C"/>
              </a:buClr>
              <a:buSzPct val="75000"/>
              <a:buFont typeface="StarSymbol"/>
              <a:buChar char=""/>
            </a:pPr>
            <a:endParaRPr lang="en-US" dirty="0" smtClean="0">
              <a:latin typeface="Albany"/>
              <a:ea typeface="HG Mincho Light J"/>
              <a:cs typeface="HG Mincho Light J"/>
            </a:endParaRPr>
          </a:p>
        </p:txBody>
      </p:sp>
      <p:sp>
        <p:nvSpPr>
          <p:cNvPr id="3" name="Title 2"/>
          <p:cNvSpPr>
            <a:spLocks noGrp="1"/>
          </p:cNvSpPr>
          <p:nvPr>
            <p:ph type="title" idx="4294967295"/>
          </p:nvPr>
        </p:nvSpPr>
        <p:spPr>
          <a:xfrm>
            <a:off x="754032" y="565127"/>
            <a:ext cx="8607425" cy="1262062"/>
          </a:xfrm>
        </p:spPr>
        <p:txBody>
          <a:bodyPr/>
          <a:lstStyle/>
          <a:p>
            <a:r>
              <a:rPr lang="en-US" dirty="0" smtClean="0"/>
              <a:t>Vision</a:t>
            </a:r>
            <a:endParaRPr lang="en-US" dirty="0"/>
          </a:p>
        </p:txBody>
      </p:sp>
      <p:pic>
        <p:nvPicPr>
          <p:cNvPr id="2050" name="Picture 2" descr="C:\Users\Letizia\Desktop\researcherNight\4052923244_45d5dc6160.jpg"/>
          <p:cNvPicPr>
            <a:picLocks noChangeAspect="1" noChangeArrowheads="1"/>
          </p:cNvPicPr>
          <p:nvPr/>
        </p:nvPicPr>
        <p:blipFill>
          <a:blip r:embed="rId3" cstate="print"/>
          <a:srcRect/>
          <a:stretch>
            <a:fillRect/>
          </a:stretch>
        </p:blipFill>
        <p:spPr bwMode="auto">
          <a:xfrm>
            <a:off x="5611816" y="4494217"/>
            <a:ext cx="3783784" cy="25200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Placeholder 2"/>
          <p:cNvSpPr txBox="1">
            <a:spLocks noGrp="1"/>
          </p:cNvSpPr>
          <p:nvPr>
            <p:ph type="body" idx="4294967295"/>
          </p:nvPr>
        </p:nvSpPr>
        <p:spPr>
          <a:xfrm>
            <a:off x="682594" y="779441"/>
            <a:ext cx="8418513" cy="4762500"/>
          </a:xfrm>
        </p:spPr>
        <p:txBody>
          <a:bodyPr/>
          <a:lstStyle/>
          <a:p>
            <a:pPr marL="503238" eaLnBrk="1">
              <a:spcBef>
                <a:spcPct val="0"/>
              </a:spcBef>
              <a:buClr>
                <a:srgbClr val="99284C"/>
              </a:buClr>
              <a:buSzPct val="75000"/>
              <a:buFont typeface="StarSymbol"/>
              <a:buChar char=""/>
            </a:pPr>
            <a:r>
              <a:rPr sz="2400" dirty="0" smtClean="0">
                <a:latin typeface="Albany"/>
                <a:ea typeface="HG Mincho Light J"/>
                <a:cs typeface="HG Mincho Light J"/>
              </a:rPr>
              <a:t>RQ1 Which are the main OSS </a:t>
            </a:r>
            <a:r>
              <a:rPr sz="2400" dirty="0" smtClean="0">
                <a:solidFill>
                  <a:srgbClr val="00B0F0"/>
                </a:solidFill>
                <a:latin typeface="Albany"/>
                <a:ea typeface="HG Mincho Light J"/>
                <a:cs typeface="HG Mincho Light J"/>
              </a:rPr>
              <a:t>tools</a:t>
            </a:r>
            <a:r>
              <a:rPr sz="2400" dirty="0" smtClean="0">
                <a:latin typeface="Albany"/>
                <a:ea typeface="HG Mincho Light J"/>
                <a:cs typeface="HG Mincho Light J"/>
              </a:rPr>
              <a:t> for ACP?</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RQ2 How do we characterize the OSS </a:t>
            </a:r>
            <a:r>
              <a:rPr sz="2400" dirty="0" smtClean="0">
                <a:solidFill>
                  <a:srgbClr val="00B0F0"/>
                </a:solidFill>
                <a:latin typeface="Albany"/>
                <a:ea typeface="HG Mincho Light J"/>
                <a:cs typeface="HG Mincho Light J"/>
              </a:rPr>
              <a:t>tools</a:t>
            </a:r>
            <a:r>
              <a:rPr sz="2400" dirty="0" smtClean="0">
                <a:latin typeface="Albany"/>
                <a:ea typeface="HG Mincho Light J"/>
                <a:cs typeface="HG Mincho Light J"/>
              </a:rPr>
              <a:t> for (ACP)?</a:t>
            </a:r>
          </a:p>
          <a:p>
            <a:pPr marL="503238" eaLnBrk="1">
              <a:spcBef>
                <a:spcPct val="0"/>
              </a:spcBef>
              <a:buClr>
                <a:srgbClr val="99284C"/>
              </a:buClr>
              <a:buSzPct val="75000"/>
              <a:buFont typeface="StarSymbol"/>
              <a:buChar char=""/>
            </a:pPr>
            <a:r>
              <a:rPr sz="2400" dirty="0" smtClean="0">
                <a:latin typeface="Albany"/>
                <a:ea typeface="HG Mincho Light J"/>
                <a:cs typeface="HG Mincho Light J"/>
              </a:rPr>
              <a:t>RQ3 Which </a:t>
            </a:r>
            <a:r>
              <a:rPr sz="2400" dirty="0" smtClean="0">
                <a:solidFill>
                  <a:srgbClr val="00B0F0"/>
                </a:solidFill>
                <a:latin typeface="Albany"/>
                <a:ea typeface="HG Mincho Light J"/>
                <a:cs typeface="HG Mincho Light J"/>
              </a:rPr>
              <a:t>authors</a:t>
            </a:r>
            <a:r>
              <a:rPr sz="2400" dirty="0" smtClean="0">
                <a:latin typeface="Albany"/>
                <a:ea typeface="HG Mincho Light J"/>
                <a:cs typeface="HG Mincho Light J"/>
              </a:rPr>
              <a:t>  use OSS </a:t>
            </a:r>
            <a:r>
              <a:rPr sz="2400" dirty="0" smtClean="0">
                <a:solidFill>
                  <a:srgbClr val="00B0F0"/>
                </a:solidFill>
                <a:latin typeface="Albany"/>
                <a:ea typeface="HG Mincho Light J"/>
                <a:cs typeface="HG Mincho Light J"/>
              </a:rPr>
              <a:t>tools</a:t>
            </a:r>
            <a:r>
              <a:rPr sz="2400" dirty="0" smtClean="0">
                <a:latin typeface="Albany"/>
                <a:ea typeface="HG Mincho Light J"/>
                <a:cs typeface="HG Mincho Light J"/>
              </a:rPr>
              <a:t> for ACP?</a:t>
            </a:r>
          </a:p>
          <a:p>
            <a:pPr marL="503238" eaLnBrk="1">
              <a:spcBef>
                <a:spcPct val="0"/>
              </a:spcBef>
              <a:buClr>
                <a:srgbClr val="99284C"/>
              </a:buClr>
              <a:buSzPct val="75000"/>
              <a:buFont typeface="StarSymbol"/>
              <a:buChar char=""/>
            </a:pPr>
            <a:r>
              <a:rPr lang="en-US" sz="2400" dirty="0" smtClean="0">
                <a:latin typeface="Albany"/>
                <a:ea typeface="HG Mincho Light J"/>
                <a:cs typeface="HG Mincho Light J"/>
              </a:rPr>
              <a:t>RQ4 Why do </a:t>
            </a:r>
            <a:r>
              <a:rPr lang="en-US" sz="2400" dirty="0" smtClean="0">
                <a:solidFill>
                  <a:srgbClr val="00B0F0"/>
                </a:solidFill>
                <a:latin typeface="Albany"/>
                <a:ea typeface="HG Mincho Light J"/>
                <a:cs typeface="HG Mincho Light J"/>
              </a:rPr>
              <a:t>authors</a:t>
            </a:r>
            <a:r>
              <a:rPr lang="en-US" sz="2400" dirty="0" smtClean="0">
                <a:latin typeface="Albany"/>
                <a:ea typeface="HG Mincho Light J"/>
                <a:cs typeface="HG Mincho Light J"/>
              </a:rPr>
              <a:t> use OSS </a:t>
            </a:r>
            <a:r>
              <a:rPr lang="en-US" sz="2400" dirty="0" smtClean="0">
                <a:solidFill>
                  <a:srgbClr val="00B0F0"/>
                </a:solidFill>
                <a:latin typeface="Albany"/>
                <a:ea typeface="HG Mincho Light J"/>
                <a:cs typeface="HG Mincho Light J"/>
              </a:rPr>
              <a:t>tools</a:t>
            </a:r>
            <a:r>
              <a:rPr lang="en-US" sz="2400" dirty="0" smtClean="0">
                <a:latin typeface="Albany"/>
                <a:ea typeface="HG Mincho Light J"/>
                <a:cs typeface="HG Mincho Light J"/>
              </a:rPr>
              <a:t> for ACP?</a:t>
            </a:r>
          </a:p>
          <a:p>
            <a:pPr marL="503238" eaLnBrk="1">
              <a:spcBef>
                <a:spcPct val="0"/>
              </a:spcBef>
              <a:buClr>
                <a:srgbClr val="99284C"/>
              </a:buClr>
              <a:buSzPct val="75000"/>
              <a:buFont typeface="StarSymbol"/>
              <a:buChar char=""/>
            </a:pPr>
            <a:r>
              <a:rPr lang="en-US" sz="2400" dirty="0" smtClean="0">
                <a:latin typeface="Albany"/>
                <a:ea typeface="HG Mincho Light J"/>
                <a:cs typeface="HG Mincho Light J"/>
              </a:rPr>
              <a:t>RQ5 How do </a:t>
            </a:r>
            <a:r>
              <a:rPr lang="en-US" sz="2400" dirty="0" smtClean="0">
                <a:solidFill>
                  <a:srgbClr val="00B0F0"/>
                </a:solidFill>
                <a:latin typeface="Albany"/>
                <a:ea typeface="HG Mincho Light J"/>
                <a:cs typeface="HG Mincho Light J"/>
              </a:rPr>
              <a:t>authors</a:t>
            </a:r>
            <a:r>
              <a:rPr lang="en-US" sz="2400" dirty="0" smtClean="0">
                <a:latin typeface="Albany"/>
                <a:ea typeface="HG Mincho Light J"/>
                <a:cs typeface="HG Mincho Light J"/>
              </a:rPr>
              <a:t> choose OSS </a:t>
            </a:r>
            <a:r>
              <a:rPr lang="en-US" sz="2400" dirty="0" smtClean="0">
                <a:solidFill>
                  <a:srgbClr val="00B0F0"/>
                </a:solidFill>
                <a:latin typeface="Albany"/>
                <a:ea typeface="HG Mincho Light J"/>
                <a:cs typeface="HG Mincho Light J"/>
              </a:rPr>
              <a:t>tools</a:t>
            </a:r>
            <a:r>
              <a:rPr lang="en-US" sz="2400" dirty="0" smtClean="0">
                <a:latin typeface="Albany"/>
                <a:ea typeface="HG Mincho Light J"/>
                <a:cs typeface="HG Mincho Light J"/>
              </a:rPr>
              <a:t> for ACP?</a:t>
            </a:r>
          </a:p>
          <a:p>
            <a:pPr marL="503238" eaLnBrk="1">
              <a:spcBef>
                <a:spcPct val="0"/>
              </a:spcBef>
              <a:buClr>
                <a:srgbClr val="99284C"/>
              </a:buClr>
              <a:buSzPct val="75000"/>
              <a:buFont typeface="StarSymbol"/>
              <a:buChar char=""/>
            </a:pPr>
            <a:r>
              <a:rPr lang="en-US" sz="2400" dirty="0" smtClean="0">
                <a:latin typeface="Albany"/>
                <a:ea typeface="HG Mincho Light J"/>
                <a:cs typeface="HG Mincho Light J"/>
              </a:rPr>
              <a:t>RQ6 How do </a:t>
            </a:r>
            <a:r>
              <a:rPr lang="en-US" sz="2400" dirty="0" smtClean="0">
                <a:solidFill>
                  <a:srgbClr val="00B0F0"/>
                </a:solidFill>
                <a:latin typeface="Albany"/>
                <a:ea typeface="HG Mincho Light J"/>
                <a:cs typeface="HG Mincho Light J"/>
              </a:rPr>
              <a:t>authors</a:t>
            </a:r>
            <a:r>
              <a:rPr lang="en-US" sz="2400" dirty="0" smtClean="0">
                <a:latin typeface="Albany"/>
                <a:ea typeface="HG Mincho Light J"/>
                <a:cs typeface="HG Mincho Light J"/>
              </a:rPr>
              <a:t> use OSS </a:t>
            </a:r>
            <a:r>
              <a:rPr lang="en-US" sz="2400" dirty="0" smtClean="0">
                <a:solidFill>
                  <a:srgbClr val="00B0F0"/>
                </a:solidFill>
                <a:latin typeface="Albany"/>
                <a:ea typeface="HG Mincho Light J"/>
                <a:cs typeface="HG Mincho Light J"/>
              </a:rPr>
              <a:t>tools</a:t>
            </a:r>
            <a:r>
              <a:rPr lang="en-US" sz="2400" dirty="0" smtClean="0">
                <a:latin typeface="Albany"/>
                <a:ea typeface="HG Mincho Light J"/>
                <a:cs typeface="HG Mincho Light J"/>
              </a:rPr>
              <a:t> for ACP?</a:t>
            </a:r>
          </a:p>
          <a:p>
            <a:pPr marL="503238" eaLnBrk="1">
              <a:spcBef>
                <a:spcPct val="0"/>
              </a:spcBef>
              <a:buClr>
                <a:srgbClr val="99284C"/>
              </a:buClr>
              <a:buSzPct val="75000"/>
              <a:buFont typeface="StarSymbol"/>
              <a:buChar char=""/>
            </a:pPr>
            <a:r>
              <a:rPr lang="en-US" sz="2400" dirty="0" smtClean="0">
                <a:latin typeface="Albany"/>
                <a:ea typeface="HG Mincho Light J"/>
                <a:cs typeface="HG Mincho Light J"/>
              </a:rPr>
              <a:t>RQ7 Who are the </a:t>
            </a:r>
            <a:r>
              <a:rPr lang="en-US" sz="2400" dirty="0" smtClean="0">
                <a:solidFill>
                  <a:srgbClr val="00B0F0"/>
                </a:solidFill>
                <a:latin typeface="Albany"/>
                <a:ea typeface="HG Mincho Light J"/>
                <a:cs typeface="HG Mincho Light J"/>
              </a:rPr>
              <a:t>tools </a:t>
            </a:r>
            <a:r>
              <a:rPr lang="en-US" sz="2400" dirty="0" smtClean="0">
                <a:latin typeface="Albany"/>
                <a:ea typeface="HG Mincho Light J"/>
                <a:cs typeface="HG Mincho Light J"/>
              </a:rPr>
              <a:t>developers (</a:t>
            </a:r>
            <a:r>
              <a:rPr lang="en-US" sz="2400" dirty="0" smtClean="0">
                <a:solidFill>
                  <a:srgbClr val="00B0F0"/>
                </a:solidFill>
                <a:latin typeface="Albany"/>
                <a:ea typeface="HG Mincho Light J"/>
                <a:cs typeface="HG Mincho Light J"/>
              </a:rPr>
              <a:t>inventors</a:t>
            </a:r>
            <a:r>
              <a:rPr lang="en-US" sz="2400" dirty="0" smtClean="0">
                <a:latin typeface="Albany"/>
                <a:ea typeface="HG Mincho Light J"/>
                <a:cs typeface="HG Mincho Light J"/>
              </a:rPr>
              <a:t>)? Is the </a:t>
            </a:r>
            <a:r>
              <a:rPr lang="en-US" sz="2400" dirty="0" smtClean="0">
                <a:solidFill>
                  <a:srgbClr val="00B0F0"/>
                </a:solidFill>
                <a:latin typeface="Albany"/>
                <a:ea typeface="HG Mincho Light J"/>
                <a:cs typeface="HG Mincho Light J"/>
              </a:rPr>
              <a:t>artist</a:t>
            </a:r>
            <a:r>
              <a:rPr lang="en-US" sz="2400" dirty="0" smtClean="0">
                <a:latin typeface="Albany"/>
                <a:ea typeface="HG Mincho Light J"/>
                <a:cs typeface="HG Mincho Light J"/>
              </a:rPr>
              <a:t> the developer?</a:t>
            </a:r>
          </a:p>
          <a:p>
            <a:pPr marL="503238" eaLnBrk="1">
              <a:spcBef>
                <a:spcPct val="0"/>
              </a:spcBef>
              <a:buClr>
                <a:srgbClr val="99284C"/>
              </a:buClr>
              <a:buSzPct val="75000"/>
              <a:buFont typeface="StarSymbol"/>
              <a:buChar char=""/>
            </a:pPr>
            <a:r>
              <a:rPr lang="en-US" sz="2400" dirty="0" smtClean="0">
                <a:latin typeface="Albany"/>
                <a:ea typeface="HG Mincho Light J"/>
                <a:cs typeface="HG Mincho Light J"/>
              </a:rPr>
              <a:t>RQ9 Which is the relation between </a:t>
            </a:r>
            <a:r>
              <a:rPr lang="en-US" sz="2400" dirty="0" smtClean="0">
                <a:solidFill>
                  <a:srgbClr val="00B0F0"/>
                </a:solidFill>
                <a:latin typeface="Albany"/>
                <a:ea typeface="HG Mincho Light J"/>
                <a:cs typeface="HG Mincho Light J"/>
              </a:rPr>
              <a:t>artwork</a:t>
            </a:r>
            <a:r>
              <a:rPr lang="en-US" sz="2400" dirty="0" smtClean="0">
                <a:latin typeface="Albany"/>
                <a:ea typeface="HG Mincho Light J"/>
                <a:cs typeface="HG Mincho Light J"/>
              </a:rPr>
              <a:t> and </a:t>
            </a:r>
            <a:r>
              <a:rPr lang="en-US" sz="2400" dirty="0" smtClean="0">
                <a:solidFill>
                  <a:srgbClr val="00B0F0"/>
                </a:solidFill>
                <a:latin typeface="Albany"/>
                <a:ea typeface="HG Mincho Light J"/>
                <a:cs typeface="HG Mincho Light J"/>
              </a:rPr>
              <a:t>tools</a:t>
            </a:r>
            <a:r>
              <a:rPr lang="en-US" sz="2400" dirty="0" smtClean="0">
                <a:latin typeface="Albany"/>
                <a:ea typeface="HG Mincho Light J"/>
                <a:cs typeface="HG Mincho Light J"/>
              </a:rPr>
              <a:t>?</a:t>
            </a:r>
          </a:p>
          <a:p>
            <a:pPr marL="503238" eaLnBrk="1">
              <a:spcBef>
                <a:spcPct val="0"/>
              </a:spcBef>
              <a:buClr>
                <a:srgbClr val="99284C"/>
              </a:buClr>
              <a:buSzPct val="75000"/>
              <a:buFont typeface="StarSymbol"/>
              <a:buChar char=""/>
            </a:pPr>
            <a:r>
              <a:rPr lang="en-US" sz="2400" dirty="0" smtClean="0">
                <a:latin typeface="Albany"/>
                <a:ea typeface="HG Mincho Light J"/>
                <a:cs typeface="HG Mincho Light J"/>
              </a:rPr>
              <a:t>RQ10 Is the </a:t>
            </a:r>
            <a:r>
              <a:rPr lang="en-US" sz="2400" dirty="0" smtClean="0">
                <a:solidFill>
                  <a:srgbClr val="00B0F0"/>
                </a:solidFill>
                <a:latin typeface="Albany"/>
                <a:ea typeface="HG Mincho Light J"/>
                <a:cs typeface="HG Mincho Light J"/>
              </a:rPr>
              <a:t>tool</a:t>
            </a:r>
            <a:r>
              <a:rPr lang="en-US" sz="2400" dirty="0" smtClean="0">
                <a:latin typeface="Albany"/>
                <a:ea typeface="HG Mincho Light J"/>
                <a:cs typeface="HG Mincho Light J"/>
              </a:rPr>
              <a:t> an </a:t>
            </a:r>
            <a:r>
              <a:rPr lang="en-US" sz="2400" dirty="0" smtClean="0">
                <a:solidFill>
                  <a:srgbClr val="00B0F0"/>
                </a:solidFill>
                <a:latin typeface="Albany"/>
                <a:ea typeface="HG Mincho Light J"/>
                <a:cs typeface="HG Mincho Light J"/>
              </a:rPr>
              <a:t>artwork</a:t>
            </a:r>
            <a:r>
              <a:rPr lang="en-US" sz="2400" dirty="0" smtClean="0">
                <a:latin typeface="Albany"/>
                <a:ea typeface="HG Mincho Light J"/>
                <a:cs typeface="HG Mincho Light J"/>
              </a:rPr>
              <a:t> itself?</a:t>
            </a:r>
          </a:p>
          <a:p>
            <a:pPr marL="503238" eaLnBrk="1">
              <a:spcBef>
                <a:spcPct val="0"/>
              </a:spcBef>
              <a:buClr>
                <a:srgbClr val="99284C"/>
              </a:buClr>
              <a:buSzPct val="75000"/>
              <a:buFont typeface="StarSymbol"/>
              <a:buChar char=""/>
            </a:pPr>
            <a:r>
              <a:rPr lang="en-US" sz="2400" dirty="0" smtClean="0">
                <a:latin typeface="Albany"/>
                <a:ea typeface="HG Mincho Light J"/>
                <a:cs typeface="HG Mincho Light J"/>
              </a:rPr>
              <a:t>RQ11 To what degree is the </a:t>
            </a:r>
            <a:r>
              <a:rPr lang="en-US" sz="2400" dirty="0" smtClean="0">
                <a:solidFill>
                  <a:srgbClr val="00B0F0"/>
                </a:solidFill>
                <a:latin typeface="Albany"/>
                <a:ea typeface="HG Mincho Light J"/>
                <a:cs typeface="HG Mincho Light J"/>
              </a:rPr>
              <a:t>audience</a:t>
            </a:r>
            <a:r>
              <a:rPr lang="en-US" sz="2400" dirty="0" smtClean="0">
                <a:latin typeface="Albany"/>
                <a:ea typeface="HG Mincho Light J"/>
                <a:cs typeface="HG Mincho Light J"/>
              </a:rPr>
              <a:t> aware of the OSS </a:t>
            </a:r>
            <a:r>
              <a:rPr lang="en-US" sz="2400" dirty="0" smtClean="0">
                <a:solidFill>
                  <a:srgbClr val="00B0F0"/>
                </a:solidFill>
                <a:latin typeface="Albany"/>
                <a:ea typeface="HG Mincho Light J"/>
                <a:cs typeface="HG Mincho Light J"/>
              </a:rPr>
              <a:t>tools</a:t>
            </a:r>
            <a:r>
              <a:rPr lang="en-US" sz="2400" dirty="0" smtClean="0">
                <a:latin typeface="Albany"/>
                <a:ea typeface="HG Mincho Light J"/>
                <a:cs typeface="HG Mincho Light J"/>
              </a:rPr>
              <a:t>?  Is it possible for  the </a:t>
            </a:r>
            <a:r>
              <a:rPr lang="en-US" sz="2400" dirty="0" smtClean="0">
                <a:solidFill>
                  <a:srgbClr val="00B0F0"/>
                </a:solidFill>
                <a:latin typeface="Albany"/>
                <a:ea typeface="HG Mincho Light J"/>
                <a:cs typeface="HG Mincho Light J"/>
              </a:rPr>
              <a:t>audience</a:t>
            </a:r>
            <a:r>
              <a:rPr lang="en-US" sz="2400" dirty="0" smtClean="0">
                <a:latin typeface="Albany"/>
                <a:ea typeface="HG Mincho Light J"/>
                <a:cs typeface="HG Mincho Light J"/>
              </a:rPr>
              <a:t> to engage not only with the </a:t>
            </a:r>
            <a:r>
              <a:rPr lang="en-US" sz="2400" dirty="0" smtClean="0">
                <a:solidFill>
                  <a:srgbClr val="00B0F0"/>
                </a:solidFill>
                <a:latin typeface="Albany"/>
                <a:ea typeface="HG Mincho Light J"/>
                <a:cs typeface="HG Mincho Light J"/>
              </a:rPr>
              <a:t>artwork</a:t>
            </a:r>
            <a:r>
              <a:rPr lang="en-US" sz="2400" dirty="0" smtClean="0">
                <a:latin typeface="Albany"/>
                <a:ea typeface="HG Mincho Light J"/>
                <a:cs typeface="HG Mincho Light J"/>
              </a:rPr>
              <a:t> but also with the </a:t>
            </a:r>
            <a:r>
              <a:rPr lang="en-US" sz="2400" dirty="0" smtClean="0">
                <a:solidFill>
                  <a:srgbClr val="00B0F0"/>
                </a:solidFill>
                <a:latin typeface="Albany"/>
                <a:ea typeface="HG Mincho Light J"/>
                <a:cs typeface="HG Mincho Light J"/>
              </a:rPr>
              <a:t>tools</a:t>
            </a:r>
            <a:r>
              <a:rPr lang="en-US" sz="2400" dirty="0" smtClean="0">
                <a:latin typeface="Albany"/>
                <a:ea typeface="HG Mincho Light J"/>
                <a:cs typeface="HG Mincho Light J"/>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p:cNvSpPr>
          <p:nvPr>
            <p:ph type="title"/>
          </p:nvPr>
        </p:nvSpPr>
        <p:spPr/>
        <p:txBody>
          <a:bodyPr>
            <a:spAutoFit/>
          </a:bodyPr>
          <a:lstStyle/>
          <a:p>
            <a:pPr eaLnBrk="1"/>
            <a:r>
              <a:rPr dirty="0" smtClean="0">
                <a:latin typeface="Arial" pitchFamily="34" charset="0"/>
                <a:ea typeface="DejaVu Sans"/>
                <a:cs typeface="DejaVu Sans"/>
              </a:rPr>
              <a:t>Why do we human beings need new technology?</a:t>
            </a:r>
          </a:p>
        </p:txBody>
      </p:sp>
      <p:sp>
        <p:nvSpPr>
          <p:cNvPr id="10243" name="Text Placeholder 2"/>
          <p:cNvSpPr txBox="1">
            <a:spLocks noGrp="1"/>
          </p:cNvSpPr>
          <p:nvPr>
            <p:ph idx="1"/>
          </p:nvPr>
        </p:nvSpPr>
        <p:spPr>
          <a:xfrm>
            <a:off x="822325" y="2138363"/>
            <a:ext cx="8418513" cy="2733056"/>
          </a:xfrm>
        </p:spPr>
        <p:txBody>
          <a:bodyPr>
            <a:spAutoFit/>
          </a:bodyPr>
          <a:lstStyle/>
          <a:p>
            <a:pPr eaLnBrk="1">
              <a:buFont typeface="Arial" pitchFamily="34" charset="0"/>
              <a:buChar char="•"/>
            </a:pPr>
            <a:r>
              <a:rPr sz="2400" dirty="0" smtClean="0">
                <a:latin typeface="Purisa"/>
                <a:ea typeface="DejaVu Sans"/>
                <a:cs typeface="DejaVu Sans"/>
              </a:rPr>
              <a:t>to make our work more </a:t>
            </a:r>
            <a:r>
              <a:rPr sz="2400" dirty="0" smtClean="0">
                <a:solidFill>
                  <a:srgbClr val="0000FF"/>
                </a:solidFill>
                <a:latin typeface="Purisa"/>
                <a:ea typeface="DejaVu Sans"/>
                <a:cs typeface="DejaVu Sans"/>
              </a:rPr>
              <a:t>effective</a:t>
            </a:r>
            <a:r>
              <a:rPr sz="2400" dirty="0" smtClean="0">
                <a:latin typeface="Purisa"/>
                <a:ea typeface="DejaVu Sans"/>
                <a:cs typeface="DejaVu Sans"/>
              </a:rPr>
              <a:t>. Think about the plow, invented several millenniums B.C, or our beloved computer invented half century ago</a:t>
            </a:r>
          </a:p>
          <a:p>
            <a:pPr eaLnBrk="1">
              <a:buFont typeface="Arial" pitchFamily="34" charset="0"/>
              <a:buChar char="•"/>
            </a:pPr>
            <a:r>
              <a:rPr sz="2400" dirty="0" smtClean="0">
                <a:latin typeface="Purisa"/>
                <a:ea typeface="DejaVu Sans"/>
                <a:cs typeface="DejaVu Sans"/>
              </a:rPr>
              <a:t>to make our life go </a:t>
            </a:r>
            <a:r>
              <a:rPr sz="2400" dirty="0" smtClean="0">
                <a:solidFill>
                  <a:srgbClr val="FF6309"/>
                </a:solidFill>
                <a:latin typeface="Purisa"/>
                <a:ea typeface="DejaVu Sans"/>
                <a:cs typeface="DejaVu Sans"/>
              </a:rPr>
              <a:t>faster</a:t>
            </a:r>
            <a:r>
              <a:rPr sz="2400" dirty="0" smtClean="0">
                <a:latin typeface="Purisa"/>
                <a:ea typeface="DejaVu Sans"/>
                <a:cs typeface="DejaVu Sans"/>
              </a:rPr>
              <a:t>, think about the train, airplane, telephone, and internet</a:t>
            </a:r>
          </a:p>
          <a:p>
            <a:pPr eaLnBrk="1">
              <a:buFont typeface="Arial" pitchFamily="34" charset="0"/>
              <a:buChar char="•"/>
            </a:pPr>
            <a:r>
              <a:rPr sz="2400" dirty="0" smtClean="0">
                <a:latin typeface="Purisa"/>
                <a:ea typeface="DejaVu Sans"/>
                <a:cs typeface="DejaVu Sans"/>
              </a:rPr>
              <a:t>to make our life </a:t>
            </a:r>
            <a:r>
              <a:rPr sz="2400" dirty="0" smtClean="0">
                <a:solidFill>
                  <a:srgbClr val="FF00FF"/>
                </a:solidFill>
                <a:latin typeface="Purisa"/>
                <a:ea typeface="DejaVu Sans"/>
                <a:cs typeface="DejaVu Sans"/>
              </a:rPr>
              <a:t>lighter and enjoyable</a:t>
            </a:r>
            <a:r>
              <a:rPr sz="2400" dirty="0" smtClean="0">
                <a:latin typeface="Purisa"/>
                <a:ea typeface="DejaVu Sans"/>
                <a:cs typeface="DejaVu Sans"/>
              </a:rPr>
              <a:t>. Think about cinema, radio, television, electronic games, and I-Pod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noGrp="1"/>
          </p:cNvSpPr>
          <p:nvPr>
            <p:ph type="title"/>
          </p:nvPr>
        </p:nvSpPr>
        <p:spPr/>
        <p:txBody>
          <a:bodyPr/>
          <a:lstStyle/>
          <a:p>
            <a:pPr eaLnBrk="1"/>
            <a:r>
              <a:rPr dirty="0" smtClean="0">
                <a:latin typeface="Purisa"/>
                <a:ea typeface="DejaVu Sans"/>
                <a:cs typeface="DejaVu Sans"/>
              </a:rPr>
              <a:t>In </a:t>
            </a:r>
            <a:r>
              <a:rPr dirty="0" err="1" smtClean="0">
                <a:latin typeface="Purisa"/>
                <a:ea typeface="DejaVu Sans"/>
                <a:cs typeface="DejaVu Sans"/>
              </a:rPr>
              <a:t>ArTe</a:t>
            </a:r>
            <a:endParaRPr dirty="0" smtClean="0">
              <a:latin typeface="Purisa"/>
              <a:ea typeface="DejaVu Sans"/>
              <a:cs typeface="DejaVu Sans"/>
            </a:endParaRPr>
          </a:p>
        </p:txBody>
      </p:sp>
      <p:sp>
        <p:nvSpPr>
          <p:cNvPr id="12291" name="Text Placeholder 2"/>
          <p:cNvSpPr txBox="1">
            <a:spLocks noGrp="1"/>
          </p:cNvSpPr>
          <p:nvPr>
            <p:ph idx="1"/>
          </p:nvPr>
        </p:nvSpPr>
        <p:spPr/>
        <p:txBody>
          <a:bodyPr/>
          <a:lstStyle/>
          <a:p>
            <a:pPr eaLnBrk="1"/>
            <a:r>
              <a:rPr dirty="0" smtClean="0">
                <a:latin typeface="Purisa"/>
                <a:ea typeface="DejaVu Sans"/>
                <a:cs typeface="DejaVu Sans"/>
              </a:rPr>
              <a:t>In the </a:t>
            </a:r>
            <a:r>
              <a:rPr dirty="0" err="1" smtClean="0">
                <a:latin typeface="Purisa"/>
                <a:ea typeface="DejaVu Sans"/>
                <a:cs typeface="DejaVu Sans"/>
              </a:rPr>
              <a:t>ArTe</a:t>
            </a:r>
            <a:r>
              <a:rPr dirty="0" smtClean="0">
                <a:latin typeface="Purisa"/>
                <a:ea typeface="DejaVu Sans"/>
                <a:cs typeface="DejaVu Sans"/>
              </a:rPr>
              <a:t> project we see technology as a possibility to introduce in our life more </a:t>
            </a:r>
            <a:r>
              <a:rPr dirty="0" smtClean="0">
                <a:solidFill>
                  <a:srgbClr val="FF00FF"/>
                </a:solidFill>
                <a:latin typeface="Purisa"/>
                <a:ea typeface="DejaVu Sans"/>
                <a:cs typeface="DejaVu Sans"/>
              </a:rPr>
              <a:t>creativity</a:t>
            </a:r>
            <a:r>
              <a:rPr dirty="0" smtClean="0">
                <a:latin typeface="Purisa"/>
                <a:ea typeface="DejaVu Sans"/>
                <a:cs typeface="DejaVu Sans"/>
              </a:rPr>
              <a:t>, </a:t>
            </a:r>
            <a:r>
              <a:rPr dirty="0" smtClean="0">
                <a:solidFill>
                  <a:srgbClr val="00FF00"/>
                </a:solidFill>
                <a:latin typeface="Purisa"/>
                <a:ea typeface="DejaVu Sans"/>
                <a:cs typeface="DejaVu Sans"/>
              </a:rPr>
              <a:t>cooperation</a:t>
            </a:r>
            <a:r>
              <a:rPr dirty="0" smtClean="0">
                <a:latin typeface="Purisa"/>
                <a:ea typeface="DejaVu Sans"/>
                <a:cs typeface="DejaVu Sans"/>
              </a:rPr>
              <a:t>, and </a:t>
            </a:r>
            <a:r>
              <a:rPr dirty="0" smtClean="0">
                <a:solidFill>
                  <a:srgbClr val="00FFFF"/>
                </a:solidFill>
                <a:latin typeface="Purisa"/>
                <a:ea typeface="DejaVu Sans"/>
                <a:cs typeface="DejaVu Sans"/>
              </a:rPr>
              <a:t>openness</a:t>
            </a:r>
          </a:p>
        </p:txBody>
      </p:sp>
      <p:sp>
        <p:nvSpPr>
          <p:cNvPr id="4" name="TextBox 3"/>
          <p:cNvSpPr txBox="1"/>
          <p:nvPr/>
        </p:nvSpPr>
        <p:spPr>
          <a:xfrm>
            <a:off x="4825998" y="5994415"/>
            <a:ext cx="2980303" cy="369332"/>
          </a:xfrm>
          <a:prstGeom prst="rect">
            <a:avLst/>
          </a:prstGeom>
          <a:noFill/>
        </p:spPr>
        <p:txBody>
          <a:bodyPr wrap="none" rtlCol="0">
            <a:spAutoFit/>
          </a:bodyPr>
          <a:lstStyle/>
          <a:p>
            <a:r>
              <a:rPr lang="en-US" dirty="0" smtClean="0"/>
              <a:t>Sewing as a way of seeing </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cstate="print"/>
          <a:srcRect/>
          <a:stretch>
            <a:fillRect/>
          </a:stretch>
        </p:blipFill>
        <p:spPr bwMode="auto">
          <a:xfrm>
            <a:off x="19056" y="19042"/>
            <a:ext cx="10061569" cy="75406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txBox="1">
            <a:spLocks noGrp="1"/>
          </p:cNvSpPr>
          <p:nvPr>
            <p:ph type="body" idx="4294967295"/>
          </p:nvPr>
        </p:nvSpPr>
        <p:spPr>
          <a:xfrm>
            <a:off x="503397" y="1769320"/>
            <a:ext cx="9072244" cy="2954655"/>
          </a:xfrm>
        </p:spPr>
        <p:txBody>
          <a:bodyPr>
            <a:spAutoFit/>
          </a:bodyPr>
          <a:lstStyle/>
          <a:p>
            <a:pPr eaLnBrk="1">
              <a:buFont typeface="StarSymbol"/>
              <a:buNone/>
            </a:pPr>
            <a:r>
              <a:rPr sz="2400" smtClean="0">
                <a:latin typeface="Purisa"/>
                <a:ea typeface="DejaVu Sans"/>
                <a:cs typeface="DejaVu Sans"/>
              </a:rPr>
              <a:t>The LED on the </a:t>
            </a:r>
            <a:r>
              <a:rPr sz="2400" smtClean="0">
                <a:solidFill>
                  <a:srgbClr val="94006B"/>
                </a:solidFill>
                <a:latin typeface="Purisa"/>
                <a:ea typeface="DejaVu Sans"/>
                <a:cs typeface="DejaVu Sans"/>
              </a:rPr>
              <a:t>lillac gown</a:t>
            </a:r>
            <a:r>
              <a:rPr sz="2400" smtClean="0">
                <a:latin typeface="Purisa"/>
                <a:ea typeface="DejaVu Sans"/>
                <a:cs typeface="DejaVu Sans"/>
              </a:rPr>
              <a:t> displays a beautiful yellow color to symbolize day light. The LED switches to a deep blue night color and again to yellow. Day after day. By moving my arms, jumping, walking, falling down I alter this cycle. The more I stress the less I am able to observe the cycle of life. I cannot really observe myself. I need somebody else to tell what they see on my gown LED. Beautiful or less beautiful patterns can arise while I busy myself. These patterns do not always match the lilac color of my gown.</a:t>
            </a:r>
          </a:p>
        </p:txBody>
      </p:sp>
      <p:sp>
        <p:nvSpPr>
          <p:cNvPr id="21507" name="Title 2"/>
          <p:cNvSpPr txBox="1">
            <a:spLocks noGrp="1"/>
          </p:cNvSpPr>
          <p:nvPr>
            <p:ph type="title" idx="4294967295"/>
          </p:nvPr>
        </p:nvSpPr>
        <p:spPr>
          <a:xfrm>
            <a:off x="741363" y="1023342"/>
            <a:ext cx="8607425" cy="615553"/>
          </a:xfrm>
        </p:spPr>
        <p:txBody>
          <a:bodyPr>
            <a:spAutoFit/>
          </a:bodyPr>
          <a:lstStyle/>
          <a:p>
            <a:pPr eaLnBrk="1"/>
            <a:r>
              <a:rPr dirty="0" smtClean="0">
                <a:latin typeface="Arial" pitchFamily="34" charset="0"/>
                <a:ea typeface="DejaVu Sans"/>
                <a:cs typeface="DejaVu Sans"/>
              </a:rPr>
              <a:t>the </a:t>
            </a:r>
            <a:r>
              <a:rPr dirty="0" err="1" smtClean="0">
                <a:solidFill>
                  <a:srgbClr val="94006B"/>
                </a:solidFill>
                <a:latin typeface="Arial" pitchFamily="34" charset="0"/>
                <a:ea typeface="DejaVu Sans"/>
                <a:cs typeface="DejaVu Sans"/>
              </a:rPr>
              <a:t>lillac</a:t>
            </a:r>
            <a:r>
              <a:rPr dirty="0" smtClean="0">
                <a:solidFill>
                  <a:srgbClr val="94006B"/>
                </a:solidFill>
                <a:latin typeface="Arial" pitchFamily="34" charset="0"/>
                <a:ea typeface="DejaVu Sans"/>
                <a:cs typeface="DejaVu Sans"/>
              </a:rPr>
              <a:t> gown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idx="4294967295"/>
          </p:nvPr>
        </p:nvSpPr>
        <p:spPr>
          <a:xfrm>
            <a:off x="503397" y="345930"/>
            <a:ext cx="9072244" cy="1172670"/>
          </a:xfrm>
        </p:spPr>
        <p:txBody>
          <a:bodyPr/>
          <a:lstStyle/>
          <a:p>
            <a:pPr eaLnBrk="1"/>
            <a:r>
              <a:rPr dirty="0" smtClean="0">
                <a:latin typeface="Arial" pitchFamily="34" charset="0"/>
                <a:ea typeface="DejaVu Sans"/>
                <a:cs typeface="DejaVu Sans"/>
              </a:rPr>
              <a:t>the </a:t>
            </a:r>
            <a:r>
              <a:rPr dirty="0" err="1" smtClean="0">
                <a:solidFill>
                  <a:srgbClr val="94006B"/>
                </a:solidFill>
                <a:latin typeface="Arial" pitchFamily="34" charset="0"/>
                <a:ea typeface="DejaVu Sans"/>
                <a:cs typeface="DejaVu Sans"/>
              </a:rPr>
              <a:t>lillac</a:t>
            </a:r>
            <a:r>
              <a:rPr dirty="0" smtClean="0">
                <a:solidFill>
                  <a:srgbClr val="94006B"/>
                </a:solidFill>
                <a:latin typeface="Arial" pitchFamily="34" charset="0"/>
                <a:ea typeface="DejaVu Sans"/>
                <a:cs typeface="DejaVu Sans"/>
              </a:rPr>
              <a:t> gown (cont.)</a:t>
            </a:r>
          </a:p>
        </p:txBody>
      </p:sp>
      <p:sp>
        <p:nvSpPr>
          <p:cNvPr id="23555" name="Text Placeholder 2"/>
          <p:cNvSpPr txBox="1">
            <a:spLocks noGrp="1"/>
          </p:cNvSpPr>
          <p:nvPr>
            <p:ph type="body" idx="4294967295"/>
          </p:nvPr>
        </p:nvSpPr>
        <p:spPr>
          <a:xfrm>
            <a:off x="503397" y="1769320"/>
            <a:ext cx="9072244" cy="4898555"/>
          </a:xfrm>
        </p:spPr>
        <p:txBody>
          <a:bodyPr/>
          <a:lstStyle/>
          <a:p>
            <a:pPr eaLnBrk="1">
              <a:buFont typeface="StarSymbol"/>
              <a:buNone/>
            </a:pPr>
            <a:r>
              <a:rPr sz="2200" dirty="0" smtClean="0">
                <a:latin typeface="Purisa"/>
                <a:ea typeface="DejaVu Sans"/>
                <a:cs typeface="DejaVu Sans"/>
              </a:rPr>
              <a:t>I understand more and more the programs that govern my gown but I do not fully understand the relationships between my movements and its effects. I needed the help of both my student Hallgeir to write the code and my friend, fashion design Urd, to find my unique lilac </a:t>
            </a:r>
            <a:r>
              <a:rPr sz="2200" dirty="0" err="1" smtClean="0">
                <a:latin typeface="Purisa"/>
                <a:ea typeface="DejaVu Sans"/>
                <a:cs typeface="DejaVu Sans"/>
              </a:rPr>
              <a:t>Lilypad</a:t>
            </a:r>
            <a:r>
              <a:rPr sz="2200" dirty="0" smtClean="0">
                <a:latin typeface="Purisa"/>
                <a:ea typeface="DejaVu Sans"/>
                <a:cs typeface="DejaVu Sans"/>
              </a:rPr>
              <a:t> gown, and I need Daniela who believes in science, to observe my gown and its program to find the motivation to change. I do not fully understand the details of acceleration but I am aware I will. I know that the beautiful cycle of yellow and deep blue will come again and again.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cstate="print"/>
          <a:srcRect/>
          <a:stretch>
            <a:fillRect/>
          </a:stretch>
        </p:blipFill>
        <p:spPr bwMode="auto">
          <a:xfrm>
            <a:off x="17469" y="539524"/>
            <a:ext cx="10061569" cy="66996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noGrp="1"/>
          </p:cNvSpPr>
          <p:nvPr>
            <p:ph type="title"/>
          </p:nvPr>
        </p:nvSpPr>
        <p:spPr/>
        <p:txBody>
          <a:bodyPr/>
          <a:lstStyle/>
          <a:p>
            <a:r>
              <a:rPr lang="nb-NO" dirty="0" err="1" smtClean="0"/>
              <a:t>Future</a:t>
            </a:r>
            <a:endParaRPr lang="nb-NO" dirty="0" smtClean="0"/>
          </a:p>
        </p:txBody>
      </p:sp>
      <p:sp>
        <p:nvSpPr>
          <p:cNvPr id="38915" name="Text Placeholder 2"/>
          <p:cNvSpPr txBox="1">
            <a:spLocks noGrp="1"/>
          </p:cNvSpPr>
          <p:nvPr>
            <p:ph idx="1"/>
          </p:nvPr>
        </p:nvSpPr>
        <p:spPr>
          <a:xfrm>
            <a:off x="754032" y="1851011"/>
            <a:ext cx="8418513" cy="4762500"/>
          </a:xfrm>
        </p:spPr>
        <p:txBody>
          <a:bodyPr/>
          <a:lstStyle/>
          <a:p>
            <a:r>
              <a:rPr lang="en-US" dirty="0" smtClean="0"/>
              <a:t>Teaching </a:t>
            </a:r>
          </a:p>
          <a:p>
            <a:pPr lvl="1"/>
            <a:r>
              <a:rPr lang="en-US" dirty="0" smtClean="0"/>
              <a:t>Experts in Team, Fourth year course taken by  1800 students at NTNU, 3 weeks full time 30 students</a:t>
            </a:r>
          </a:p>
          <a:p>
            <a:pPr lvl="1"/>
            <a:r>
              <a:rPr lang="en-US" dirty="0" smtClean="0"/>
              <a:t>Art and software since 2004, 30 students per year</a:t>
            </a:r>
          </a:p>
          <a:p>
            <a:r>
              <a:rPr lang="en-US" dirty="0" smtClean="0"/>
              <a:t>Research/practice </a:t>
            </a:r>
          </a:p>
          <a:p>
            <a:pPr lvl="1"/>
            <a:r>
              <a:rPr lang="en-US" dirty="0" smtClean="0"/>
              <a:t>PhD positions NTNU</a:t>
            </a:r>
          </a:p>
          <a:p>
            <a:pPr lvl="1"/>
            <a:r>
              <a:rPr lang="en-US" dirty="0" smtClean="0"/>
              <a:t>Art projects participation</a:t>
            </a:r>
          </a:p>
          <a:p>
            <a:pPr lvl="1"/>
            <a:r>
              <a:rPr lang="en-US" dirty="0" err="1" smtClean="0"/>
              <a:t>ArTe</a:t>
            </a:r>
            <a:r>
              <a:rPr lang="en-US" dirty="0" smtClean="0"/>
              <a:t> 2.0 by Culture Council of Norway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tizia\Desktop\researcherNight\4052923244_45d5dc6160.jpg"/>
          <p:cNvPicPr>
            <a:picLocks noChangeAspect="1" noChangeArrowheads="1"/>
          </p:cNvPicPr>
          <p:nvPr/>
        </p:nvPicPr>
        <p:blipFill>
          <a:blip r:embed="rId2" cstate="print"/>
          <a:srcRect/>
          <a:stretch>
            <a:fillRect/>
          </a:stretch>
        </p:blipFill>
        <p:spPr bwMode="auto">
          <a:xfrm>
            <a:off x="325404" y="708003"/>
            <a:ext cx="9189189" cy="61200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p:txBody>
          <a:bodyPr/>
          <a:lstStyle/>
          <a:p>
            <a:pPr rtl="0" eaLnBrk="1" fontAlgn="base" hangingPunct="0"/>
            <a:r>
              <a:rPr lang="en-US" sz="3200" dirty="0" err="1" smtClean="0">
                <a:solidFill>
                  <a:srgbClr val="333333"/>
                </a:solidFill>
                <a:latin typeface="Albany" pitchFamily="34"/>
                <a:ea typeface="Arial Unicode MS" pitchFamily="34" charset="-128"/>
                <a:cs typeface="Arial Unicode MS" pitchFamily="2"/>
              </a:rPr>
              <a:t>ArTe</a:t>
            </a:r>
            <a:r>
              <a:rPr lang="en-US" sz="3200" dirty="0" smtClean="0">
                <a:solidFill>
                  <a:srgbClr val="333333"/>
                </a:solidFill>
                <a:latin typeface="Albany" pitchFamily="34"/>
                <a:ea typeface="Arial Unicode MS" pitchFamily="34" charset="-128"/>
                <a:cs typeface="Arial Unicode MS" pitchFamily="2"/>
              </a:rPr>
              <a:t> encourages people to work in meaningful cooperative projects with the goal of producing novel forms of new media art. The </a:t>
            </a:r>
            <a:r>
              <a:rPr lang="en-US" sz="3200" dirty="0" err="1" smtClean="0">
                <a:solidFill>
                  <a:srgbClr val="333333"/>
                </a:solidFill>
                <a:latin typeface="Albany" pitchFamily="34"/>
                <a:ea typeface="Arial Unicode MS" pitchFamily="34" charset="-128"/>
                <a:cs typeface="Arial Unicode MS" pitchFamily="2"/>
              </a:rPr>
              <a:t>ArTe</a:t>
            </a:r>
            <a:r>
              <a:rPr lang="en-US" sz="3200" dirty="0" smtClean="0">
                <a:solidFill>
                  <a:srgbClr val="333333"/>
                </a:solidFill>
                <a:latin typeface="Albany" pitchFamily="34"/>
                <a:ea typeface="Arial Unicode MS" pitchFamily="34" charset="-128"/>
                <a:cs typeface="Arial Unicode MS" pitchFamily="2"/>
              </a:rPr>
              <a:t> project is focused on the relationships between new media art and openness, organized around three topics: the relation between the author and the audience, the media of the artwork, and the tools used to realize the artwork. </a:t>
            </a:r>
          </a:p>
          <a:p>
            <a:pPr rtl="0" eaLnBrk="1" fontAlgn="base" hangingPunct="0"/>
            <a:endParaRPr lang="en-US" sz="3200" dirty="0" smtClean="0">
              <a:solidFill>
                <a:srgbClr val="333333"/>
              </a:solidFill>
              <a:latin typeface="Albany" pitchFamily="34"/>
              <a:ea typeface="Arial Unicode MS" pitchFamily="34" charset="-128"/>
              <a:cs typeface="Arial Unicode MS" pitchFamily="2"/>
            </a:endParaRPr>
          </a:p>
        </p:txBody>
      </p:sp>
      <p:sp>
        <p:nvSpPr>
          <p:cNvPr id="4" name="Title 3"/>
          <p:cNvSpPr>
            <a:spLocks noGrp="1"/>
          </p:cNvSpPr>
          <p:nvPr>
            <p:ph type="title" idx="4294967295"/>
          </p:nvPr>
        </p:nvSpPr>
        <p:spPr/>
        <p:txBody>
          <a:bodyPr/>
          <a:lstStyle/>
          <a:p>
            <a:r>
              <a:rPr lang="en-US" dirty="0" smtClean="0"/>
              <a:t>How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p:txBody>
          <a:bodyPr/>
          <a:lstStyle/>
          <a:p>
            <a:pPr lvl="0" rtl="0" eaLnBrk="1" fontAlgn="base" hangingPunct="0"/>
            <a:r>
              <a:rPr lang="en-US" sz="3200" dirty="0" smtClean="0">
                <a:solidFill>
                  <a:srgbClr val="333333"/>
                </a:solidFill>
                <a:latin typeface="Albany" pitchFamily="34"/>
                <a:ea typeface="Arial Unicode MS" pitchFamily="34" charset="-128"/>
                <a:cs typeface="Arial Unicode MS" pitchFamily="2"/>
              </a:rPr>
              <a:t>This presentation will focus on </a:t>
            </a:r>
            <a:r>
              <a:rPr lang="en-US" sz="3200" dirty="0" smtClean="0">
                <a:solidFill>
                  <a:srgbClr val="333333"/>
                </a:solidFill>
                <a:latin typeface="Albany" pitchFamily="34"/>
                <a:ea typeface="Arial Unicode MS" pitchFamily="34" charset="-128"/>
                <a:cs typeface="Arial Unicode MS" pitchFamily="2"/>
              </a:rPr>
              <a:t>open </a:t>
            </a:r>
            <a:r>
              <a:rPr lang="en-US" sz="3200" dirty="0" smtClean="0">
                <a:solidFill>
                  <a:srgbClr val="333333"/>
                </a:solidFill>
                <a:latin typeface="Albany" pitchFamily="34"/>
                <a:ea typeface="Arial Unicode MS" pitchFamily="34" charset="-128"/>
                <a:cs typeface="Arial Unicode MS" pitchFamily="2"/>
              </a:rPr>
              <a:t>source tools evaluated according to the </a:t>
            </a:r>
            <a:r>
              <a:rPr lang="en-US" sz="3200" dirty="0" err="1" smtClean="0">
                <a:solidFill>
                  <a:srgbClr val="333333"/>
                </a:solidFill>
                <a:latin typeface="Albany" pitchFamily="34"/>
                <a:ea typeface="Arial Unicode MS" pitchFamily="34" charset="-128"/>
                <a:cs typeface="Arial Unicode MS" pitchFamily="2"/>
              </a:rPr>
              <a:t>ArTe</a:t>
            </a:r>
            <a:r>
              <a:rPr lang="en-US" sz="3200" dirty="0" smtClean="0">
                <a:solidFill>
                  <a:srgbClr val="333333"/>
                </a:solidFill>
                <a:latin typeface="Albany" pitchFamily="34"/>
                <a:ea typeface="Arial Unicode MS" pitchFamily="34" charset="-128"/>
                <a:cs typeface="Arial Unicode MS" pitchFamily="2"/>
              </a:rPr>
              <a:t> goals, with emphasis on </a:t>
            </a:r>
            <a:r>
              <a:rPr lang="en-US" sz="3200" dirty="0" err="1" smtClean="0">
                <a:solidFill>
                  <a:srgbClr val="333333"/>
                </a:solidFill>
                <a:latin typeface="Albany" pitchFamily="34"/>
                <a:ea typeface="Arial Unicode MS" pitchFamily="34" charset="-128"/>
                <a:cs typeface="Arial Unicode MS" pitchFamily="2"/>
              </a:rPr>
              <a:t>Arduino</a:t>
            </a:r>
            <a:r>
              <a:rPr lang="en-US" sz="3200" dirty="0" smtClean="0">
                <a:solidFill>
                  <a:srgbClr val="333333"/>
                </a:solidFill>
                <a:latin typeface="Albany" pitchFamily="34"/>
                <a:ea typeface="Arial Unicode MS" pitchFamily="34" charset="-128"/>
                <a:cs typeface="Arial Unicode MS" pitchFamily="2"/>
              </a:rPr>
              <a:t>, Scratch, and processing. </a:t>
            </a:r>
          </a:p>
          <a:p>
            <a:pPr rtl="0" eaLnBrk="1" fontAlgn="base" hangingPunct="0"/>
            <a:endParaRPr lang="en-US" sz="3200" dirty="0" smtClean="0">
              <a:solidFill>
                <a:srgbClr val="333333"/>
              </a:solidFill>
              <a:latin typeface="Albany" pitchFamily="34"/>
              <a:ea typeface="Arial Unicode MS" pitchFamily="34" charset="-128"/>
              <a:cs typeface="Arial Unicode MS" pitchFamily="2"/>
            </a:endParaRPr>
          </a:p>
          <a:p>
            <a:pPr rtl="0" eaLnBrk="1" fontAlgn="base" hangingPunct="0"/>
            <a:r>
              <a:rPr lang="en-US" sz="3200" dirty="0" smtClean="0">
                <a:solidFill>
                  <a:srgbClr val="333333"/>
                </a:solidFill>
                <a:latin typeface="Albany" pitchFamily="34"/>
                <a:ea typeface="Arial Unicode MS" pitchFamily="34" charset="-128"/>
                <a:cs typeface="Arial Unicode MS" pitchFamily="2"/>
              </a:rPr>
              <a:t>URL: http://www.artentnu.com</a:t>
            </a:r>
            <a:endParaRPr lang="nb-NO" dirty="0" smtClean="0"/>
          </a:p>
          <a:p>
            <a:endParaRPr lang="en-US" dirty="0"/>
          </a:p>
        </p:txBody>
      </p:sp>
      <p:sp>
        <p:nvSpPr>
          <p:cNvPr id="3" name="Title 2"/>
          <p:cNvSpPr>
            <a:spLocks noGrp="1"/>
          </p:cNvSpPr>
          <p:nvPr>
            <p:ph type="title" idx="4294967295"/>
          </p:nvPr>
        </p:nvSpPr>
        <p:spPr/>
        <p:txBody>
          <a:bodyPr/>
          <a:lstStyle/>
          <a:p>
            <a:r>
              <a:rPr lang="en-US" dirty="0" smtClean="0"/>
              <a:t>This presentation</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741363" y="1023342"/>
            <a:ext cx="8607425" cy="615553"/>
          </a:xfrm>
        </p:spPr>
        <p:txBody>
          <a:bodyPr>
            <a:spAutoFit/>
          </a:bodyPr>
          <a:lstStyle/>
          <a:p>
            <a:pPr eaLnBrk="1"/>
            <a:r>
              <a:rPr lang="nb-NO" dirty="0" smtClean="0">
                <a:latin typeface="Albany"/>
                <a:ea typeface="HG Mincho Light J"/>
                <a:cs typeface="Arial Unicode MS" pitchFamily="34" charset="-128"/>
              </a:rPr>
              <a:t>T</a:t>
            </a:r>
            <a:r>
              <a:rPr dirty="0" err="1" smtClean="0">
                <a:latin typeface="Albany"/>
                <a:ea typeface="HG Mincho Light J"/>
                <a:cs typeface="Arial Unicode MS" pitchFamily="34" charset="-128"/>
              </a:rPr>
              <a:t>esting</a:t>
            </a:r>
            <a:r>
              <a:rPr dirty="0" smtClean="0">
                <a:latin typeface="Albany"/>
                <a:ea typeface="HG Mincho Light J"/>
                <a:cs typeface="Arial Unicode MS" pitchFamily="34" charset="-128"/>
              </a:rPr>
              <a:t> the audience</a:t>
            </a:r>
          </a:p>
        </p:txBody>
      </p:sp>
      <p:sp>
        <p:nvSpPr>
          <p:cNvPr id="4099" name="Text Placeholder 2"/>
          <p:cNvSpPr txBox="1">
            <a:spLocks noGrp="1"/>
          </p:cNvSpPr>
          <p:nvPr>
            <p:ph idx="1"/>
          </p:nvPr>
        </p:nvSpPr>
        <p:spPr>
          <a:xfrm>
            <a:off x="822325" y="2138363"/>
            <a:ext cx="3503607" cy="2585323"/>
          </a:xfrm>
        </p:spPr>
        <p:txBody>
          <a:bodyPr wrap="square">
            <a:spAutoFit/>
          </a:bodyPr>
          <a:lstStyle/>
          <a:p>
            <a:pPr marL="503238" eaLnBrk="1">
              <a:spcBef>
                <a:spcPct val="0"/>
              </a:spcBef>
              <a:buClr>
                <a:srgbClr val="99284C"/>
              </a:buClr>
              <a:buSzPct val="75000"/>
            </a:pPr>
            <a:endParaRPr sz="2400" dirty="0" smtClean="0">
              <a:latin typeface="Albany"/>
              <a:ea typeface="HG Mincho Light J"/>
              <a:cs typeface="HG Mincho Light J"/>
            </a:endParaRPr>
          </a:p>
          <a:p>
            <a:pPr marL="503238" eaLnBrk="1">
              <a:spcBef>
                <a:spcPct val="0"/>
              </a:spcBef>
              <a:buClr>
                <a:srgbClr val="99284C"/>
              </a:buClr>
              <a:buSzPct val="75000"/>
              <a:buFont typeface="Arial" pitchFamily="34" charset="0"/>
              <a:buChar char="•"/>
            </a:pPr>
            <a:r>
              <a:rPr lang="nb-NO" sz="2400" dirty="0" smtClean="0">
                <a:latin typeface="Albany"/>
                <a:ea typeface="HG Mincho Light J"/>
                <a:cs typeface="HG Mincho Light J"/>
              </a:rPr>
              <a:t>d</a:t>
            </a:r>
            <a:r>
              <a:rPr sz="2400" dirty="0" err="1" smtClean="0">
                <a:latin typeface="Albany"/>
                <a:ea typeface="HG Mincho Light J"/>
                <a:cs typeface="HG Mincho Light J"/>
              </a:rPr>
              <a:t>issemination</a:t>
            </a:r>
            <a:r>
              <a:rPr sz="2400" dirty="0" smtClean="0">
                <a:latin typeface="Albany"/>
                <a:ea typeface="HG Mincho Light J"/>
                <a:cs typeface="HG Mincho Light J"/>
              </a:rPr>
              <a:t> - research </a:t>
            </a:r>
          </a:p>
          <a:p>
            <a:pPr marL="503238" eaLnBrk="1">
              <a:spcBef>
                <a:spcPct val="0"/>
              </a:spcBef>
              <a:buClr>
                <a:srgbClr val="99284C"/>
              </a:buClr>
              <a:buSzPct val="75000"/>
              <a:buFont typeface="Arial" pitchFamily="34" charset="0"/>
              <a:buChar char="•"/>
            </a:pPr>
            <a:r>
              <a:rPr lang="en-US" sz="2400" dirty="0" smtClean="0">
                <a:latin typeface="Albany"/>
                <a:ea typeface="HG Mincho Light J"/>
                <a:cs typeface="HG Mincho Light J"/>
              </a:rPr>
              <a:t>new media art - OSS</a:t>
            </a:r>
          </a:p>
          <a:p>
            <a:pPr marL="503238" eaLnBrk="1">
              <a:spcBef>
                <a:spcPct val="0"/>
              </a:spcBef>
              <a:buClr>
                <a:srgbClr val="99284C"/>
              </a:buClr>
              <a:buSzPct val="75000"/>
              <a:buFont typeface="StarSymbol"/>
              <a:buChar char=""/>
            </a:pPr>
            <a:endParaRPr sz="2400" dirty="0" smtClean="0">
              <a:latin typeface="Albany"/>
              <a:ea typeface="HG Mincho Light J"/>
              <a:cs typeface="HG Mincho Light J"/>
            </a:endParaRPr>
          </a:p>
        </p:txBody>
      </p:sp>
      <p:sp>
        <p:nvSpPr>
          <p:cNvPr id="4" name="TextBox 3"/>
          <p:cNvSpPr txBox="1"/>
          <p:nvPr/>
        </p:nvSpPr>
        <p:spPr>
          <a:xfrm>
            <a:off x="2039916" y="5994415"/>
            <a:ext cx="3265488" cy="625475"/>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r>
              <a:rPr lang="en-US" sz="4400" dirty="0">
                <a:solidFill>
                  <a:srgbClr val="00B8FF"/>
                </a:solidFill>
                <a:latin typeface="Albany" pitchFamily="34"/>
                <a:ea typeface="HG Mincho Light J" pitchFamily="2"/>
                <a:cs typeface="Arial Unicode MS" pitchFamily="2"/>
              </a:rPr>
              <a:t>artentnu.com</a:t>
            </a:r>
          </a:p>
        </p:txBody>
      </p:sp>
      <p:sp>
        <p:nvSpPr>
          <p:cNvPr id="5" name="TextBox 4"/>
          <p:cNvSpPr txBox="1"/>
          <p:nvPr/>
        </p:nvSpPr>
        <p:spPr>
          <a:xfrm>
            <a:off x="2971800" y="4800600"/>
            <a:ext cx="228600" cy="336550"/>
          </a:xfrm>
          <a:prstGeom prst="rect">
            <a:avLst/>
          </a:prstGeom>
          <a:noFill/>
          <a:ln>
            <a:noFill/>
          </a:ln>
        </p:spPr>
        <p:txBody>
          <a:bodyPr lIns="0" tIns="0" rIns="0" bIns="0" compatLnSpc="0">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fontAlgn="auto" hangingPunct="0">
              <a:spcBef>
                <a:spcPts val="0"/>
              </a:spcBef>
              <a:spcAft>
                <a:spcPts val="0"/>
              </a:spcAft>
              <a:buFont typeface="StarSymbol"/>
              <a:buNone/>
              <a:defRPr/>
            </a:pPr>
            <a:endParaRPr lang="en-US" sz="2400">
              <a:solidFill>
                <a:srgbClr val="000000"/>
              </a:solidFill>
              <a:latin typeface="Albany" pitchFamily="34"/>
              <a:ea typeface="HG Mincho Light J" pitchFamily="2"/>
              <a:cs typeface="Arial Unicode MS" pitchFamily="2"/>
            </a:endParaRPr>
          </a:p>
        </p:txBody>
      </p:sp>
      <p:pic>
        <p:nvPicPr>
          <p:cNvPr id="6" name="Picture 3"/>
          <p:cNvPicPr>
            <a:picLocks noChangeAspect="1"/>
          </p:cNvPicPr>
          <p:nvPr/>
        </p:nvPicPr>
        <p:blipFill>
          <a:blip r:embed="rId3" cstate="print"/>
          <a:srcRect/>
          <a:stretch>
            <a:fillRect/>
          </a:stretch>
        </p:blipFill>
        <p:spPr bwMode="auto">
          <a:xfrm>
            <a:off x="4683122" y="2351077"/>
            <a:ext cx="4762500" cy="357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noGrp="1"/>
          </p:cNvSpPr>
          <p:nvPr>
            <p:ph type="title" idx="4294967295"/>
          </p:nvPr>
        </p:nvSpPr>
        <p:spPr/>
        <p:txBody>
          <a:bodyPr>
            <a:spAutoFit/>
          </a:bodyPr>
          <a:lstStyle/>
          <a:p>
            <a:pPr marL="215900" eaLnBrk="1"/>
            <a:r>
              <a:rPr dirty="0" smtClean="0">
                <a:latin typeface="Albany"/>
                <a:ea typeface="HG Mincho Light J"/>
                <a:cs typeface="Arial Unicode MS" pitchFamily="34" charset="-128"/>
              </a:rPr>
              <a:t>Norwegian Research Council </a:t>
            </a:r>
            <a:r>
              <a:rPr lang="nb-NO" dirty="0" smtClean="0">
                <a:latin typeface="Albany"/>
                <a:ea typeface="HG Mincho Light J"/>
                <a:cs typeface="Arial Unicode MS" pitchFamily="34" charset="-128"/>
              </a:rPr>
              <a:t>–</a:t>
            </a:r>
            <a:r>
              <a:rPr dirty="0" smtClean="0">
                <a:latin typeface="Albany"/>
                <a:ea typeface="HG Mincho Light J"/>
                <a:cs typeface="Arial Unicode MS" pitchFamily="34" charset="-128"/>
              </a:rPr>
              <a:t> PROREAL 2009-2010</a:t>
            </a:r>
          </a:p>
        </p:txBody>
      </p:sp>
      <p:sp>
        <p:nvSpPr>
          <p:cNvPr id="7171" name="Text Placeholder 2"/>
          <p:cNvSpPr txBox="1">
            <a:spLocks noGrp="1"/>
          </p:cNvSpPr>
          <p:nvPr>
            <p:ph type="body" idx="4294967295"/>
          </p:nvPr>
        </p:nvSpPr>
        <p:spPr>
          <a:xfrm>
            <a:off x="930275" y="2101850"/>
            <a:ext cx="3395657" cy="3678251"/>
          </a:xfrm>
        </p:spPr>
        <p:txBody>
          <a:bodyPr/>
          <a:lstStyle/>
          <a:p>
            <a:pPr marL="503238" eaLnBrk="1">
              <a:spcBef>
                <a:spcPct val="0"/>
              </a:spcBef>
              <a:buClr>
                <a:srgbClr val="99284C"/>
              </a:buClr>
              <a:buSzPct val="75000"/>
              <a:buFont typeface="StarSymbol"/>
              <a:buChar char=""/>
            </a:pPr>
            <a:r>
              <a:rPr sz="2400" dirty="0" smtClean="0">
                <a:latin typeface="Albany"/>
                <a:ea typeface="HG Mincho Light J"/>
                <a:cs typeface="HG Mincho Light J"/>
              </a:rPr>
              <a:t>Increase interest in science, focus on recruitment</a:t>
            </a:r>
          </a:p>
          <a:p>
            <a:pPr marL="790575" lvl="1" indent="-431800" eaLnBrk="1">
              <a:spcBef>
                <a:spcPct val="0"/>
              </a:spcBef>
              <a:buClr>
                <a:srgbClr val="99284C"/>
              </a:buClr>
              <a:buSzPct val="75000"/>
              <a:buFont typeface="StarSymbol"/>
              <a:buChar char=""/>
            </a:pPr>
            <a:r>
              <a:rPr lang="en-US" sz="2400" dirty="0">
                <a:solidFill>
                  <a:srgbClr val="333333"/>
                </a:solidFill>
                <a:latin typeface="Albany"/>
                <a:ea typeface="HG Mincho Light J"/>
              </a:rPr>
              <a:t>Computer science</a:t>
            </a:r>
          </a:p>
          <a:p>
            <a:pPr marL="790575" lvl="1" indent="-431800" eaLnBrk="1">
              <a:spcBef>
                <a:spcPct val="0"/>
              </a:spcBef>
              <a:buClr>
                <a:srgbClr val="99284C"/>
              </a:buClr>
              <a:buSzPct val="75000"/>
              <a:buFont typeface="StarSymbol"/>
              <a:buChar char=""/>
            </a:pPr>
            <a:r>
              <a:rPr lang="en-US" sz="2400" dirty="0">
                <a:solidFill>
                  <a:srgbClr val="333333"/>
                </a:solidFill>
                <a:latin typeface="Albany"/>
                <a:ea typeface="HG Mincho Light J"/>
              </a:rPr>
              <a:t>Girls</a:t>
            </a:r>
          </a:p>
          <a:p>
            <a:pPr marL="790575" lvl="1" indent="-431800" eaLnBrk="1">
              <a:spcBef>
                <a:spcPct val="0"/>
              </a:spcBef>
              <a:buClr>
                <a:srgbClr val="99284C"/>
              </a:buClr>
              <a:buSzPct val="75000"/>
              <a:buFont typeface="StarSymbol"/>
              <a:buChar char=""/>
            </a:pPr>
            <a:r>
              <a:rPr lang="en-US" sz="2400" dirty="0">
                <a:solidFill>
                  <a:srgbClr val="333333"/>
                </a:solidFill>
                <a:latin typeface="Albany"/>
                <a:ea typeface="HG Mincho Light J"/>
              </a:rPr>
              <a:t>13-15 (Norwegian </a:t>
            </a:r>
            <a:r>
              <a:rPr lang="en-US" sz="2400" dirty="0" err="1">
                <a:solidFill>
                  <a:srgbClr val="333333"/>
                </a:solidFill>
                <a:latin typeface="Albany"/>
                <a:ea typeface="HG Mincho Light J"/>
              </a:rPr>
              <a:t>Ungdom</a:t>
            </a:r>
            <a:r>
              <a:rPr lang="en-US" sz="2400" dirty="0">
                <a:solidFill>
                  <a:srgbClr val="333333"/>
                </a:solidFill>
                <a:latin typeface="Albany"/>
                <a:ea typeface="HG Mincho Light J"/>
              </a:rPr>
              <a:t> school)</a:t>
            </a:r>
          </a:p>
        </p:txBody>
      </p:sp>
      <p:pic>
        <p:nvPicPr>
          <p:cNvPr id="4" name="Picture 3"/>
          <p:cNvPicPr>
            <a:picLocks noChangeAspect="1"/>
          </p:cNvPicPr>
          <p:nvPr/>
        </p:nvPicPr>
        <p:blipFill>
          <a:blip r:embed="rId3" cstate="print"/>
          <a:srcRect/>
          <a:stretch>
            <a:fillRect/>
          </a:stretch>
        </p:blipFill>
        <p:spPr bwMode="auto">
          <a:xfrm>
            <a:off x="4611684" y="2922581"/>
            <a:ext cx="4762500" cy="357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p:cNvSpPr>
          <p:nvPr>
            <p:ph type="title" idx="4294967295"/>
          </p:nvPr>
        </p:nvSpPr>
        <p:spPr/>
        <p:txBody>
          <a:bodyPr>
            <a:spAutoFit/>
          </a:bodyPr>
          <a:lstStyle/>
          <a:p>
            <a:pPr eaLnBrk="1"/>
            <a:r>
              <a:rPr dirty="0" smtClean="0">
                <a:latin typeface="Albany"/>
                <a:ea typeface="HG Mincho Light J"/>
                <a:cs typeface="Arial Unicode MS" pitchFamily="34" charset="-128"/>
              </a:rPr>
              <a:t>The </a:t>
            </a:r>
            <a:r>
              <a:rPr dirty="0" err="1" smtClean="0">
                <a:latin typeface="Albany"/>
                <a:ea typeface="HG Mincho Light J"/>
                <a:cs typeface="Arial Unicode MS" pitchFamily="34" charset="-128"/>
              </a:rPr>
              <a:t>ArTe</a:t>
            </a:r>
            <a:r>
              <a:rPr dirty="0" smtClean="0">
                <a:latin typeface="Albany"/>
                <a:ea typeface="HG Mincho Light J"/>
                <a:cs typeface="Arial Unicode MS" pitchFamily="34" charset="-128"/>
              </a:rPr>
              <a:t> vision</a:t>
            </a:r>
          </a:p>
        </p:txBody>
      </p:sp>
      <p:sp>
        <p:nvSpPr>
          <p:cNvPr id="10243" name="Text Placeholder 2"/>
          <p:cNvSpPr txBox="1">
            <a:spLocks noGrp="1"/>
          </p:cNvSpPr>
          <p:nvPr>
            <p:ph type="body" idx="4294967295"/>
          </p:nvPr>
        </p:nvSpPr>
        <p:spPr>
          <a:xfrm>
            <a:off x="822325" y="2138363"/>
            <a:ext cx="4892675" cy="4762500"/>
          </a:xfrm>
        </p:spPr>
        <p:txBody>
          <a:bodyPr>
            <a:spAutoFit/>
          </a:bodyPr>
          <a:lstStyle/>
          <a:p>
            <a:pPr marL="503238" eaLnBrk="1">
              <a:spcBef>
                <a:spcPct val="0"/>
              </a:spcBef>
              <a:buClr>
                <a:srgbClr val="99284C"/>
              </a:buClr>
              <a:buSzPct val="75000"/>
              <a:buFont typeface="StarSymbol"/>
              <a:buChar char=""/>
            </a:pPr>
            <a:r>
              <a:rPr sz="2400" dirty="0" smtClean="0">
                <a:latin typeface="Albany"/>
                <a:ea typeface="HG Mincho Light J"/>
                <a:cs typeface="HG Mincho Light J"/>
              </a:rPr>
              <a:t>The vision of </a:t>
            </a:r>
            <a:r>
              <a:rPr sz="2400" dirty="0" err="1" smtClean="0">
                <a:latin typeface="Albany"/>
                <a:ea typeface="HG Mincho Light J"/>
                <a:cs typeface="HG Mincho Light J"/>
              </a:rPr>
              <a:t>ArTe</a:t>
            </a:r>
            <a:r>
              <a:rPr sz="2400" dirty="0" smtClean="0">
                <a:latin typeface="Albany"/>
                <a:ea typeface="HG Mincho Light J"/>
                <a:cs typeface="HG Mincho Light J"/>
              </a:rPr>
              <a:t> is disseminating IT issues to Norwegian and International teen-agers (13-15) with focus on creativity, cooperation, and openness of processes and content.</a:t>
            </a:r>
          </a:p>
        </p:txBody>
      </p:sp>
      <p:pic>
        <p:nvPicPr>
          <p:cNvPr id="10244" name="Picture 3"/>
          <p:cNvPicPr>
            <a:picLocks noChangeAspect="1"/>
          </p:cNvPicPr>
          <p:nvPr/>
        </p:nvPicPr>
        <p:blipFill>
          <a:blip r:embed="rId3" cstate="print"/>
          <a:srcRect/>
          <a:stretch>
            <a:fillRect/>
          </a:stretch>
        </p:blipFill>
        <p:spPr bwMode="auto">
          <a:xfrm>
            <a:off x="6400800" y="2286000"/>
            <a:ext cx="2981325" cy="476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s-novel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/usr/lib/openoffice/share/template/en-US/presnt/prs-novelty.otp</Template>
  <TotalTime>655</TotalTime>
  <Words>1732</Words>
  <Application>Microsoft Office PowerPoint</Application>
  <PresentationFormat>Custom</PresentationFormat>
  <Paragraphs>142</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prs-novelty</vt:lpstr>
      <vt:lpstr>ArTe Open Source Software  Tools for creativity</vt:lpstr>
      <vt:lpstr>Norwegian University of Science and Technology</vt:lpstr>
      <vt:lpstr>Vision</vt:lpstr>
      <vt:lpstr>Slide 4</vt:lpstr>
      <vt:lpstr>How </vt:lpstr>
      <vt:lpstr>This presentation</vt:lpstr>
      <vt:lpstr>Testing the audience</vt:lpstr>
      <vt:lpstr>Norwegian Research Council – PROREAL 2009-2010</vt:lpstr>
      <vt:lpstr>The ArTe vision</vt:lpstr>
      <vt:lpstr>Choices</vt:lpstr>
      <vt:lpstr>Arte Goals/Criteria</vt:lpstr>
      <vt:lpstr>Tool - Arduino</vt:lpstr>
      <vt:lpstr>Arduino beautiful and tangible</vt:lpstr>
      <vt:lpstr>Tool: Audacity</vt:lpstr>
      <vt:lpstr>Tool: GIMP</vt:lpstr>
      <vt:lpstr>Tool: Processing</vt:lpstr>
      <vt:lpstr>Tool: Scratch</vt:lpstr>
      <vt:lpstr>Tool: Inkscape</vt:lpstr>
      <vt:lpstr>Tool: Tuxpaint</vt:lpstr>
      <vt:lpstr>Criteria: Openness</vt:lpstr>
      <vt:lpstr>  Criteria: Support for teenagers</vt:lpstr>
      <vt:lpstr>   Criteria: New media art</vt:lpstr>
      <vt:lpstr>   Criteria: Cooperation and sharing</vt:lpstr>
      <vt:lpstr>   Criteria: Information Technology</vt:lpstr>
      <vt:lpstr>Research</vt:lpstr>
      <vt:lpstr>The open wall</vt:lpstr>
      <vt:lpstr>Literature review</vt:lpstr>
      <vt:lpstr>Research questions in SArt</vt:lpstr>
      <vt:lpstr>Relations</vt:lpstr>
      <vt:lpstr>Slide 30</vt:lpstr>
      <vt:lpstr>Why do we human beings need new technology?</vt:lpstr>
      <vt:lpstr>In ArTe</vt:lpstr>
      <vt:lpstr>Slide 33</vt:lpstr>
      <vt:lpstr>the lillac gown</vt:lpstr>
      <vt:lpstr>the lillac gown (cont.)</vt:lpstr>
      <vt:lpstr>Slide 36</vt:lpstr>
      <vt:lpstr>Future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 New Product</dc:title>
  <dc:creator>letizia jaccheri</dc:creator>
  <dc:description>General introduction of a new product taking customer wishes into account</dc:description>
  <cp:lastModifiedBy>Letizia</cp:lastModifiedBy>
  <cp:revision>62</cp:revision>
  <dcterms:created xsi:type="dcterms:W3CDTF">2009-11-18T11:21:38Z</dcterms:created>
  <dcterms:modified xsi:type="dcterms:W3CDTF">2010-05-19T11:46:48Z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0">
    <vt:lpwstr/>
  </property>
  <property fmtid="{D5CDD505-2E9C-101B-9397-08002B2CF9AE}" pid="3" name="Info 1">
    <vt:lpwstr/>
  </property>
  <property fmtid="{D5CDD505-2E9C-101B-9397-08002B2CF9AE}" pid="4" name="Info 2">
    <vt:lpwstr/>
  </property>
  <property fmtid="{D5CDD505-2E9C-101B-9397-08002B2CF9AE}" pid="5" name="Info 3">
    <vt:lpwstr/>
  </property>
</Properties>
</file>