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91" r:id="rId2"/>
    <p:sldId id="293" r:id="rId3"/>
    <p:sldId id="304" r:id="rId4"/>
    <p:sldId id="294" r:id="rId5"/>
    <p:sldId id="627" r:id="rId6"/>
    <p:sldId id="624" r:id="rId7"/>
    <p:sldId id="295" r:id="rId8"/>
    <p:sldId id="296" r:id="rId9"/>
    <p:sldId id="314" r:id="rId10"/>
    <p:sldId id="300" r:id="rId11"/>
    <p:sldId id="608" r:id="rId12"/>
    <p:sldId id="306" r:id="rId13"/>
    <p:sldId id="307" r:id="rId14"/>
    <p:sldId id="625" r:id="rId15"/>
    <p:sldId id="597" r:id="rId16"/>
    <p:sldId id="62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1E0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8" autoAdjust="0"/>
    <p:restoredTop sz="91858"/>
  </p:normalViewPr>
  <p:slideViewPr>
    <p:cSldViewPr snapToGrid="0">
      <p:cViewPr varScale="1">
        <p:scale>
          <a:sx n="129" d="100"/>
          <a:sy n="129" d="100"/>
        </p:scale>
        <p:origin x="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407E79-D949-B246-B520-CE0C4450C8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A9D147-71CE-614F-AB6B-F21A5E35E1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C822A4-4A33-4E4A-8B64-3CB9732E5AF9}" type="datetimeFigureOut">
              <a:rPr lang="en-US" smtClean="0"/>
              <a:t>2/11/20</a:t>
            </a:fld>
            <a:endParaRPr lang="en-US"/>
          </a:p>
        </p:txBody>
      </p:sp>
      <p:sp>
        <p:nvSpPr>
          <p:cNvPr id="4" name="Footer Placeholder 3">
            <a:extLst>
              <a:ext uri="{FF2B5EF4-FFF2-40B4-BE49-F238E27FC236}">
                <a16:creationId xmlns:a16="http://schemas.microsoft.com/office/drawing/2014/main" id="{8873FDAE-5730-2140-810C-5D1CB850E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416B6A-4247-B743-8D7C-1D880F0D5E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C79479-2334-984A-8B82-57F86DB57ACE}" type="slidenum">
              <a:rPr lang="en-US" smtClean="0"/>
              <a:t>‹#›</a:t>
            </a:fld>
            <a:endParaRPr lang="en-US"/>
          </a:p>
        </p:txBody>
      </p:sp>
    </p:spTree>
    <p:extLst>
      <p:ext uri="{BB962C8B-B14F-4D97-AF65-F5344CB8AC3E}">
        <p14:creationId xmlns:p14="http://schemas.microsoft.com/office/powerpoint/2010/main" val="2992321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D4136-7AC7-A441-B9C6-0A70C231A4F8}" type="datetimeFigureOut">
              <a:rPr lang="en-US" smtClean="0"/>
              <a:t>2/11/20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FEA62-3BA8-994E-AE9F-4EDB5A96DA9F}" type="slidenum">
              <a:rPr lang="en-US" smtClean="0"/>
              <a:t>‹#›</a:t>
            </a:fld>
            <a:endParaRPr lang="en-US"/>
          </a:p>
        </p:txBody>
      </p:sp>
    </p:spTree>
    <p:extLst>
      <p:ext uri="{BB962C8B-B14F-4D97-AF65-F5344CB8AC3E}">
        <p14:creationId xmlns:p14="http://schemas.microsoft.com/office/powerpoint/2010/main" val="422559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1</a:t>
            </a:fld>
            <a:endParaRPr lang="en-US"/>
          </a:p>
        </p:txBody>
      </p:sp>
    </p:spTree>
    <p:extLst>
      <p:ext uri="{BB962C8B-B14F-4D97-AF65-F5344CB8AC3E}">
        <p14:creationId xmlns:p14="http://schemas.microsoft.com/office/powerpoint/2010/main" val="141799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1FEA62-3BA8-994E-AE9F-4EDB5A96DA9F}" type="slidenum">
              <a:rPr lang="en-US" smtClean="0"/>
              <a:t>10</a:t>
            </a:fld>
            <a:endParaRPr lang="en-US"/>
          </a:p>
        </p:txBody>
      </p:sp>
    </p:spTree>
    <p:extLst>
      <p:ext uri="{BB962C8B-B14F-4D97-AF65-F5344CB8AC3E}">
        <p14:creationId xmlns:p14="http://schemas.microsoft.com/office/powerpoint/2010/main" val="338754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11</a:t>
            </a:fld>
            <a:endParaRPr lang="en-US"/>
          </a:p>
        </p:txBody>
      </p:sp>
    </p:spTree>
    <p:extLst>
      <p:ext uri="{BB962C8B-B14F-4D97-AF65-F5344CB8AC3E}">
        <p14:creationId xmlns:p14="http://schemas.microsoft.com/office/powerpoint/2010/main" val="350001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1FEA62-3BA8-994E-AE9F-4EDB5A96DA9F}" type="slidenum">
              <a:rPr lang="en-US" smtClean="0"/>
              <a:t>12</a:t>
            </a:fld>
            <a:endParaRPr lang="en-US"/>
          </a:p>
        </p:txBody>
      </p:sp>
    </p:spTree>
    <p:extLst>
      <p:ext uri="{BB962C8B-B14F-4D97-AF65-F5344CB8AC3E}">
        <p14:creationId xmlns:p14="http://schemas.microsoft.com/office/powerpoint/2010/main" val="371716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1FEA62-3BA8-994E-AE9F-4EDB5A96DA9F}" type="slidenum">
              <a:rPr lang="en-US" smtClean="0"/>
              <a:t>13</a:t>
            </a:fld>
            <a:endParaRPr lang="en-US"/>
          </a:p>
        </p:txBody>
      </p:sp>
    </p:spTree>
    <p:extLst>
      <p:ext uri="{BB962C8B-B14F-4D97-AF65-F5344CB8AC3E}">
        <p14:creationId xmlns:p14="http://schemas.microsoft.com/office/powerpoint/2010/main" val="531790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1FEA62-3BA8-994E-AE9F-4EDB5A96DA9F}" type="slidenum">
              <a:rPr lang="en-US" smtClean="0"/>
              <a:t>15</a:t>
            </a:fld>
            <a:endParaRPr lang="en-US"/>
          </a:p>
        </p:txBody>
      </p:sp>
    </p:spTree>
    <p:extLst>
      <p:ext uri="{BB962C8B-B14F-4D97-AF65-F5344CB8AC3E}">
        <p14:creationId xmlns:p14="http://schemas.microsoft.com/office/powerpoint/2010/main" val="2116676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16</a:t>
            </a:fld>
            <a:endParaRPr lang="en-US"/>
          </a:p>
        </p:txBody>
      </p:sp>
    </p:spTree>
    <p:extLst>
      <p:ext uri="{BB962C8B-B14F-4D97-AF65-F5344CB8AC3E}">
        <p14:creationId xmlns:p14="http://schemas.microsoft.com/office/powerpoint/2010/main" val="39584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2</a:t>
            </a:fld>
            <a:endParaRPr lang="en-US"/>
          </a:p>
        </p:txBody>
      </p:sp>
    </p:spTree>
    <p:extLst>
      <p:ext uri="{BB962C8B-B14F-4D97-AF65-F5344CB8AC3E}">
        <p14:creationId xmlns:p14="http://schemas.microsoft.com/office/powerpoint/2010/main" val="43466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3</a:t>
            </a:fld>
            <a:endParaRPr lang="en-US"/>
          </a:p>
        </p:txBody>
      </p:sp>
    </p:spTree>
    <p:extLst>
      <p:ext uri="{BB962C8B-B14F-4D97-AF65-F5344CB8AC3E}">
        <p14:creationId xmlns:p14="http://schemas.microsoft.com/office/powerpoint/2010/main" val="106648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1FEA62-3BA8-994E-AE9F-4EDB5A96DA9F}" type="slidenum">
              <a:rPr lang="en-US" smtClean="0"/>
              <a:t>4</a:t>
            </a:fld>
            <a:endParaRPr lang="en-US"/>
          </a:p>
        </p:txBody>
      </p:sp>
    </p:spTree>
    <p:extLst>
      <p:ext uri="{BB962C8B-B14F-4D97-AF65-F5344CB8AC3E}">
        <p14:creationId xmlns:p14="http://schemas.microsoft.com/office/powerpoint/2010/main" val="23725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5</a:t>
            </a:fld>
            <a:endParaRPr lang="en-US"/>
          </a:p>
        </p:txBody>
      </p:sp>
    </p:spTree>
    <p:extLst>
      <p:ext uri="{BB962C8B-B14F-4D97-AF65-F5344CB8AC3E}">
        <p14:creationId xmlns:p14="http://schemas.microsoft.com/office/powerpoint/2010/main" val="299722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6</a:t>
            </a:fld>
            <a:endParaRPr lang="en-US"/>
          </a:p>
        </p:txBody>
      </p:sp>
    </p:spTree>
    <p:extLst>
      <p:ext uri="{BB962C8B-B14F-4D97-AF65-F5344CB8AC3E}">
        <p14:creationId xmlns:p14="http://schemas.microsoft.com/office/powerpoint/2010/main" val="325750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7</a:t>
            </a:fld>
            <a:endParaRPr lang="en-US"/>
          </a:p>
        </p:txBody>
      </p:sp>
    </p:spTree>
    <p:extLst>
      <p:ext uri="{BB962C8B-B14F-4D97-AF65-F5344CB8AC3E}">
        <p14:creationId xmlns:p14="http://schemas.microsoft.com/office/powerpoint/2010/main" val="263956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1FEA62-3BA8-994E-AE9F-4EDB5A96DA9F}" type="slidenum">
              <a:rPr lang="en-US" smtClean="0"/>
              <a:t>8</a:t>
            </a:fld>
            <a:endParaRPr lang="en-US"/>
          </a:p>
        </p:txBody>
      </p:sp>
    </p:spTree>
    <p:extLst>
      <p:ext uri="{BB962C8B-B14F-4D97-AF65-F5344CB8AC3E}">
        <p14:creationId xmlns:p14="http://schemas.microsoft.com/office/powerpoint/2010/main" val="402954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FEA62-3BA8-994E-AE9F-4EDB5A96DA9F}" type="slidenum">
              <a:rPr lang="en-US" smtClean="0"/>
              <a:t>9</a:t>
            </a:fld>
            <a:endParaRPr lang="en-US"/>
          </a:p>
        </p:txBody>
      </p:sp>
    </p:spTree>
    <p:extLst>
      <p:ext uri="{BB962C8B-B14F-4D97-AF65-F5344CB8AC3E}">
        <p14:creationId xmlns:p14="http://schemas.microsoft.com/office/powerpoint/2010/main" val="80051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5EEF-9DD5-46D6-AD8A-8A5D72CCE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B169D9C-661B-41B3-AFB5-D8B1334C6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4D3653F-3B34-420B-9C9D-A0871D988696}"/>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5" name="Footer Placeholder 4">
            <a:extLst>
              <a:ext uri="{FF2B5EF4-FFF2-40B4-BE49-F238E27FC236}">
                <a16:creationId xmlns:a16="http://schemas.microsoft.com/office/drawing/2014/main" id="{9C92EB21-370A-47D3-A45B-70EAA40C577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1085B34-1619-4E8C-91E2-6AB3FE96D294}"/>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74603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C273-54A1-4803-BA08-F57D7B828BF1}"/>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1DE4B4F-C94F-4294-BA08-5003897337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4CE7E47-5AB7-4D9A-B44E-9B0462A072E2}"/>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5" name="Footer Placeholder 4">
            <a:extLst>
              <a:ext uri="{FF2B5EF4-FFF2-40B4-BE49-F238E27FC236}">
                <a16:creationId xmlns:a16="http://schemas.microsoft.com/office/drawing/2014/main" id="{CDF82F62-618E-49A0-84D5-D071054DDE6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BBB405C-D82C-4B74-8921-9159CEAAA32C}"/>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183208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9AF9B8-E7AF-4636-BFD8-3CD7F43D7C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807D8BB-62AE-4067-95B0-EFA804E117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931C000-BBED-4FC7-A4F4-4CD870AC945D}"/>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5" name="Footer Placeholder 4">
            <a:extLst>
              <a:ext uri="{FF2B5EF4-FFF2-40B4-BE49-F238E27FC236}">
                <a16:creationId xmlns:a16="http://schemas.microsoft.com/office/drawing/2014/main" id="{ED053C77-C746-4AB8-9C99-3CA7439E809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FE812C7-2A92-4F19-86F3-AB664ABAD0FF}"/>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136615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0EF3-DE94-4C2C-97C6-0437DAB511E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6E6EA8C-DB6B-44A0-8641-0F986D59FAA6}"/>
              </a:ext>
            </a:extLst>
          </p:cNvPr>
          <p:cNvSpPr>
            <a:spLocks noGrp="1"/>
          </p:cNvSpPr>
          <p:nvPr>
            <p:ph idx="1"/>
          </p:nvPr>
        </p:nvSpPr>
        <p:spPr/>
        <p:txBody>
          <a:bodyPr/>
          <a:lstStyle>
            <a:lvl2pPr marL="685800" indent="-228600">
              <a:buFont typeface="Wingdings" pitchFamily="2" charset="2"/>
              <a:buChar char="§"/>
              <a:defRPr/>
            </a:lvl2pPr>
            <a:lvl3pPr marL="1143000" indent="-2286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6F7DDB35-98A8-4F0A-93A4-579C2CDAB7C0}"/>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5" name="Footer Placeholder 4">
            <a:extLst>
              <a:ext uri="{FF2B5EF4-FFF2-40B4-BE49-F238E27FC236}">
                <a16:creationId xmlns:a16="http://schemas.microsoft.com/office/drawing/2014/main" id="{F658F0A0-B852-4FB1-9734-4B4E0759728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5F7F4B-8EBD-48B4-89D0-899928BA4EF7}"/>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95824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328C-B0E5-4E37-BDD2-48A5334BA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7A3F544-06E7-4C60-96BE-61A1CF14E2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AED30-31BD-4A06-B9BD-4BEF80770C15}"/>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5" name="Footer Placeholder 4">
            <a:extLst>
              <a:ext uri="{FF2B5EF4-FFF2-40B4-BE49-F238E27FC236}">
                <a16:creationId xmlns:a16="http://schemas.microsoft.com/office/drawing/2014/main" id="{8CB8E351-E206-48E4-B3C7-456D353BAD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E146629-8530-4646-9397-1EDBC29A10B8}"/>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30214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4495-15F3-44EB-BEF5-E74D57DC35F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EB62A8A-1B26-4F1D-994E-00CB11547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9967EDB-C434-4909-86E9-5B13B43109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8433B63-579D-409D-A95E-434817F2F08F}"/>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6" name="Footer Placeholder 5">
            <a:extLst>
              <a:ext uri="{FF2B5EF4-FFF2-40B4-BE49-F238E27FC236}">
                <a16:creationId xmlns:a16="http://schemas.microsoft.com/office/drawing/2014/main" id="{391B3CBD-7829-4BEC-8E7B-530046AFF73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0DD5124-A0C2-463F-B8CC-9118EFE1A595}"/>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271303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BC11-F207-4E94-AEA3-1E653B6C4A9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14060AF-43D2-4369-BE1B-9C5E079189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04915-D4B5-4FBC-9292-ED89F8636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5BB0449-EA97-4FA3-A49A-C7885FFBF9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620C2D-B90C-4142-A3EE-E73C6058AB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395D475-1EA1-4786-A58F-64DA3E9C2734}"/>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8" name="Footer Placeholder 7">
            <a:extLst>
              <a:ext uri="{FF2B5EF4-FFF2-40B4-BE49-F238E27FC236}">
                <a16:creationId xmlns:a16="http://schemas.microsoft.com/office/drawing/2014/main" id="{415DA65D-6A4E-4FF4-ABE4-462FD31A98D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4537983-DEE1-494A-8C03-BEBEBD4B2949}"/>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24571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49B9-E1A7-44B5-BA3E-FFAC789B038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502817B-445D-4B83-B2F9-C079C31641D3}"/>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4" name="Footer Placeholder 3">
            <a:extLst>
              <a:ext uri="{FF2B5EF4-FFF2-40B4-BE49-F238E27FC236}">
                <a16:creationId xmlns:a16="http://schemas.microsoft.com/office/drawing/2014/main" id="{E2D81499-E690-401E-92AB-7A7BE189D410}"/>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6B1B21C-D586-45A1-B55E-F7733AA71DEA}"/>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382341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5FE91-3A45-4E4B-B718-D5E295443DD2}"/>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3" name="Footer Placeholder 2">
            <a:extLst>
              <a:ext uri="{FF2B5EF4-FFF2-40B4-BE49-F238E27FC236}">
                <a16:creationId xmlns:a16="http://schemas.microsoft.com/office/drawing/2014/main" id="{A5E1A332-B888-43DC-BC7C-06349105E859}"/>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459089F7-DCCA-4A08-971D-B21CB48E2E09}"/>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266606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D702-4FDD-407F-971E-D6FD699A1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FD182BC7-3C71-4770-BF5D-3B1DFCCB2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0723959-C4B2-42BB-8F56-CDC2DA086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AC3D5-584F-4192-87A9-CD1BC359610E}"/>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6" name="Footer Placeholder 5">
            <a:extLst>
              <a:ext uri="{FF2B5EF4-FFF2-40B4-BE49-F238E27FC236}">
                <a16:creationId xmlns:a16="http://schemas.microsoft.com/office/drawing/2014/main" id="{42A69BC7-C9C1-46BE-BE89-4C7FEB0723B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4C6F5C-9349-4FF5-BAFA-1458479F4F60}"/>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130707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3E97-AF29-40D9-B2C7-31FDDF150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D0A1840-C9A2-418E-BF6B-701003535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FCB7E2F-275D-4586-8C96-53846E17B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B3BBA-B782-4BB0-81D3-D236AD005228}"/>
              </a:ext>
            </a:extLst>
          </p:cNvPr>
          <p:cNvSpPr>
            <a:spLocks noGrp="1"/>
          </p:cNvSpPr>
          <p:nvPr>
            <p:ph type="dt" sz="half" idx="10"/>
          </p:nvPr>
        </p:nvSpPr>
        <p:spPr/>
        <p:txBody>
          <a:bodyPr/>
          <a:lstStyle/>
          <a:p>
            <a:fld id="{5826BAA1-8F14-4C0C-9A56-E98EC2AB2A47}" type="datetimeFigureOut">
              <a:rPr lang="en-NZ" smtClean="0"/>
              <a:t>11/02/20</a:t>
            </a:fld>
            <a:endParaRPr lang="en-NZ"/>
          </a:p>
        </p:txBody>
      </p:sp>
      <p:sp>
        <p:nvSpPr>
          <p:cNvPr id="6" name="Footer Placeholder 5">
            <a:extLst>
              <a:ext uri="{FF2B5EF4-FFF2-40B4-BE49-F238E27FC236}">
                <a16:creationId xmlns:a16="http://schemas.microsoft.com/office/drawing/2014/main" id="{F9AE1E12-2B2C-4EEE-A9F7-E3FAA64C637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127BB27-2E38-45F5-BFA4-E662EA1751B6}"/>
              </a:ext>
            </a:extLst>
          </p:cNvPr>
          <p:cNvSpPr>
            <a:spLocks noGrp="1"/>
          </p:cNvSpPr>
          <p:nvPr>
            <p:ph type="sldNum" sz="quarter" idx="12"/>
          </p:nvPr>
        </p:nvSpPr>
        <p:spPr/>
        <p:txBody>
          <a:bodyPr/>
          <a:lstStyle/>
          <a:p>
            <a:fld id="{DE9342ED-0BCE-42B7-835B-58B3C857DAA4}" type="slidenum">
              <a:rPr lang="en-NZ" smtClean="0"/>
              <a:t>‹#›</a:t>
            </a:fld>
            <a:endParaRPr lang="en-NZ"/>
          </a:p>
        </p:txBody>
      </p:sp>
    </p:spTree>
    <p:extLst>
      <p:ext uri="{BB962C8B-B14F-4D97-AF65-F5344CB8AC3E}">
        <p14:creationId xmlns:p14="http://schemas.microsoft.com/office/powerpoint/2010/main" val="22367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F35DB-D8DD-41DC-86A8-34287FC0D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AB36B94-A7EA-4600-9557-725F2366C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D59BB74-87ED-4AA4-9FC5-2D6A3C11D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6BAA1-8F14-4C0C-9A56-E98EC2AB2A47}" type="datetimeFigureOut">
              <a:rPr lang="en-NZ" smtClean="0"/>
              <a:t>11/02/20</a:t>
            </a:fld>
            <a:endParaRPr lang="en-NZ"/>
          </a:p>
        </p:txBody>
      </p:sp>
      <p:sp>
        <p:nvSpPr>
          <p:cNvPr id="5" name="Footer Placeholder 4">
            <a:extLst>
              <a:ext uri="{FF2B5EF4-FFF2-40B4-BE49-F238E27FC236}">
                <a16:creationId xmlns:a16="http://schemas.microsoft.com/office/drawing/2014/main" id="{C6419DFF-FF5D-4B27-85AE-DD9EC39D5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0C63D7AD-8A1E-4DCE-9579-593F5D711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342ED-0BCE-42B7-835B-58B3C857DAA4}" type="slidenum">
              <a:rPr lang="en-NZ" smtClean="0"/>
              <a:t>‹#›</a:t>
            </a:fld>
            <a:endParaRPr lang="en-NZ"/>
          </a:p>
        </p:txBody>
      </p:sp>
    </p:spTree>
    <p:extLst>
      <p:ext uri="{BB962C8B-B14F-4D97-AF65-F5344CB8AC3E}">
        <p14:creationId xmlns:p14="http://schemas.microsoft.com/office/powerpoint/2010/main" val="81185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E34EF2-76F4-432E-81D9-4105891FCAA9}"/>
              </a:ext>
            </a:extLst>
          </p:cNvPr>
          <p:cNvSpPr/>
          <p:nvPr/>
        </p:nvSpPr>
        <p:spPr>
          <a:xfrm>
            <a:off x="-1" y="0"/>
            <a:ext cx="12192000" cy="7052872"/>
          </a:xfrm>
          <a:prstGeom prst="rect">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a:extLst>
              <a:ext uri="{FF2B5EF4-FFF2-40B4-BE49-F238E27FC236}">
                <a16:creationId xmlns:a16="http://schemas.microsoft.com/office/drawing/2014/main" id="{B0BEF769-6687-2542-A12F-DDBBCFA3B42E}"/>
              </a:ext>
            </a:extLst>
          </p:cNvPr>
          <p:cNvSpPr txBox="1"/>
          <p:nvPr/>
        </p:nvSpPr>
        <p:spPr>
          <a:xfrm>
            <a:off x="1508183" y="1223799"/>
            <a:ext cx="9175633" cy="4154984"/>
          </a:xfrm>
          <a:prstGeom prst="rect">
            <a:avLst/>
          </a:prstGeom>
          <a:noFill/>
        </p:spPr>
        <p:txBody>
          <a:bodyPr wrap="square" rtlCol="0">
            <a:spAutoFit/>
          </a:bodyPr>
          <a:lstStyle/>
          <a:p>
            <a:pPr algn="ctr"/>
            <a:r>
              <a:rPr lang="en-US" sz="6000" dirty="0">
                <a:solidFill>
                  <a:schemeClr val="bg1"/>
                </a:solidFill>
              </a:rPr>
              <a:t>Replication Markets in the Social and </a:t>
            </a:r>
            <a:r>
              <a:rPr lang="en-US" sz="6000" dirty="0" err="1">
                <a:solidFill>
                  <a:schemeClr val="bg1"/>
                </a:solidFill>
              </a:rPr>
              <a:t>Behavioural</a:t>
            </a:r>
            <a:r>
              <a:rPr lang="en-US" sz="6000" dirty="0">
                <a:solidFill>
                  <a:schemeClr val="bg1"/>
                </a:solidFill>
              </a:rPr>
              <a:t> Sciences</a:t>
            </a:r>
          </a:p>
          <a:p>
            <a:pPr algn="ctr"/>
            <a:endParaRPr lang="en-US" sz="6000" dirty="0">
              <a:solidFill>
                <a:schemeClr val="bg1"/>
              </a:solidFill>
            </a:endParaRPr>
          </a:p>
          <a:p>
            <a:pPr algn="ctr"/>
            <a:r>
              <a:rPr lang="en-US" sz="2400" dirty="0">
                <a:solidFill>
                  <a:schemeClr val="bg1"/>
                </a:solidFill>
              </a:rPr>
              <a:t>Michael Gordon, Thomas Pfeiffer, Domenico </a:t>
            </a:r>
            <a:r>
              <a:rPr lang="en-US" sz="2400" dirty="0" err="1">
                <a:solidFill>
                  <a:schemeClr val="bg1"/>
                </a:solidFill>
              </a:rPr>
              <a:t>Viganola</a:t>
            </a:r>
            <a:r>
              <a:rPr lang="en-US" sz="2400" dirty="0">
                <a:solidFill>
                  <a:schemeClr val="bg1"/>
                </a:solidFill>
              </a:rPr>
              <a:t> and Yang Liu</a:t>
            </a:r>
          </a:p>
        </p:txBody>
      </p:sp>
    </p:spTree>
    <p:extLst>
      <p:ext uri="{BB962C8B-B14F-4D97-AF65-F5344CB8AC3E}">
        <p14:creationId xmlns:p14="http://schemas.microsoft.com/office/powerpoint/2010/main" val="438616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E1B1-FE6D-BB4E-8A65-315EEA5F6D5C}"/>
              </a:ext>
            </a:extLst>
          </p:cNvPr>
          <p:cNvSpPr>
            <a:spLocks noGrp="1"/>
          </p:cNvSpPr>
          <p:nvPr>
            <p:ph type="title"/>
          </p:nvPr>
        </p:nvSpPr>
        <p:spPr/>
        <p:txBody>
          <a:bodyPr/>
          <a:lstStyle/>
          <a:p>
            <a:r>
              <a:rPr lang="en-US" dirty="0">
                <a:solidFill>
                  <a:srgbClr val="203864"/>
                </a:solidFill>
              </a:rPr>
              <a:t>Surveys</a:t>
            </a:r>
          </a:p>
        </p:txBody>
      </p:sp>
      <p:sp>
        <p:nvSpPr>
          <p:cNvPr id="3" name="Content Placeholder 2">
            <a:extLst>
              <a:ext uri="{FF2B5EF4-FFF2-40B4-BE49-F238E27FC236}">
                <a16:creationId xmlns:a16="http://schemas.microsoft.com/office/drawing/2014/main" id="{3E5A577C-3AAA-9F4A-97E2-679F04B262B2}"/>
              </a:ext>
            </a:extLst>
          </p:cNvPr>
          <p:cNvSpPr>
            <a:spLocks noGrp="1"/>
          </p:cNvSpPr>
          <p:nvPr>
            <p:ph idx="1"/>
          </p:nvPr>
        </p:nvSpPr>
        <p:spPr>
          <a:xfrm>
            <a:off x="474023" y="1690688"/>
            <a:ext cx="11044209" cy="4351338"/>
          </a:xfrm>
        </p:spPr>
        <p:txBody>
          <a:bodyPr>
            <a:normAutofit/>
          </a:bodyPr>
          <a:lstStyle/>
          <a:p>
            <a:r>
              <a:rPr lang="en-US" dirty="0">
                <a:solidFill>
                  <a:srgbClr val="203864"/>
                </a:solidFill>
              </a:rPr>
              <a:t>Unincentivized surveys were completed before markets </a:t>
            </a:r>
          </a:p>
          <a:p>
            <a:pPr lvl="1"/>
            <a:r>
              <a:rPr lang="en-US" dirty="0">
                <a:solidFill>
                  <a:srgbClr val="203864"/>
                </a:solidFill>
              </a:rPr>
              <a:t>Remained independent from the markets</a:t>
            </a:r>
          </a:p>
          <a:p>
            <a:endParaRPr lang="en-US" dirty="0">
              <a:solidFill>
                <a:srgbClr val="203864"/>
              </a:solidFill>
            </a:endParaRPr>
          </a:p>
          <a:p>
            <a:endParaRPr lang="en-US" dirty="0">
              <a:solidFill>
                <a:srgbClr val="203864"/>
              </a:solidFill>
            </a:endParaRPr>
          </a:p>
          <a:p>
            <a:r>
              <a:rPr lang="en-US" dirty="0">
                <a:solidFill>
                  <a:srgbClr val="203864"/>
                </a:solidFill>
              </a:rPr>
              <a:t>Aggregated by simple averaging</a:t>
            </a:r>
          </a:p>
          <a:p>
            <a:endParaRPr lang="en-US" dirty="0">
              <a:solidFill>
                <a:srgbClr val="203864"/>
              </a:solidFill>
            </a:endParaRPr>
          </a:p>
          <a:p>
            <a:endParaRPr lang="en-US" dirty="0">
              <a:solidFill>
                <a:srgbClr val="203864"/>
              </a:solidFill>
            </a:endParaRPr>
          </a:p>
          <a:p>
            <a:r>
              <a:rPr lang="en-US" dirty="0">
                <a:solidFill>
                  <a:srgbClr val="203864"/>
                </a:solidFill>
              </a:rPr>
              <a:t>Used primarily as a comparison for prediction markets</a:t>
            </a:r>
          </a:p>
        </p:txBody>
      </p:sp>
    </p:spTree>
    <p:extLst>
      <p:ext uri="{BB962C8B-B14F-4D97-AF65-F5344CB8AC3E}">
        <p14:creationId xmlns:p14="http://schemas.microsoft.com/office/powerpoint/2010/main" val="366879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4ED1-3FB1-DB4F-9DE9-4CCAC848F409}"/>
              </a:ext>
            </a:extLst>
          </p:cNvPr>
          <p:cNvSpPr>
            <a:spLocks noGrp="1"/>
          </p:cNvSpPr>
          <p:nvPr>
            <p:ph type="title"/>
          </p:nvPr>
        </p:nvSpPr>
        <p:spPr/>
        <p:txBody>
          <a:bodyPr/>
          <a:lstStyle/>
          <a:p>
            <a:r>
              <a:rPr lang="en-US" dirty="0">
                <a:solidFill>
                  <a:srgbClr val="203864"/>
                </a:solidFill>
              </a:rPr>
              <a:t>Combined Results and New Findings</a:t>
            </a:r>
          </a:p>
        </p:txBody>
      </p:sp>
      <p:sp>
        <p:nvSpPr>
          <p:cNvPr id="3" name="Content Placeholder 2">
            <a:extLst>
              <a:ext uri="{FF2B5EF4-FFF2-40B4-BE49-F238E27FC236}">
                <a16:creationId xmlns:a16="http://schemas.microsoft.com/office/drawing/2014/main" id="{2F1517AD-78C9-2B4E-8871-9C76CFA3B94D}"/>
              </a:ext>
            </a:extLst>
          </p:cNvPr>
          <p:cNvSpPr>
            <a:spLocks noGrp="1"/>
          </p:cNvSpPr>
          <p:nvPr>
            <p:ph idx="1"/>
          </p:nvPr>
        </p:nvSpPr>
        <p:spPr/>
        <p:txBody>
          <a:bodyPr/>
          <a:lstStyle/>
          <a:p>
            <a:r>
              <a:rPr lang="en-US" dirty="0">
                <a:solidFill>
                  <a:srgbClr val="203864"/>
                </a:solidFill>
              </a:rPr>
              <a:t>Data pooled from 4 projects (n=103)</a:t>
            </a:r>
          </a:p>
          <a:p>
            <a:endParaRPr lang="en-US" dirty="0">
              <a:solidFill>
                <a:srgbClr val="203864"/>
              </a:solidFill>
            </a:endParaRPr>
          </a:p>
          <a:p>
            <a:r>
              <a:rPr lang="en-US" dirty="0">
                <a:solidFill>
                  <a:srgbClr val="203864"/>
                </a:solidFill>
              </a:rPr>
              <a:t>Higher powered analysis than individual studies</a:t>
            </a:r>
          </a:p>
          <a:p>
            <a:endParaRPr lang="en-US" dirty="0">
              <a:solidFill>
                <a:srgbClr val="203864"/>
              </a:solidFill>
            </a:endParaRPr>
          </a:p>
          <a:p>
            <a:r>
              <a:rPr lang="en-US" dirty="0">
                <a:solidFill>
                  <a:srgbClr val="203864"/>
                </a:solidFill>
              </a:rPr>
              <a:t>New exploratory analyses</a:t>
            </a:r>
          </a:p>
          <a:p>
            <a:pPr lvl="1"/>
            <a:r>
              <a:rPr lang="en-US" dirty="0">
                <a:solidFill>
                  <a:srgbClr val="203864"/>
                </a:solidFill>
              </a:rPr>
              <a:t>Applied to future projects</a:t>
            </a:r>
          </a:p>
          <a:p>
            <a:endParaRPr lang="en-US" dirty="0">
              <a:solidFill>
                <a:srgbClr val="203864"/>
              </a:solidFill>
            </a:endParaRPr>
          </a:p>
          <a:p>
            <a:pPr marL="0" indent="0">
              <a:buNone/>
            </a:pPr>
            <a:endParaRPr lang="en-US" dirty="0">
              <a:solidFill>
                <a:srgbClr val="203864"/>
              </a:solidFill>
            </a:endParaRPr>
          </a:p>
        </p:txBody>
      </p:sp>
    </p:spTree>
    <p:extLst>
      <p:ext uri="{BB962C8B-B14F-4D97-AF65-F5344CB8AC3E}">
        <p14:creationId xmlns:p14="http://schemas.microsoft.com/office/powerpoint/2010/main" val="18664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2663-21CD-9F46-9964-D02F5093254A}"/>
              </a:ext>
            </a:extLst>
          </p:cNvPr>
          <p:cNvSpPr>
            <a:spLocks noGrp="1"/>
          </p:cNvSpPr>
          <p:nvPr>
            <p:ph type="title"/>
          </p:nvPr>
        </p:nvSpPr>
        <p:spPr>
          <a:xfrm>
            <a:off x="748748" y="166342"/>
            <a:ext cx="10515600" cy="1325563"/>
          </a:xfrm>
        </p:spPr>
        <p:txBody>
          <a:bodyPr/>
          <a:lstStyle/>
          <a:p>
            <a:r>
              <a:rPr lang="en-US" dirty="0">
                <a:solidFill>
                  <a:srgbClr val="203864"/>
                </a:solidFill>
              </a:rPr>
              <a:t>Combined Results of Pooled Data</a:t>
            </a:r>
          </a:p>
        </p:txBody>
      </p:sp>
      <p:graphicFrame>
        <p:nvGraphicFramePr>
          <p:cNvPr id="4" name="Content Placeholder 3">
            <a:extLst>
              <a:ext uri="{FF2B5EF4-FFF2-40B4-BE49-F238E27FC236}">
                <a16:creationId xmlns:a16="http://schemas.microsoft.com/office/drawing/2014/main" id="{D356A0F7-2B21-4C4A-8F00-B239022DF7C3}"/>
              </a:ext>
            </a:extLst>
          </p:cNvPr>
          <p:cNvGraphicFramePr>
            <a:graphicFrameLocks noGrp="1"/>
          </p:cNvGraphicFramePr>
          <p:nvPr>
            <p:ph idx="1"/>
            <p:extLst>
              <p:ext uri="{D42A27DB-BD31-4B8C-83A1-F6EECF244321}">
                <p14:modId xmlns:p14="http://schemas.microsoft.com/office/powerpoint/2010/main" val="3233541514"/>
              </p:ext>
            </p:extLst>
          </p:nvPr>
        </p:nvGraphicFramePr>
        <p:xfrm>
          <a:off x="605640" y="1391666"/>
          <a:ext cx="10996552" cy="5307969"/>
        </p:xfrm>
        <a:graphic>
          <a:graphicData uri="http://schemas.openxmlformats.org/drawingml/2006/table">
            <a:tbl>
              <a:tblPr>
                <a:tableStyleId>{8EC20E35-A176-4012-BC5E-935CFFF8708E}</a:tableStyleId>
              </a:tblPr>
              <a:tblGrid>
                <a:gridCol w="2874917">
                  <a:extLst>
                    <a:ext uri="{9D8B030D-6E8A-4147-A177-3AD203B41FA5}">
                      <a16:colId xmlns:a16="http://schemas.microsoft.com/office/drawing/2014/main" val="124574401"/>
                    </a:ext>
                  </a:extLst>
                </a:gridCol>
                <a:gridCol w="1624327">
                  <a:extLst>
                    <a:ext uri="{9D8B030D-6E8A-4147-A177-3AD203B41FA5}">
                      <a16:colId xmlns:a16="http://schemas.microsoft.com/office/drawing/2014/main" val="86958288"/>
                    </a:ext>
                  </a:extLst>
                </a:gridCol>
                <a:gridCol w="1624327">
                  <a:extLst>
                    <a:ext uri="{9D8B030D-6E8A-4147-A177-3AD203B41FA5}">
                      <a16:colId xmlns:a16="http://schemas.microsoft.com/office/drawing/2014/main" val="77569669"/>
                    </a:ext>
                  </a:extLst>
                </a:gridCol>
                <a:gridCol w="1624327">
                  <a:extLst>
                    <a:ext uri="{9D8B030D-6E8A-4147-A177-3AD203B41FA5}">
                      <a16:colId xmlns:a16="http://schemas.microsoft.com/office/drawing/2014/main" val="1252991528"/>
                    </a:ext>
                  </a:extLst>
                </a:gridCol>
                <a:gridCol w="1624327">
                  <a:extLst>
                    <a:ext uri="{9D8B030D-6E8A-4147-A177-3AD203B41FA5}">
                      <a16:colId xmlns:a16="http://schemas.microsoft.com/office/drawing/2014/main" val="3208910364"/>
                    </a:ext>
                  </a:extLst>
                </a:gridCol>
                <a:gridCol w="1624327">
                  <a:extLst>
                    <a:ext uri="{9D8B030D-6E8A-4147-A177-3AD203B41FA5}">
                      <a16:colId xmlns:a16="http://schemas.microsoft.com/office/drawing/2014/main" val="2401903530"/>
                    </a:ext>
                  </a:extLst>
                </a:gridCol>
              </a:tblGrid>
              <a:tr h="494455">
                <a:tc>
                  <a:txBody>
                    <a:bodyPr/>
                    <a:lstStyle/>
                    <a:p>
                      <a:pPr algn="l">
                        <a:lnSpc>
                          <a:spcPct val="150000"/>
                        </a:lnSpc>
                        <a:spcAft>
                          <a:spcPts val="0"/>
                        </a:spcAft>
                      </a:pPr>
                      <a:r>
                        <a:rPr lang="en-GB" sz="1800" dirty="0">
                          <a:effectLst/>
                        </a:rPr>
                        <a:t> </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1800" dirty="0">
                          <a:effectLst/>
                        </a:rPr>
                        <a:t>RPP</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1800" dirty="0">
                          <a:effectLst/>
                        </a:rPr>
                        <a:t>EERP</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1800" dirty="0">
                          <a:effectLst/>
                        </a:rPr>
                        <a:t>ML2</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1800" dirty="0">
                          <a:effectLst/>
                        </a:rPr>
                        <a:t>SSRP</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1800" dirty="0">
                          <a:effectLst/>
                        </a:rPr>
                        <a:t>Pooled data</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155470"/>
                  </a:ext>
                </a:extLst>
              </a:tr>
              <a:tr h="1133142">
                <a:tc>
                  <a:txBody>
                    <a:bodyPr/>
                    <a:lstStyle/>
                    <a:p>
                      <a:pPr algn="l">
                        <a:lnSpc>
                          <a:spcPct val="150000"/>
                        </a:lnSpc>
                        <a:spcAft>
                          <a:spcPts val="0"/>
                        </a:spcAft>
                      </a:pPr>
                      <a:r>
                        <a:rPr lang="en-GB" sz="1800" dirty="0">
                          <a:effectLst/>
                        </a:rPr>
                        <a:t>Field of study</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50000"/>
                        </a:lnSpc>
                        <a:spcAft>
                          <a:spcPts val="0"/>
                        </a:spcAft>
                      </a:pPr>
                      <a:r>
                        <a:rPr lang="en-GB" sz="1800" dirty="0">
                          <a:effectLst/>
                        </a:rPr>
                        <a:t>Experimental Psychology</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50000"/>
                        </a:lnSpc>
                        <a:spcAft>
                          <a:spcPts val="0"/>
                        </a:spcAft>
                      </a:pPr>
                      <a:r>
                        <a:rPr lang="en-GB" sz="1800" dirty="0">
                          <a:effectLst/>
                        </a:rPr>
                        <a:t>Experimental Economics</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50000"/>
                        </a:lnSpc>
                        <a:spcAft>
                          <a:spcPts val="0"/>
                        </a:spcAft>
                      </a:pPr>
                      <a:r>
                        <a:rPr lang="en-GB" sz="1800" dirty="0">
                          <a:effectLst/>
                        </a:rPr>
                        <a:t>Experimental Psychology</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50000"/>
                        </a:lnSpc>
                        <a:spcAft>
                          <a:spcPts val="0"/>
                        </a:spcAft>
                      </a:pPr>
                      <a:r>
                        <a:rPr lang="en-GB" sz="1800" dirty="0">
                          <a:effectLst/>
                        </a:rPr>
                        <a:t>Experimental Social Science</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50000"/>
                        </a:lnSpc>
                        <a:spcAft>
                          <a:spcPts val="0"/>
                        </a:spcAft>
                      </a:pPr>
                      <a:r>
                        <a:rPr lang="en-GB" sz="1800" dirty="0">
                          <a:effectLst/>
                        </a:rPr>
                        <a:t> </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56930071"/>
                  </a:ext>
                </a:extLst>
              </a:tr>
              <a:tr h="565569">
                <a:tc>
                  <a:txBody>
                    <a:bodyPr/>
                    <a:lstStyle/>
                    <a:p>
                      <a:pPr algn="l">
                        <a:lnSpc>
                          <a:spcPct val="150000"/>
                        </a:lnSpc>
                        <a:spcAft>
                          <a:spcPts val="0"/>
                        </a:spcAft>
                      </a:pPr>
                      <a:r>
                        <a:rPr lang="en-GB" sz="1800" dirty="0">
                          <a:effectLst/>
                        </a:rPr>
                        <a:t>N. studies </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n-GB" sz="1800" dirty="0">
                          <a:effectLst/>
                        </a:rPr>
                        <a:t>40</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tcPr>
                </a:tc>
                <a:tc>
                  <a:txBody>
                    <a:bodyPr/>
                    <a:lstStyle/>
                    <a:p>
                      <a:pPr algn="ctr">
                        <a:lnSpc>
                          <a:spcPct val="150000"/>
                        </a:lnSpc>
                        <a:spcAft>
                          <a:spcPts val="0"/>
                        </a:spcAft>
                      </a:pPr>
                      <a:r>
                        <a:rPr lang="en-GB" sz="1800" dirty="0">
                          <a:effectLst/>
                        </a:rPr>
                        <a:t>18</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tc>
                <a:tc>
                  <a:txBody>
                    <a:bodyPr/>
                    <a:lstStyle/>
                    <a:p>
                      <a:pPr algn="ctr">
                        <a:lnSpc>
                          <a:spcPct val="150000"/>
                        </a:lnSpc>
                        <a:spcAft>
                          <a:spcPts val="0"/>
                        </a:spcAft>
                      </a:pPr>
                      <a:r>
                        <a:rPr lang="en-GB" sz="1800" dirty="0">
                          <a:effectLst/>
                        </a:rPr>
                        <a:t>24</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tc>
                <a:tc>
                  <a:txBody>
                    <a:bodyPr/>
                    <a:lstStyle/>
                    <a:p>
                      <a:pPr algn="ctr">
                        <a:lnSpc>
                          <a:spcPct val="150000"/>
                        </a:lnSpc>
                        <a:spcAft>
                          <a:spcPts val="0"/>
                        </a:spcAft>
                      </a:pPr>
                      <a:r>
                        <a:rPr lang="en-GB" sz="1800" dirty="0">
                          <a:effectLst/>
                        </a:rPr>
                        <a:t>21</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n-GB" sz="1800" dirty="0">
                          <a:effectLst/>
                        </a:rPr>
                        <a:t>103</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2224313"/>
                  </a:ext>
                </a:extLst>
              </a:tr>
              <a:tr h="565569">
                <a:tc>
                  <a:txBody>
                    <a:bodyPr/>
                    <a:lstStyle/>
                    <a:p>
                      <a:pPr algn="l">
                        <a:lnSpc>
                          <a:spcPct val="150000"/>
                        </a:lnSpc>
                        <a:spcAft>
                          <a:spcPts val="0"/>
                        </a:spcAft>
                      </a:pPr>
                      <a:r>
                        <a:rPr lang="en-GB" sz="1800" dirty="0">
                          <a:effectLst/>
                        </a:rPr>
                        <a:t>Successful replications</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lnSpc>
                          <a:spcPct val="150000"/>
                        </a:lnSpc>
                        <a:spcAft>
                          <a:spcPts val="0"/>
                        </a:spcAft>
                      </a:pPr>
                      <a:r>
                        <a:rPr lang="en-GB" sz="1800" dirty="0">
                          <a:effectLst/>
                        </a:rPr>
                        <a:t>15 (38%)</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lnSpc>
                          <a:spcPct val="150000"/>
                        </a:lnSpc>
                        <a:spcAft>
                          <a:spcPts val="0"/>
                        </a:spcAft>
                      </a:pPr>
                      <a:r>
                        <a:rPr lang="en-GB" sz="1800" dirty="0">
                          <a:effectLst/>
                        </a:rPr>
                        <a:t>11 (61.1%)</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solidFill>
                      <a:schemeClr val="bg1">
                        <a:lumMod val="85000"/>
                      </a:schemeClr>
                    </a:solidFill>
                  </a:tcPr>
                </a:tc>
                <a:tc>
                  <a:txBody>
                    <a:bodyPr/>
                    <a:lstStyle/>
                    <a:p>
                      <a:pPr algn="ctr">
                        <a:lnSpc>
                          <a:spcPct val="150000"/>
                        </a:lnSpc>
                        <a:spcAft>
                          <a:spcPts val="0"/>
                        </a:spcAft>
                      </a:pPr>
                      <a:r>
                        <a:rPr lang="en-GB" sz="1800" dirty="0">
                          <a:effectLst/>
                        </a:rPr>
                        <a:t>11 (45.8%)</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solidFill>
                      <a:schemeClr val="bg1">
                        <a:lumMod val="85000"/>
                      </a:schemeClr>
                    </a:solidFill>
                  </a:tcPr>
                </a:tc>
                <a:tc>
                  <a:txBody>
                    <a:bodyPr/>
                    <a:lstStyle/>
                    <a:p>
                      <a:pPr algn="ctr">
                        <a:lnSpc>
                          <a:spcPct val="150000"/>
                        </a:lnSpc>
                        <a:spcAft>
                          <a:spcPts val="0"/>
                        </a:spcAft>
                      </a:pPr>
                      <a:r>
                        <a:rPr lang="en-GB" sz="1800" dirty="0">
                          <a:effectLst/>
                        </a:rPr>
                        <a:t>13 (61.9%)</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lnSpc>
                          <a:spcPct val="150000"/>
                        </a:lnSpc>
                        <a:spcAft>
                          <a:spcPts val="0"/>
                        </a:spcAft>
                      </a:pPr>
                      <a:r>
                        <a:rPr lang="en-GB" sz="1800" dirty="0">
                          <a:effectLst/>
                        </a:rPr>
                        <a:t>51 (49%)</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4114169450"/>
                  </a:ext>
                </a:extLst>
              </a:tr>
              <a:tr h="565569">
                <a:tc>
                  <a:txBody>
                    <a:bodyPr/>
                    <a:lstStyle/>
                    <a:p>
                      <a:pPr algn="l">
                        <a:lnSpc>
                          <a:spcPct val="150000"/>
                        </a:lnSpc>
                        <a:spcAft>
                          <a:spcPts val="0"/>
                        </a:spcAft>
                      </a:pPr>
                      <a:r>
                        <a:rPr lang="en-GB" sz="1800" dirty="0">
                          <a:effectLst/>
                        </a:rPr>
                        <a:t>Correct Prediction Market </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n-GB" sz="1800" dirty="0">
                          <a:effectLst/>
                        </a:rPr>
                        <a:t>28(70%)</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tcPr>
                </a:tc>
                <a:tc>
                  <a:txBody>
                    <a:bodyPr/>
                    <a:lstStyle/>
                    <a:p>
                      <a:pPr algn="ctr">
                        <a:lnSpc>
                          <a:spcPct val="150000"/>
                        </a:lnSpc>
                        <a:spcAft>
                          <a:spcPts val="0"/>
                        </a:spcAft>
                      </a:pPr>
                      <a:r>
                        <a:rPr lang="en-GB" sz="1800" dirty="0">
                          <a:effectLst/>
                        </a:rPr>
                        <a:t>11 (61%)</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tc>
                <a:tc>
                  <a:txBody>
                    <a:bodyPr/>
                    <a:lstStyle/>
                    <a:p>
                      <a:pPr algn="ctr">
                        <a:lnSpc>
                          <a:spcPct val="150000"/>
                        </a:lnSpc>
                        <a:spcAft>
                          <a:spcPts val="0"/>
                        </a:spcAft>
                      </a:pPr>
                      <a:r>
                        <a:rPr lang="en-GB" sz="1800" dirty="0">
                          <a:effectLst/>
                        </a:rPr>
                        <a:t>18 (75%)</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tc>
                <a:tc>
                  <a:txBody>
                    <a:bodyPr/>
                    <a:lstStyle/>
                    <a:p>
                      <a:pPr algn="ctr">
                        <a:lnSpc>
                          <a:spcPct val="150000"/>
                        </a:lnSpc>
                        <a:spcAft>
                          <a:spcPts val="0"/>
                        </a:spcAft>
                      </a:pPr>
                      <a:r>
                        <a:rPr lang="en-GB" sz="1800" dirty="0">
                          <a:effectLst/>
                        </a:rPr>
                        <a:t>18 (86%)</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n-GB" sz="1800" dirty="0">
                          <a:effectLst/>
                        </a:rPr>
                        <a:t>76 (73%)</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3835751905"/>
                  </a:ext>
                </a:extLst>
              </a:tr>
              <a:tr h="565569">
                <a:tc>
                  <a:txBody>
                    <a:bodyPr/>
                    <a:lstStyle/>
                    <a:p>
                      <a:pPr algn="l">
                        <a:lnSpc>
                          <a:spcPct val="150000"/>
                        </a:lnSpc>
                        <a:spcAft>
                          <a:spcPts val="0"/>
                        </a:spcAft>
                      </a:pPr>
                      <a:r>
                        <a:rPr lang="en-GB" sz="1800" dirty="0">
                          <a:effectLst/>
                        </a:rPr>
                        <a:t>Mean Absolute Error Prediction Market</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lnSpc>
                          <a:spcPct val="150000"/>
                        </a:lnSpc>
                        <a:spcAft>
                          <a:spcPts val="0"/>
                        </a:spcAft>
                      </a:pPr>
                      <a:r>
                        <a:rPr lang="en-GB" sz="1800" dirty="0">
                          <a:effectLst/>
                        </a:rPr>
                        <a:t>0.430</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lnSpc>
                          <a:spcPct val="150000"/>
                        </a:lnSpc>
                        <a:spcAft>
                          <a:spcPts val="0"/>
                        </a:spcAft>
                      </a:pPr>
                      <a:r>
                        <a:rPr lang="en-GB" sz="1800" dirty="0">
                          <a:effectLst/>
                        </a:rPr>
                        <a:t>0.414</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solidFill>
                      <a:schemeClr val="bg1">
                        <a:lumMod val="85000"/>
                      </a:schemeClr>
                    </a:solidFill>
                  </a:tcPr>
                </a:tc>
                <a:tc>
                  <a:txBody>
                    <a:bodyPr/>
                    <a:lstStyle/>
                    <a:p>
                      <a:pPr algn="ctr">
                        <a:lnSpc>
                          <a:spcPct val="150000"/>
                        </a:lnSpc>
                        <a:spcAft>
                          <a:spcPts val="0"/>
                        </a:spcAft>
                      </a:pPr>
                      <a:r>
                        <a:rPr lang="en-GB" sz="1800" dirty="0">
                          <a:effectLst/>
                        </a:rPr>
                        <a:t>0.354</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solidFill>
                      <a:schemeClr val="bg1">
                        <a:lumMod val="85000"/>
                      </a:schemeClr>
                    </a:solidFill>
                  </a:tcPr>
                </a:tc>
                <a:tc>
                  <a:txBody>
                    <a:bodyPr/>
                    <a:lstStyle/>
                    <a:p>
                      <a:pPr algn="ctr">
                        <a:lnSpc>
                          <a:spcPct val="150000"/>
                        </a:lnSpc>
                        <a:spcAft>
                          <a:spcPts val="0"/>
                        </a:spcAft>
                      </a:pPr>
                      <a:r>
                        <a:rPr lang="en-GB" sz="1800" dirty="0">
                          <a:effectLst/>
                        </a:rPr>
                        <a:t>0.303</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lnSpc>
                          <a:spcPct val="150000"/>
                        </a:lnSpc>
                        <a:spcAft>
                          <a:spcPts val="0"/>
                        </a:spcAft>
                      </a:pPr>
                      <a:r>
                        <a:rPr lang="en-GB" sz="1800" dirty="0">
                          <a:effectLst/>
                        </a:rPr>
                        <a:t>0.383</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50745012"/>
                  </a:ext>
                </a:extLst>
              </a:tr>
              <a:tr h="565569">
                <a:tc>
                  <a:txBody>
                    <a:bodyPr/>
                    <a:lstStyle/>
                    <a:p>
                      <a:pPr algn="l">
                        <a:lnSpc>
                          <a:spcPct val="150000"/>
                        </a:lnSpc>
                        <a:spcAft>
                          <a:spcPts val="0"/>
                        </a:spcAft>
                      </a:pPr>
                      <a:r>
                        <a:rPr lang="en-GB" sz="1800" dirty="0">
                          <a:effectLst/>
                        </a:rPr>
                        <a:t>Correct Survey </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n-GB" sz="1800" dirty="0">
                          <a:effectLst/>
                        </a:rPr>
                        <a:t>23 (58%)</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tcPr>
                </a:tc>
                <a:tc>
                  <a:txBody>
                    <a:bodyPr/>
                    <a:lstStyle/>
                    <a:p>
                      <a:pPr algn="ctr">
                        <a:lnSpc>
                          <a:spcPct val="150000"/>
                        </a:lnSpc>
                        <a:spcAft>
                          <a:spcPts val="0"/>
                        </a:spcAft>
                      </a:pPr>
                      <a:r>
                        <a:rPr lang="en-GB" sz="1800">
                          <a:effectLst/>
                        </a:rPr>
                        <a:t>11 (61%)</a:t>
                      </a:r>
                      <a:endParaRPr lang="en-NZ" sz="1800">
                        <a:effectLst/>
                        <a:latin typeface="+mj-lt"/>
                        <a:ea typeface="Arial" panose="020B0604020202020204" pitchFamily="34" charset="0"/>
                        <a:cs typeface="Times New Roman" panose="02020603050405020304" pitchFamily="18" charset="0"/>
                      </a:endParaRPr>
                    </a:p>
                  </a:txBody>
                  <a:tcPr marL="36056" marR="36056" marT="36056" marB="36056"/>
                </a:tc>
                <a:tc>
                  <a:txBody>
                    <a:bodyPr/>
                    <a:lstStyle/>
                    <a:p>
                      <a:pPr algn="ctr">
                        <a:lnSpc>
                          <a:spcPct val="150000"/>
                        </a:lnSpc>
                        <a:spcAft>
                          <a:spcPts val="0"/>
                        </a:spcAft>
                      </a:pPr>
                      <a:r>
                        <a:rPr lang="en-GB" sz="1800" dirty="0">
                          <a:effectLst/>
                        </a:rPr>
                        <a:t>16 (67%)</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tc>
                <a:tc>
                  <a:txBody>
                    <a:bodyPr/>
                    <a:lstStyle/>
                    <a:p>
                      <a:pPr algn="ctr">
                        <a:lnSpc>
                          <a:spcPct val="150000"/>
                        </a:lnSpc>
                        <a:spcAft>
                          <a:spcPts val="0"/>
                        </a:spcAft>
                      </a:pPr>
                      <a:r>
                        <a:rPr lang="en-GB" sz="1800" dirty="0">
                          <a:effectLst/>
                        </a:rPr>
                        <a:t>18 (86%)</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n-GB" sz="1800" dirty="0">
                          <a:effectLst/>
                        </a:rPr>
                        <a:t>68 (66%)</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2182438342"/>
                  </a:ext>
                </a:extLst>
              </a:tr>
              <a:tr h="565569">
                <a:tc>
                  <a:txBody>
                    <a:bodyPr/>
                    <a:lstStyle/>
                    <a:p>
                      <a:pPr algn="l">
                        <a:lnSpc>
                          <a:spcPct val="150000"/>
                        </a:lnSpc>
                        <a:spcAft>
                          <a:spcPts val="0"/>
                        </a:spcAft>
                      </a:pPr>
                      <a:r>
                        <a:rPr lang="en-GB" sz="1800" dirty="0">
                          <a:effectLst/>
                        </a:rPr>
                        <a:t>Mean Absolute Error Survey</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lnSpc>
                          <a:spcPct val="150000"/>
                        </a:lnSpc>
                        <a:spcAft>
                          <a:spcPts val="0"/>
                        </a:spcAft>
                      </a:pPr>
                      <a:r>
                        <a:rPr lang="en-GB" sz="1800">
                          <a:effectLst/>
                        </a:rPr>
                        <a:t>0.485</a:t>
                      </a:r>
                      <a:endParaRPr lang="en-NZ" sz="180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lnSpc>
                          <a:spcPct val="150000"/>
                        </a:lnSpc>
                        <a:spcAft>
                          <a:spcPts val="0"/>
                        </a:spcAft>
                      </a:pPr>
                      <a:r>
                        <a:rPr lang="en-GB" sz="1800" dirty="0">
                          <a:effectLst/>
                        </a:rPr>
                        <a:t>0.409</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solidFill>
                      <a:schemeClr val="bg1">
                        <a:lumMod val="85000"/>
                      </a:schemeClr>
                    </a:solidFill>
                  </a:tcPr>
                </a:tc>
                <a:tc>
                  <a:txBody>
                    <a:bodyPr/>
                    <a:lstStyle/>
                    <a:p>
                      <a:pPr algn="ctr">
                        <a:lnSpc>
                          <a:spcPct val="150000"/>
                        </a:lnSpc>
                        <a:spcAft>
                          <a:spcPts val="0"/>
                        </a:spcAft>
                      </a:pPr>
                      <a:r>
                        <a:rPr lang="en-GB" sz="1800" dirty="0">
                          <a:effectLst/>
                        </a:rPr>
                        <a:t>0.394</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solidFill>
                      <a:schemeClr val="bg1">
                        <a:lumMod val="85000"/>
                      </a:schemeClr>
                    </a:solidFill>
                  </a:tcPr>
                </a:tc>
                <a:tc>
                  <a:txBody>
                    <a:bodyPr/>
                    <a:lstStyle/>
                    <a:p>
                      <a:pPr algn="ctr">
                        <a:lnSpc>
                          <a:spcPct val="150000"/>
                        </a:lnSpc>
                        <a:spcAft>
                          <a:spcPts val="0"/>
                        </a:spcAft>
                      </a:pPr>
                      <a:r>
                        <a:rPr lang="en-GB" sz="1800" dirty="0">
                          <a:effectLst/>
                        </a:rPr>
                        <a:t>0.348</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lnSpc>
                          <a:spcPct val="150000"/>
                        </a:lnSpc>
                        <a:spcAft>
                          <a:spcPts val="0"/>
                        </a:spcAft>
                      </a:pPr>
                      <a:r>
                        <a:rPr lang="en-GB" sz="1800" dirty="0">
                          <a:effectLst/>
                        </a:rPr>
                        <a:t>0.423</a:t>
                      </a:r>
                      <a:endParaRPr lang="en-NZ" sz="1800" dirty="0">
                        <a:effectLst/>
                        <a:latin typeface="+mj-lt"/>
                        <a:ea typeface="Arial" panose="020B0604020202020204" pitchFamily="34" charset="0"/>
                        <a:cs typeface="Times New Roman" panose="02020603050405020304" pitchFamily="18" charset="0"/>
                      </a:endParaRPr>
                    </a:p>
                  </a:txBody>
                  <a:tcPr marL="36056" marR="36056" marT="36056" marB="36056">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779060254"/>
                  </a:ext>
                </a:extLst>
              </a:tr>
            </a:tbl>
          </a:graphicData>
        </a:graphic>
      </p:graphicFrame>
      <p:sp>
        <p:nvSpPr>
          <p:cNvPr id="5" name="Rectangle 1">
            <a:extLst>
              <a:ext uri="{FF2B5EF4-FFF2-40B4-BE49-F238E27FC236}">
                <a16:creationId xmlns:a16="http://schemas.microsoft.com/office/drawing/2014/main" id="{57C6DD7D-B981-4446-BED4-37DF4B713D0B}"/>
              </a:ext>
            </a:extLst>
          </p:cNvPr>
          <p:cNvSpPr>
            <a:spLocks noChangeArrowheads="1"/>
          </p:cNvSpPr>
          <p:nvPr/>
        </p:nvSpPr>
        <p:spPr bwMode="auto">
          <a:xfrm>
            <a:off x="-5136618" y="1351648"/>
            <a:ext cx="316696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117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1CB6-63BD-774F-BCA4-D10644FF6C62}"/>
              </a:ext>
            </a:extLst>
          </p:cNvPr>
          <p:cNvSpPr>
            <a:spLocks noGrp="1"/>
          </p:cNvSpPr>
          <p:nvPr>
            <p:ph type="title"/>
          </p:nvPr>
        </p:nvSpPr>
        <p:spPr/>
        <p:txBody>
          <a:bodyPr/>
          <a:lstStyle/>
          <a:p>
            <a:r>
              <a:rPr lang="en-US" dirty="0">
                <a:solidFill>
                  <a:srgbClr val="203864"/>
                </a:solidFill>
              </a:rPr>
              <a:t>Combined Results of Pooled Data</a:t>
            </a:r>
            <a:endParaRPr lang="en-US" dirty="0"/>
          </a:p>
        </p:txBody>
      </p:sp>
      <p:sp>
        <p:nvSpPr>
          <p:cNvPr id="9" name="Content Placeholder 8">
            <a:extLst>
              <a:ext uri="{FF2B5EF4-FFF2-40B4-BE49-F238E27FC236}">
                <a16:creationId xmlns:a16="http://schemas.microsoft.com/office/drawing/2014/main" id="{6A6E256B-4AAB-304C-9024-825790C1BBFC}"/>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4C2F6A0D-56AC-5042-B8A6-C813C7E30A7B}"/>
              </a:ext>
            </a:extLst>
          </p:cNvPr>
          <p:cNvPicPr>
            <a:picLocks noChangeAspect="1"/>
          </p:cNvPicPr>
          <p:nvPr/>
        </p:nvPicPr>
        <p:blipFill>
          <a:blip r:embed="rId3"/>
          <a:stretch>
            <a:fillRect/>
          </a:stretch>
        </p:blipFill>
        <p:spPr>
          <a:xfrm>
            <a:off x="2964919" y="1262270"/>
            <a:ext cx="6924103" cy="5501855"/>
          </a:xfrm>
          <a:prstGeom prst="rect">
            <a:avLst/>
          </a:prstGeom>
        </p:spPr>
      </p:pic>
    </p:spTree>
    <p:extLst>
      <p:ext uri="{BB962C8B-B14F-4D97-AF65-F5344CB8AC3E}">
        <p14:creationId xmlns:p14="http://schemas.microsoft.com/office/powerpoint/2010/main" val="364558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975E-9C00-2D43-9930-BCE31326E56C}"/>
              </a:ext>
            </a:extLst>
          </p:cNvPr>
          <p:cNvSpPr>
            <a:spLocks noGrp="1"/>
          </p:cNvSpPr>
          <p:nvPr>
            <p:ph type="title"/>
          </p:nvPr>
        </p:nvSpPr>
        <p:spPr/>
        <p:txBody>
          <a:bodyPr>
            <a:normAutofit/>
          </a:bodyPr>
          <a:lstStyle/>
          <a:p>
            <a:r>
              <a:rPr lang="en-US" dirty="0">
                <a:solidFill>
                  <a:srgbClr val="203864"/>
                </a:solidFill>
              </a:rPr>
              <a:t>Statistical Tests</a:t>
            </a:r>
          </a:p>
        </p:txBody>
      </p:sp>
      <p:sp>
        <p:nvSpPr>
          <p:cNvPr id="3" name="Content Placeholder 2">
            <a:extLst>
              <a:ext uri="{FF2B5EF4-FFF2-40B4-BE49-F238E27FC236}">
                <a16:creationId xmlns:a16="http://schemas.microsoft.com/office/drawing/2014/main" id="{88725385-30DF-8A40-9C37-FDA95EF2E473}"/>
              </a:ext>
            </a:extLst>
          </p:cNvPr>
          <p:cNvSpPr>
            <a:spLocks noGrp="1"/>
          </p:cNvSpPr>
          <p:nvPr>
            <p:ph idx="1"/>
          </p:nvPr>
        </p:nvSpPr>
        <p:spPr/>
        <p:txBody>
          <a:bodyPr>
            <a:normAutofit lnSpcReduction="10000"/>
          </a:bodyPr>
          <a:lstStyle/>
          <a:p>
            <a:r>
              <a:rPr lang="en-NZ" dirty="0">
                <a:solidFill>
                  <a:srgbClr val="203864"/>
                </a:solidFill>
              </a:rPr>
              <a:t>Both the average prediction markets beliefs (0.627) and the average survey beliefs (0.610) are higher than the realized replication rate (49%)</a:t>
            </a:r>
          </a:p>
          <a:p>
            <a:pPr lvl="1"/>
            <a:r>
              <a:rPr lang="en-NZ" sz="2800" dirty="0">
                <a:solidFill>
                  <a:srgbClr val="203864"/>
                </a:solidFill>
              </a:rPr>
              <a:t>Not well calibrated – too optimistic </a:t>
            </a:r>
          </a:p>
          <a:p>
            <a:endParaRPr lang="en-NZ" dirty="0"/>
          </a:p>
          <a:p>
            <a:r>
              <a:rPr lang="en-NZ" dirty="0">
                <a:solidFill>
                  <a:srgbClr val="203864"/>
                </a:solidFill>
              </a:rPr>
              <a:t>Survey beliefs and prediction markets beliefs are highly correlated </a:t>
            </a:r>
            <a:r>
              <a:rPr lang="en-NZ" sz="1700" dirty="0">
                <a:solidFill>
                  <a:srgbClr val="203864"/>
                </a:solidFill>
              </a:rPr>
              <a:t>(Spearman correlation test = 0.837, p &lt; 0.001; Pearson correlation test = 0.853, p &lt; 0.001 with n = 103 for both tests) </a:t>
            </a:r>
          </a:p>
          <a:p>
            <a:endParaRPr lang="en-NZ" sz="1700" dirty="0">
              <a:solidFill>
                <a:srgbClr val="203864"/>
              </a:solidFill>
            </a:endParaRPr>
          </a:p>
          <a:p>
            <a:r>
              <a:rPr lang="en-NZ" dirty="0">
                <a:solidFill>
                  <a:srgbClr val="203864"/>
                </a:solidFill>
              </a:rPr>
              <a:t>Suggestive evidence that prediction markets significantly outperform mean survey response </a:t>
            </a:r>
            <a:r>
              <a:rPr lang="en-NZ" sz="1600" dirty="0">
                <a:solidFill>
                  <a:srgbClr val="203864"/>
                </a:solidFill>
              </a:rPr>
              <a:t>(paired t-test with </a:t>
            </a:r>
            <a:r>
              <a:rPr lang="en-NZ" sz="1600" dirty="0" err="1">
                <a:solidFill>
                  <a:srgbClr val="203864"/>
                </a:solidFill>
              </a:rPr>
              <a:t>df</a:t>
            </a:r>
            <a:r>
              <a:rPr lang="en-NZ" sz="1600" dirty="0">
                <a:solidFill>
                  <a:srgbClr val="203864"/>
                </a:solidFill>
              </a:rPr>
              <a:t> = 102, p = 0.034; n = 103) </a:t>
            </a:r>
          </a:p>
          <a:p>
            <a:endParaRPr lang="en-NZ" dirty="0">
              <a:solidFill>
                <a:srgbClr val="203864"/>
              </a:solidFill>
            </a:endParaRPr>
          </a:p>
        </p:txBody>
      </p:sp>
    </p:spTree>
    <p:extLst>
      <p:ext uri="{BB962C8B-B14F-4D97-AF65-F5344CB8AC3E}">
        <p14:creationId xmlns:p14="http://schemas.microsoft.com/office/powerpoint/2010/main" val="355404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F625-FE7F-6B46-8C76-C0BE95B50C19}"/>
              </a:ext>
            </a:extLst>
          </p:cNvPr>
          <p:cNvSpPr>
            <a:spLocks noGrp="1"/>
          </p:cNvSpPr>
          <p:nvPr>
            <p:ph type="title"/>
          </p:nvPr>
        </p:nvSpPr>
        <p:spPr/>
        <p:txBody>
          <a:bodyPr/>
          <a:lstStyle/>
          <a:p>
            <a:r>
              <a:rPr lang="en-US" dirty="0">
                <a:solidFill>
                  <a:srgbClr val="203864"/>
                </a:solidFill>
              </a:rPr>
              <a:t>Summary</a:t>
            </a:r>
          </a:p>
        </p:txBody>
      </p:sp>
      <p:sp>
        <p:nvSpPr>
          <p:cNvPr id="3" name="Content Placeholder 2">
            <a:extLst>
              <a:ext uri="{FF2B5EF4-FFF2-40B4-BE49-F238E27FC236}">
                <a16:creationId xmlns:a16="http://schemas.microsoft.com/office/drawing/2014/main" id="{701A27B5-64B5-3549-BE4D-193F1EF94D59}"/>
              </a:ext>
            </a:extLst>
          </p:cNvPr>
          <p:cNvSpPr>
            <a:spLocks noGrp="1"/>
          </p:cNvSpPr>
          <p:nvPr>
            <p:ph idx="1"/>
          </p:nvPr>
        </p:nvSpPr>
        <p:spPr/>
        <p:txBody>
          <a:bodyPr>
            <a:normAutofit/>
          </a:bodyPr>
          <a:lstStyle/>
          <a:p>
            <a:r>
              <a:rPr lang="en-US" dirty="0">
                <a:solidFill>
                  <a:srgbClr val="203864"/>
                </a:solidFill>
              </a:rPr>
              <a:t>Replicability of published studies is not obvious to a broader audience but can be elicited from the scientific community with prediction markets and surveys.</a:t>
            </a:r>
          </a:p>
          <a:p>
            <a:endParaRPr lang="en-US" dirty="0">
              <a:solidFill>
                <a:srgbClr val="203864"/>
              </a:solidFill>
            </a:endParaRPr>
          </a:p>
          <a:p>
            <a:r>
              <a:rPr lang="en-US" dirty="0">
                <a:solidFill>
                  <a:srgbClr val="203864"/>
                </a:solidFill>
              </a:rPr>
              <a:t>Markets are currently the best way to aggregate information from the community – although survey based methods are currently being implemented</a:t>
            </a:r>
          </a:p>
          <a:p>
            <a:endParaRPr lang="en-US" dirty="0">
              <a:solidFill>
                <a:srgbClr val="203864"/>
              </a:solidFill>
            </a:endParaRPr>
          </a:p>
          <a:p>
            <a:r>
              <a:rPr lang="en-US" dirty="0">
                <a:solidFill>
                  <a:srgbClr val="203864"/>
                </a:solidFill>
              </a:rPr>
              <a:t>Proof of concept for other areas of science - AI</a:t>
            </a:r>
          </a:p>
          <a:p>
            <a:endParaRPr lang="en-US" dirty="0">
              <a:solidFill>
                <a:srgbClr val="203864"/>
              </a:solidFill>
            </a:endParaRPr>
          </a:p>
        </p:txBody>
      </p:sp>
    </p:spTree>
    <p:extLst>
      <p:ext uri="{BB962C8B-B14F-4D97-AF65-F5344CB8AC3E}">
        <p14:creationId xmlns:p14="http://schemas.microsoft.com/office/powerpoint/2010/main" val="28854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FF57-BDA0-F74E-AE3E-5B21A1DFBD7A}"/>
              </a:ext>
            </a:extLst>
          </p:cNvPr>
          <p:cNvSpPr>
            <a:spLocks noGrp="1"/>
          </p:cNvSpPr>
          <p:nvPr>
            <p:ph type="title"/>
          </p:nvPr>
        </p:nvSpPr>
        <p:spPr/>
        <p:txBody>
          <a:bodyPr/>
          <a:lstStyle/>
          <a:p>
            <a:r>
              <a:rPr lang="en-US" dirty="0">
                <a:solidFill>
                  <a:srgbClr val="203864"/>
                </a:solidFill>
              </a:rPr>
              <a:t>Replication</a:t>
            </a:r>
            <a:r>
              <a:rPr lang="en-US" dirty="0"/>
              <a:t> </a:t>
            </a:r>
            <a:r>
              <a:rPr lang="en-US" dirty="0">
                <a:solidFill>
                  <a:srgbClr val="203864"/>
                </a:solidFill>
              </a:rPr>
              <a:t>Forecasting of AI</a:t>
            </a:r>
          </a:p>
        </p:txBody>
      </p:sp>
      <p:sp>
        <p:nvSpPr>
          <p:cNvPr id="3" name="Content Placeholder 2">
            <a:extLst>
              <a:ext uri="{FF2B5EF4-FFF2-40B4-BE49-F238E27FC236}">
                <a16:creationId xmlns:a16="http://schemas.microsoft.com/office/drawing/2014/main" id="{FA9A1124-1564-C84C-8CD9-353FBB3EF835}"/>
              </a:ext>
            </a:extLst>
          </p:cNvPr>
          <p:cNvSpPr>
            <a:spLocks noGrp="1"/>
          </p:cNvSpPr>
          <p:nvPr>
            <p:ph idx="1"/>
          </p:nvPr>
        </p:nvSpPr>
        <p:spPr>
          <a:xfrm>
            <a:off x="838200" y="1825624"/>
            <a:ext cx="10515600" cy="4684505"/>
          </a:xfrm>
        </p:spPr>
        <p:txBody>
          <a:bodyPr>
            <a:normAutofit fontScale="85000" lnSpcReduction="10000"/>
          </a:bodyPr>
          <a:lstStyle/>
          <a:p>
            <a:r>
              <a:rPr lang="en-US" dirty="0">
                <a:solidFill>
                  <a:srgbClr val="203864"/>
                </a:solidFill>
              </a:rPr>
              <a:t>Systematic Sampling of claims</a:t>
            </a:r>
          </a:p>
          <a:p>
            <a:endParaRPr lang="en-US" dirty="0">
              <a:solidFill>
                <a:srgbClr val="203864"/>
              </a:solidFill>
            </a:endParaRPr>
          </a:p>
          <a:p>
            <a:r>
              <a:rPr lang="en-US" dirty="0">
                <a:solidFill>
                  <a:srgbClr val="203864"/>
                </a:solidFill>
              </a:rPr>
              <a:t>Clear outcomes	</a:t>
            </a:r>
          </a:p>
          <a:p>
            <a:pPr lvl="1"/>
            <a:r>
              <a:rPr lang="en-US" dirty="0">
                <a:solidFill>
                  <a:srgbClr val="203864"/>
                </a:solidFill>
              </a:rPr>
              <a:t>R1: Experiment Reproducible The results of an experiment are experiment reproducible when the execution of the same implementation of an AI method produces the same results when executed on the same data. This is often called repeatability. </a:t>
            </a:r>
          </a:p>
          <a:p>
            <a:pPr marL="457200" lvl="1" indent="0">
              <a:buNone/>
            </a:pPr>
            <a:endParaRPr lang="en-US" dirty="0">
              <a:solidFill>
                <a:srgbClr val="203864"/>
              </a:solidFill>
            </a:endParaRPr>
          </a:p>
          <a:p>
            <a:pPr lvl="1"/>
            <a:r>
              <a:rPr lang="en-US" dirty="0">
                <a:solidFill>
                  <a:srgbClr val="203864"/>
                </a:solidFill>
              </a:rPr>
              <a:t>R2: Data Reproducible The results of an experiment are data reproducible when an experiment is conducted that executes an alternative implementation of the AI method that produces the same results when executed on the same data. This is often called replicability. </a:t>
            </a:r>
          </a:p>
          <a:p>
            <a:pPr lvl="1"/>
            <a:endParaRPr lang="en-US" dirty="0">
              <a:solidFill>
                <a:srgbClr val="203864"/>
              </a:solidFill>
            </a:endParaRPr>
          </a:p>
          <a:p>
            <a:pPr lvl="1"/>
            <a:r>
              <a:rPr lang="en-US" dirty="0">
                <a:solidFill>
                  <a:srgbClr val="203864"/>
                </a:solidFill>
              </a:rPr>
              <a:t>R3: Method Reproducible The results of an experiment are method reproducible when the execution of an alternative implementation of the AI method produces consistent results when executed on different data. This is often called reproducibility</a:t>
            </a:r>
          </a:p>
          <a:p>
            <a:pPr lvl="1"/>
            <a:endParaRPr lang="en-US" dirty="0">
              <a:solidFill>
                <a:srgbClr val="203864"/>
              </a:solidFill>
            </a:endParaRPr>
          </a:p>
          <a:p>
            <a:pPr lvl="1"/>
            <a:endParaRPr lang="en-US" dirty="0">
              <a:solidFill>
                <a:srgbClr val="203864"/>
              </a:solidFill>
            </a:endParaRPr>
          </a:p>
          <a:p>
            <a:endParaRPr lang="en-US" dirty="0">
              <a:solidFill>
                <a:srgbClr val="203864"/>
              </a:solidFill>
            </a:endParaRPr>
          </a:p>
        </p:txBody>
      </p:sp>
    </p:spTree>
    <p:extLst>
      <p:ext uri="{BB962C8B-B14F-4D97-AF65-F5344CB8AC3E}">
        <p14:creationId xmlns:p14="http://schemas.microsoft.com/office/powerpoint/2010/main" val="327676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9BD9-294B-AF42-8BAD-2F8006BCC426}"/>
              </a:ext>
            </a:extLst>
          </p:cNvPr>
          <p:cNvSpPr>
            <a:spLocks noGrp="1"/>
          </p:cNvSpPr>
          <p:nvPr>
            <p:ph type="title"/>
          </p:nvPr>
        </p:nvSpPr>
        <p:spPr/>
        <p:txBody>
          <a:bodyPr/>
          <a:lstStyle/>
          <a:p>
            <a:r>
              <a:rPr lang="en-US" dirty="0">
                <a:solidFill>
                  <a:srgbClr val="203864"/>
                </a:solidFill>
              </a:rPr>
              <a:t>Importance - Replication Crisis</a:t>
            </a:r>
          </a:p>
        </p:txBody>
      </p:sp>
      <p:sp>
        <p:nvSpPr>
          <p:cNvPr id="3" name="Content Placeholder 2">
            <a:extLst>
              <a:ext uri="{FF2B5EF4-FFF2-40B4-BE49-F238E27FC236}">
                <a16:creationId xmlns:a16="http://schemas.microsoft.com/office/drawing/2014/main" id="{503BE5E3-D0A4-C74E-A8BD-BCF4517A7975}"/>
              </a:ext>
            </a:extLst>
          </p:cNvPr>
          <p:cNvSpPr>
            <a:spLocks noGrp="1"/>
          </p:cNvSpPr>
          <p:nvPr>
            <p:ph idx="1"/>
          </p:nvPr>
        </p:nvSpPr>
        <p:spPr/>
        <p:txBody>
          <a:bodyPr/>
          <a:lstStyle/>
          <a:p>
            <a:r>
              <a:rPr lang="en-US" dirty="0">
                <a:solidFill>
                  <a:srgbClr val="203864"/>
                </a:solidFill>
              </a:rPr>
              <a:t>Concerns about the level of reproducibility of scientific results </a:t>
            </a:r>
            <a:r>
              <a:rPr lang="en-NZ" sz="1600" dirty="0">
                <a:solidFill>
                  <a:srgbClr val="203864"/>
                </a:solidFill>
              </a:rPr>
              <a:t>(J. Ioannidis &amp; </a:t>
            </a:r>
            <a:r>
              <a:rPr lang="en-NZ" sz="1600" dirty="0" err="1">
                <a:solidFill>
                  <a:srgbClr val="203864"/>
                </a:solidFill>
              </a:rPr>
              <a:t>Doucouliagos</a:t>
            </a:r>
            <a:r>
              <a:rPr lang="en-NZ" sz="1600" dirty="0">
                <a:solidFill>
                  <a:srgbClr val="203864"/>
                </a:solidFill>
              </a:rPr>
              <a:t>, 2013; </a:t>
            </a:r>
            <a:r>
              <a:rPr lang="en-NZ" sz="1600" dirty="0" err="1">
                <a:solidFill>
                  <a:srgbClr val="203864"/>
                </a:solidFill>
              </a:rPr>
              <a:t>Maniadis</a:t>
            </a:r>
            <a:r>
              <a:rPr lang="en-NZ" sz="1600" dirty="0">
                <a:solidFill>
                  <a:srgbClr val="203864"/>
                </a:solidFill>
              </a:rPr>
              <a:t>, </a:t>
            </a:r>
            <a:r>
              <a:rPr lang="en-NZ" sz="1600" dirty="0" err="1">
                <a:solidFill>
                  <a:srgbClr val="203864"/>
                </a:solidFill>
              </a:rPr>
              <a:t>Tufano</a:t>
            </a:r>
            <a:r>
              <a:rPr lang="en-NZ" sz="1600" dirty="0">
                <a:solidFill>
                  <a:srgbClr val="203864"/>
                </a:solidFill>
              </a:rPr>
              <a:t>, &amp; List, 2014)</a:t>
            </a:r>
            <a:endParaRPr lang="en-US" sz="1600" dirty="0">
              <a:solidFill>
                <a:srgbClr val="203864"/>
              </a:solidFill>
            </a:endParaRPr>
          </a:p>
          <a:p>
            <a:endParaRPr lang="en-US" dirty="0">
              <a:solidFill>
                <a:srgbClr val="203864"/>
              </a:solidFill>
            </a:endParaRPr>
          </a:p>
          <a:p>
            <a:r>
              <a:rPr lang="en-US" dirty="0">
                <a:solidFill>
                  <a:srgbClr val="203864"/>
                </a:solidFill>
              </a:rPr>
              <a:t>Loss of confidence in reliability of findings especially in social and behavioral sciences </a:t>
            </a:r>
            <a:r>
              <a:rPr lang="en-NZ" sz="1600" dirty="0">
                <a:solidFill>
                  <a:srgbClr val="203864"/>
                </a:solidFill>
              </a:rPr>
              <a:t>(Baker, 2016; </a:t>
            </a:r>
            <a:r>
              <a:rPr lang="en-NZ" sz="1600" dirty="0" err="1">
                <a:solidFill>
                  <a:srgbClr val="203864"/>
                </a:solidFill>
              </a:rPr>
              <a:t>Pashler</a:t>
            </a:r>
            <a:r>
              <a:rPr lang="en-NZ" sz="1600" dirty="0">
                <a:solidFill>
                  <a:srgbClr val="203864"/>
                </a:solidFill>
              </a:rPr>
              <a:t> &amp; </a:t>
            </a:r>
            <a:r>
              <a:rPr lang="en-NZ" sz="1600" dirty="0" err="1">
                <a:solidFill>
                  <a:srgbClr val="203864"/>
                </a:solidFill>
              </a:rPr>
              <a:t>Wagenmakers</a:t>
            </a:r>
            <a:r>
              <a:rPr lang="en-NZ" sz="1600" dirty="0">
                <a:solidFill>
                  <a:srgbClr val="203864"/>
                </a:solidFill>
              </a:rPr>
              <a:t>, 2012) </a:t>
            </a:r>
            <a:endParaRPr lang="en-US" sz="1600" dirty="0">
              <a:solidFill>
                <a:srgbClr val="203864"/>
              </a:solidFill>
            </a:endParaRPr>
          </a:p>
          <a:p>
            <a:endParaRPr lang="en-US" dirty="0">
              <a:solidFill>
                <a:srgbClr val="203864"/>
              </a:solidFill>
            </a:endParaRPr>
          </a:p>
          <a:p>
            <a:r>
              <a:rPr lang="en-US" dirty="0">
                <a:solidFill>
                  <a:srgbClr val="203864"/>
                </a:solidFill>
              </a:rPr>
              <a:t>Reproducibility is a key component of the scientific method, and is crucial for scientific progress </a:t>
            </a:r>
            <a:r>
              <a:rPr lang="en-NZ" sz="1600" dirty="0">
                <a:solidFill>
                  <a:srgbClr val="203864"/>
                </a:solidFill>
              </a:rPr>
              <a:t>(Fidler &amp; Wilcox, 2018)</a:t>
            </a:r>
          </a:p>
          <a:p>
            <a:endParaRPr lang="en-US" dirty="0"/>
          </a:p>
        </p:txBody>
      </p:sp>
    </p:spTree>
    <p:extLst>
      <p:ext uri="{BB962C8B-B14F-4D97-AF65-F5344CB8AC3E}">
        <p14:creationId xmlns:p14="http://schemas.microsoft.com/office/powerpoint/2010/main" val="259638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6829-7D01-E546-8291-3BC943C9FD97}"/>
              </a:ext>
            </a:extLst>
          </p:cNvPr>
          <p:cNvSpPr>
            <a:spLocks noGrp="1"/>
          </p:cNvSpPr>
          <p:nvPr>
            <p:ph type="title"/>
          </p:nvPr>
        </p:nvSpPr>
        <p:spPr/>
        <p:txBody>
          <a:bodyPr/>
          <a:lstStyle/>
          <a:p>
            <a:r>
              <a:rPr lang="en-US" dirty="0">
                <a:solidFill>
                  <a:srgbClr val="203864"/>
                </a:solidFill>
              </a:rPr>
              <a:t>Large Scale Replication Projects</a:t>
            </a:r>
          </a:p>
        </p:txBody>
      </p:sp>
      <p:sp>
        <p:nvSpPr>
          <p:cNvPr id="3" name="Content Placeholder 2">
            <a:extLst>
              <a:ext uri="{FF2B5EF4-FFF2-40B4-BE49-F238E27FC236}">
                <a16:creationId xmlns:a16="http://schemas.microsoft.com/office/drawing/2014/main" id="{2EC43DF9-324C-1D4E-996F-86493B54361F}"/>
              </a:ext>
            </a:extLst>
          </p:cNvPr>
          <p:cNvSpPr>
            <a:spLocks noGrp="1"/>
          </p:cNvSpPr>
          <p:nvPr>
            <p:ph idx="1"/>
          </p:nvPr>
        </p:nvSpPr>
        <p:spPr>
          <a:xfrm>
            <a:off x="838200" y="1825625"/>
            <a:ext cx="10515600" cy="4475784"/>
          </a:xfrm>
        </p:spPr>
        <p:txBody>
          <a:bodyPr>
            <a:normAutofit/>
          </a:bodyPr>
          <a:lstStyle/>
          <a:p>
            <a:pPr marL="0" indent="0">
              <a:buNone/>
            </a:pPr>
            <a:r>
              <a:rPr lang="en-US" dirty="0">
                <a:solidFill>
                  <a:srgbClr val="203864"/>
                </a:solidFill>
              </a:rPr>
              <a:t>In response to the ‘replication crisis’, large scale replication projects were initiated:</a:t>
            </a:r>
          </a:p>
          <a:p>
            <a:pPr lvl="1">
              <a:lnSpc>
                <a:spcPct val="150000"/>
              </a:lnSpc>
            </a:pPr>
            <a:r>
              <a:rPr lang="en-US" dirty="0">
                <a:solidFill>
                  <a:srgbClr val="203864"/>
                </a:solidFill>
              </a:rPr>
              <a:t>Replication Project: Psychology  (RPP) </a:t>
            </a:r>
            <a:r>
              <a:rPr lang="en-NZ" sz="1600" dirty="0">
                <a:solidFill>
                  <a:srgbClr val="203864"/>
                </a:solidFill>
              </a:rPr>
              <a:t>(Open Science Collaboration, 2015)</a:t>
            </a:r>
            <a:endParaRPr lang="en-US" sz="1600" dirty="0">
              <a:solidFill>
                <a:srgbClr val="203864"/>
              </a:solidFill>
            </a:endParaRPr>
          </a:p>
          <a:p>
            <a:pPr lvl="1">
              <a:lnSpc>
                <a:spcPct val="150000"/>
              </a:lnSpc>
            </a:pPr>
            <a:r>
              <a:rPr lang="en-US" dirty="0">
                <a:solidFill>
                  <a:srgbClr val="203864"/>
                </a:solidFill>
              </a:rPr>
              <a:t>Experimental Economics Replication Project (EERP) </a:t>
            </a:r>
            <a:r>
              <a:rPr lang="en-NZ" sz="1600" dirty="0">
                <a:solidFill>
                  <a:srgbClr val="203864"/>
                </a:solidFill>
              </a:rPr>
              <a:t>(Camerer et al., 2016)</a:t>
            </a:r>
            <a:r>
              <a:rPr lang="en-US" dirty="0">
                <a:solidFill>
                  <a:srgbClr val="203864"/>
                </a:solidFill>
              </a:rPr>
              <a:t> </a:t>
            </a:r>
          </a:p>
          <a:p>
            <a:pPr lvl="1">
              <a:lnSpc>
                <a:spcPct val="150000"/>
              </a:lnSpc>
            </a:pPr>
            <a:r>
              <a:rPr lang="en-US" dirty="0">
                <a:solidFill>
                  <a:srgbClr val="203864"/>
                </a:solidFill>
              </a:rPr>
              <a:t>Social Sciences Replication Project (SSRP) </a:t>
            </a:r>
            <a:r>
              <a:rPr lang="en-NZ" sz="1600" dirty="0">
                <a:solidFill>
                  <a:srgbClr val="203864"/>
                </a:solidFill>
              </a:rPr>
              <a:t>(Camerer et al., 2018)</a:t>
            </a:r>
            <a:endParaRPr lang="en-US" dirty="0">
              <a:solidFill>
                <a:srgbClr val="203864"/>
              </a:solidFill>
            </a:endParaRPr>
          </a:p>
          <a:p>
            <a:pPr lvl="1">
              <a:lnSpc>
                <a:spcPct val="150000"/>
              </a:lnSpc>
            </a:pPr>
            <a:r>
              <a:rPr lang="en-US" dirty="0">
                <a:solidFill>
                  <a:srgbClr val="203864"/>
                </a:solidFill>
              </a:rPr>
              <a:t>Many Labs 1,2 and 3 (ML 1/2/3)</a:t>
            </a:r>
            <a:r>
              <a:rPr lang="en-US" sz="1600" dirty="0">
                <a:solidFill>
                  <a:srgbClr val="203864"/>
                </a:solidFill>
              </a:rPr>
              <a:t>  </a:t>
            </a:r>
            <a:r>
              <a:rPr lang="en-NZ" sz="1600" dirty="0">
                <a:solidFill>
                  <a:srgbClr val="203864"/>
                </a:solidFill>
              </a:rPr>
              <a:t>(Ebersole et al., 2016; Klein et al., 2014, 2018)</a:t>
            </a:r>
            <a:endParaRPr lang="en-US" dirty="0">
              <a:solidFill>
                <a:srgbClr val="203864"/>
              </a:solidFill>
            </a:endParaRPr>
          </a:p>
          <a:p>
            <a:pPr marL="0" indent="0">
              <a:buNone/>
            </a:pPr>
            <a:endParaRPr lang="en-US" dirty="0">
              <a:solidFill>
                <a:srgbClr val="203864"/>
              </a:solidFill>
            </a:endParaRPr>
          </a:p>
        </p:txBody>
      </p:sp>
    </p:spTree>
    <p:extLst>
      <p:ext uri="{BB962C8B-B14F-4D97-AF65-F5344CB8AC3E}">
        <p14:creationId xmlns:p14="http://schemas.microsoft.com/office/powerpoint/2010/main" val="117157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205D-74A0-F641-A833-1773CCE5AF6B}"/>
              </a:ext>
            </a:extLst>
          </p:cNvPr>
          <p:cNvSpPr>
            <a:spLocks noGrp="1"/>
          </p:cNvSpPr>
          <p:nvPr>
            <p:ph type="title"/>
          </p:nvPr>
        </p:nvSpPr>
        <p:spPr/>
        <p:txBody>
          <a:bodyPr/>
          <a:lstStyle/>
          <a:p>
            <a:r>
              <a:rPr lang="en-US" dirty="0">
                <a:solidFill>
                  <a:srgbClr val="203864"/>
                </a:solidFill>
              </a:rPr>
              <a:t>Large Scale Replication Studies</a:t>
            </a:r>
          </a:p>
        </p:txBody>
      </p:sp>
      <p:sp>
        <p:nvSpPr>
          <p:cNvPr id="3" name="Content Placeholder 2">
            <a:extLst>
              <a:ext uri="{FF2B5EF4-FFF2-40B4-BE49-F238E27FC236}">
                <a16:creationId xmlns:a16="http://schemas.microsoft.com/office/drawing/2014/main" id="{8E37AD82-AB59-6043-B269-0F0A322F2D11}"/>
              </a:ext>
            </a:extLst>
          </p:cNvPr>
          <p:cNvSpPr>
            <a:spLocks noGrp="1"/>
          </p:cNvSpPr>
          <p:nvPr>
            <p:ph idx="1"/>
          </p:nvPr>
        </p:nvSpPr>
        <p:spPr>
          <a:xfrm>
            <a:off x="838200" y="1825624"/>
            <a:ext cx="10515600" cy="4610801"/>
          </a:xfrm>
        </p:spPr>
        <p:txBody>
          <a:bodyPr>
            <a:normAutofit fontScale="85000" lnSpcReduction="20000"/>
          </a:bodyPr>
          <a:lstStyle/>
          <a:p>
            <a:pPr marL="0" indent="0">
              <a:buNone/>
            </a:pPr>
            <a:r>
              <a:rPr lang="en-US" dirty="0">
                <a:solidFill>
                  <a:srgbClr val="203864"/>
                </a:solidFill>
              </a:rPr>
              <a:t>Replicability – Overall 90/190 (47%)</a:t>
            </a:r>
          </a:p>
          <a:p>
            <a:pPr lvl="1">
              <a:lnSpc>
                <a:spcPct val="170000"/>
              </a:lnSpc>
            </a:pPr>
            <a:r>
              <a:rPr lang="en-US" dirty="0">
                <a:solidFill>
                  <a:srgbClr val="203864"/>
                </a:solidFill>
              </a:rPr>
              <a:t>RPP – 39/100 (39%)</a:t>
            </a:r>
          </a:p>
          <a:p>
            <a:pPr lvl="1">
              <a:lnSpc>
                <a:spcPct val="170000"/>
              </a:lnSpc>
            </a:pPr>
            <a:r>
              <a:rPr lang="en-US" dirty="0">
                <a:solidFill>
                  <a:srgbClr val="203864"/>
                </a:solidFill>
              </a:rPr>
              <a:t>EERP – 11/18 (61%)</a:t>
            </a:r>
          </a:p>
          <a:p>
            <a:pPr lvl="1">
              <a:lnSpc>
                <a:spcPct val="170000"/>
              </a:lnSpc>
            </a:pPr>
            <a:r>
              <a:rPr lang="en-US" dirty="0">
                <a:solidFill>
                  <a:srgbClr val="203864"/>
                </a:solidFill>
              </a:rPr>
              <a:t>ML1 – 10/13 (77%)</a:t>
            </a:r>
          </a:p>
          <a:p>
            <a:pPr lvl="1">
              <a:lnSpc>
                <a:spcPct val="170000"/>
              </a:lnSpc>
            </a:pPr>
            <a:r>
              <a:rPr lang="en-US" dirty="0">
                <a:solidFill>
                  <a:srgbClr val="203864"/>
                </a:solidFill>
              </a:rPr>
              <a:t>ML2 – 14/28 (50%)</a:t>
            </a:r>
          </a:p>
          <a:p>
            <a:pPr lvl="1">
              <a:lnSpc>
                <a:spcPct val="170000"/>
              </a:lnSpc>
            </a:pPr>
            <a:r>
              <a:rPr lang="en-US" dirty="0">
                <a:solidFill>
                  <a:srgbClr val="203864"/>
                </a:solidFill>
              </a:rPr>
              <a:t>ML3 – 3/10 (30%)</a:t>
            </a:r>
          </a:p>
          <a:p>
            <a:pPr lvl="1">
              <a:lnSpc>
                <a:spcPct val="170000"/>
              </a:lnSpc>
            </a:pPr>
            <a:r>
              <a:rPr lang="en-US" dirty="0">
                <a:solidFill>
                  <a:srgbClr val="203864"/>
                </a:solidFill>
              </a:rPr>
              <a:t>SSRP – 13/21 (62%)</a:t>
            </a:r>
          </a:p>
          <a:p>
            <a:pPr lvl="1"/>
            <a:endParaRPr lang="en-US" dirty="0">
              <a:solidFill>
                <a:srgbClr val="203864"/>
              </a:solidFill>
            </a:endParaRPr>
          </a:p>
          <a:p>
            <a:pPr marL="0" indent="0">
              <a:buNone/>
            </a:pPr>
            <a:r>
              <a:rPr lang="en-US" dirty="0">
                <a:solidFill>
                  <a:srgbClr val="203864"/>
                </a:solidFill>
              </a:rPr>
              <a:t>Replication success is defined as a significant effect size in the same direction as the original</a:t>
            </a:r>
          </a:p>
          <a:p>
            <a:pPr lvl="1"/>
            <a:endParaRPr lang="en-US" dirty="0"/>
          </a:p>
          <a:p>
            <a:pPr marL="457200" lvl="1" indent="0">
              <a:buNone/>
            </a:pPr>
            <a:endParaRPr lang="en-US" dirty="0"/>
          </a:p>
        </p:txBody>
      </p:sp>
    </p:spTree>
    <p:extLst>
      <p:ext uri="{BB962C8B-B14F-4D97-AF65-F5344CB8AC3E}">
        <p14:creationId xmlns:p14="http://schemas.microsoft.com/office/powerpoint/2010/main" val="414997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3B6C-B68B-4D4B-A07E-3CA26D124F3D}"/>
              </a:ext>
            </a:extLst>
          </p:cNvPr>
          <p:cNvSpPr>
            <a:spLocks noGrp="1"/>
          </p:cNvSpPr>
          <p:nvPr>
            <p:ph type="title"/>
          </p:nvPr>
        </p:nvSpPr>
        <p:spPr/>
        <p:txBody>
          <a:bodyPr>
            <a:normAutofit/>
          </a:bodyPr>
          <a:lstStyle/>
          <a:p>
            <a:r>
              <a:rPr lang="en-US" dirty="0">
                <a:solidFill>
                  <a:srgbClr val="203864"/>
                </a:solidFill>
              </a:rPr>
              <a:t>Costs and Benefits of Replications</a:t>
            </a:r>
          </a:p>
        </p:txBody>
      </p:sp>
      <p:sp>
        <p:nvSpPr>
          <p:cNvPr id="3" name="Content Placeholder 2">
            <a:extLst>
              <a:ext uri="{FF2B5EF4-FFF2-40B4-BE49-F238E27FC236}">
                <a16:creationId xmlns:a16="http://schemas.microsoft.com/office/drawing/2014/main" id="{8E0AE336-4938-984A-8B7F-6DF26F9D71A6}"/>
              </a:ext>
            </a:extLst>
          </p:cNvPr>
          <p:cNvSpPr>
            <a:spLocks noGrp="1"/>
          </p:cNvSpPr>
          <p:nvPr>
            <p:ph idx="1"/>
          </p:nvPr>
        </p:nvSpPr>
        <p:spPr/>
        <p:txBody>
          <a:bodyPr/>
          <a:lstStyle/>
          <a:p>
            <a:r>
              <a:rPr lang="en-US" dirty="0">
                <a:solidFill>
                  <a:srgbClr val="203864"/>
                </a:solidFill>
              </a:rPr>
              <a:t>Benefits include:</a:t>
            </a:r>
          </a:p>
          <a:p>
            <a:pPr lvl="1"/>
            <a:r>
              <a:rPr lang="en-US" sz="2800" dirty="0">
                <a:solidFill>
                  <a:srgbClr val="203864"/>
                </a:solidFill>
              </a:rPr>
              <a:t>Controls for: sampling error, QRPs, fraud and publication bias</a:t>
            </a:r>
            <a:r>
              <a:rPr lang="en-US" sz="1600" dirty="0">
                <a:solidFill>
                  <a:srgbClr val="203864"/>
                </a:solidFill>
              </a:rPr>
              <a:t> (Fidler &amp; Wilcox, 2018; Schmidt, 2009)</a:t>
            </a:r>
            <a:r>
              <a:rPr lang="en-NZ" sz="1600" dirty="0">
                <a:solidFill>
                  <a:srgbClr val="203864"/>
                </a:solidFill>
              </a:rPr>
              <a:t> </a:t>
            </a:r>
            <a:endParaRPr lang="en-US" sz="1600" dirty="0">
              <a:solidFill>
                <a:srgbClr val="203864"/>
              </a:solidFill>
            </a:endParaRPr>
          </a:p>
          <a:p>
            <a:pPr lvl="1"/>
            <a:r>
              <a:rPr lang="en-US" sz="2800" dirty="0">
                <a:solidFill>
                  <a:srgbClr val="203864"/>
                </a:solidFill>
              </a:rPr>
              <a:t>Can help to add credibility to a field</a:t>
            </a:r>
            <a:r>
              <a:rPr lang="en-US" sz="1600" dirty="0">
                <a:solidFill>
                  <a:srgbClr val="203864"/>
                </a:solidFill>
              </a:rPr>
              <a:t> (Christensen &amp; Miguel, 2018</a:t>
            </a:r>
            <a:r>
              <a:rPr lang="en-US" dirty="0"/>
              <a:t>)</a:t>
            </a:r>
            <a:r>
              <a:rPr lang="en-NZ" sz="2800" dirty="0"/>
              <a:t> </a:t>
            </a:r>
            <a:endParaRPr lang="en-US" sz="2800" dirty="0">
              <a:solidFill>
                <a:srgbClr val="203864"/>
              </a:solidFill>
            </a:endParaRPr>
          </a:p>
          <a:p>
            <a:pPr lvl="1"/>
            <a:r>
              <a:rPr lang="en-US" sz="2800" dirty="0">
                <a:solidFill>
                  <a:srgbClr val="203864"/>
                </a:solidFill>
              </a:rPr>
              <a:t>Investigates the generalizability of a finding </a:t>
            </a:r>
            <a:r>
              <a:rPr lang="en-US" sz="1600" dirty="0">
                <a:solidFill>
                  <a:srgbClr val="203864"/>
                </a:solidFill>
              </a:rPr>
              <a:t>(John et al., 2012; Schmidt, 2009; Simmons et al., 2011)</a:t>
            </a:r>
            <a:r>
              <a:rPr lang="en-NZ" sz="1600" dirty="0">
                <a:solidFill>
                  <a:srgbClr val="203864"/>
                </a:solidFill>
              </a:rPr>
              <a:t> </a:t>
            </a:r>
            <a:endParaRPr lang="en-US" sz="1600" dirty="0">
              <a:solidFill>
                <a:srgbClr val="203864"/>
              </a:solidFill>
            </a:endParaRPr>
          </a:p>
          <a:p>
            <a:pPr lvl="1"/>
            <a:endParaRPr lang="en-US" sz="2800" dirty="0">
              <a:solidFill>
                <a:srgbClr val="203864"/>
              </a:solidFill>
            </a:endParaRPr>
          </a:p>
          <a:p>
            <a:r>
              <a:rPr lang="en-US" dirty="0">
                <a:solidFill>
                  <a:srgbClr val="203864"/>
                </a:solidFill>
              </a:rPr>
              <a:t>Both practical and resource constraints when conducting replications </a:t>
            </a:r>
            <a:r>
              <a:rPr lang="en-US" sz="2000" dirty="0">
                <a:solidFill>
                  <a:srgbClr val="203864"/>
                </a:solidFill>
              </a:rPr>
              <a:t>(Coles et al., 2018)</a:t>
            </a:r>
            <a:r>
              <a:rPr lang="en-NZ" sz="2000" dirty="0">
                <a:solidFill>
                  <a:srgbClr val="203864"/>
                </a:solidFill>
              </a:rPr>
              <a:t> </a:t>
            </a:r>
            <a:endParaRPr lang="en-US" sz="2000" dirty="0">
              <a:solidFill>
                <a:srgbClr val="203864"/>
              </a:solidFill>
            </a:endParaRPr>
          </a:p>
          <a:p>
            <a:pPr lvl="1"/>
            <a:endParaRPr lang="en-US" dirty="0"/>
          </a:p>
        </p:txBody>
      </p:sp>
    </p:spTree>
    <p:extLst>
      <p:ext uri="{BB962C8B-B14F-4D97-AF65-F5344CB8AC3E}">
        <p14:creationId xmlns:p14="http://schemas.microsoft.com/office/powerpoint/2010/main" val="305143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D4B7-D1BC-3243-9C40-2C99220F554F}"/>
              </a:ext>
            </a:extLst>
          </p:cNvPr>
          <p:cNvSpPr>
            <a:spLocks noGrp="1"/>
          </p:cNvSpPr>
          <p:nvPr>
            <p:ph type="title"/>
          </p:nvPr>
        </p:nvSpPr>
        <p:spPr/>
        <p:txBody>
          <a:bodyPr/>
          <a:lstStyle/>
          <a:p>
            <a:r>
              <a:rPr lang="en-US" dirty="0">
                <a:solidFill>
                  <a:srgbClr val="203864"/>
                </a:solidFill>
              </a:rPr>
              <a:t>Why predict replications?</a:t>
            </a:r>
          </a:p>
        </p:txBody>
      </p:sp>
      <p:sp>
        <p:nvSpPr>
          <p:cNvPr id="3" name="Content Placeholder 2">
            <a:extLst>
              <a:ext uri="{FF2B5EF4-FFF2-40B4-BE49-F238E27FC236}">
                <a16:creationId xmlns:a16="http://schemas.microsoft.com/office/drawing/2014/main" id="{F60D1499-455C-7848-975B-82D1D2D65DBA}"/>
              </a:ext>
            </a:extLst>
          </p:cNvPr>
          <p:cNvSpPr>
            <a:spLocks noGrp="1"/>
          </p:cNvSpPr>
          <p:nvPr>
            <p:ph idx="1"/>
          </p:nvPr>
        </p:nvSpPr>
        <p:spPr/>
        <p:txBody>
          <a:bodyPr>
            <a:normAutofit/>
          </a:bodyPr>
          <a:lstStyle/>
          <a:p>
            <a:r>
              <a:rPr lang="en-US" dirty="0">
                <a:solidFill>
                  <a:srgbClr val="203864"/>
                </a:solidFill>
              </a:rPr>
              <a:t>Use of priors for Bayesian analysis </a:t>
            </a:r>
            <a:r>
              <a:rPr lang="en-NZ" sz="1600" dirty="0">
                <a:solidFill>
                  <a:srgbClr val="203864"/>
                </a:solidFill>
              </a:rPr>
              <a:t>(Pfeiffer &amp; </a:t>
            </a:r>
            <a:r>
              <a:rPr lang="en-NZ" sz="1600" dirty="0" err="1">
                <a:solidFill>
                  <a:srgbClr val="203864"/>
                </a:solidFill>
              </a:rPr>
              <a:t>Almenberg</a:t>
            </a:r>
            <a:r>
              <a:rPr lang="en-NZ" sz="1600" dirty="0">
                <a:solidFill>
                  <a:srgbClr val="203864"/>
                </a:solidFill>
              </a:rPr>
              <a:t>, 2010)</a:t>
            </a:r>
          </a:p>
          <a:p>
            <a:endParaRPr lang="en-NZ" sz="1600" dirty="0">
              <a:solidFill>
                <a:srgbClr val="203864"/>
              </a:solidFill>
            </a:endParaRPr>
          </a:p>
          <a:p>
            <a:r>
              <a:rPr lang="en-US" dirty="0">
                <a:solidFill>
                  <a:srgbClr val="203864"/>
                </a:solidFill>
              </a:rPr>
              <a:t>Study belief aggregations via prediction markets </a:t>
            </a:r>
            <a:r>
              <a:rPr lang="en-NZ" sz="1400" dirty="0">
                <a:solidFill>
                  <a:srgbClr val="203864"/>
                </a:solidFill>
              </a:rPr>
              <a:t>(Arrow et al., 2008) </a:t>
            </a:r>
            <a:endParaRPr lang="en-US" sz="1400" dirty="0">
              <a:solidFill>
                <a:srgbClr val="203864"/>
              </a:solidFill>
            </a:endParaRPr>
          </a:p>
          <a:p>
            <a:pPr marL="0" indent="0">
              <a:buNone/>
            </a:pPr>
            <a:endParaRPr lang="en-US" dirty="0">
              <a:solidFill>
                <a:srgbClr val="203864"/>
              </a:solidFill>
            </a:endParaRPr>
          </a:p>
          <a:p>
            <a:r>
              <a:rPr lang="en-US" dirty="0">
                <a:solidFill>
                  <a:srgbClr val="203864"/>
                </a:solidFill>
              </a:rPr>
              <a:t>Reveal when results are surprising </a:t>
            </a:r>
            <a:r>
              <a:rPr lang="en-NZ" sz="1600" dirty="0">
                <a:solidFill>
                  <a:srgbClr val="203864"/>
                </a:solidFill>
              </a:rPr>
              <a:t>(</a:t>
            </a:r>
            <a:r>
              <a:rPr lang="en-NZ" sz="1600" dirty="0" err="1">
                <a:solidFill>
                  <a:srgbClr val="203864"/>
                </a:solidFill>
              </a:rPr>
              <a:t>DellaVigna</a:t>
            </a:r>
            <a:r>
              <a:rPr lang="en-NZ" sz="1600" dirty="0">
                <a:solidFill>
                  <a:srgbClr val="203864"/>
                </a:solidFill>
              </a:rPr>
              <a:t>, Pope, &amp; </a:t>
            </a:r>
            <a:r>
              <a:rPr lang="en-NZ" sz="1600" dirty="0" err="1">
                <a:solidFill>
                  <a:srgbClr val="203864"/>
                </a:solidFill>
              </a:rPr>
              <a:t>Vivalt</a:t>
            </a:r>
            <a:r>
              <a:rPr lang="en-NZ" sz="1600" dirty="0">
                <a:solidFill>
                  <a:srgbClr val="203864"/>
                </a:solidFill>
              </a:rPr>
              <a:t>, 2019)</a:t>
            </a:r>
            <a:endParaRPr lang="en-US" sz="1600" dirty="0">
              <a:solidFill>
                <a:srgbClr val="203864"/>
              </a:solidFill>
            </a:endParaRPr>
          </a:p>
          <a:p>
            <a:pPr lvl="1"/>
            <a:r>
              <a:rPr lang="en-US" dirty="0">
                <a:solidFill>
                  <a:srgbClr val="203864"/>
                </a:solidFill>
              </a:rPr>
              <a:t>Interesting &amp; informative 	</a:t>
            </a:r>
          </a:p>
          <a:p>
            <a:pPr lvl="1"/>
            <a:endParaRPr lang="en-US" dirty="0">
              <a:solidFill>
                <a:srgbClr val="203864"/>
              </a:solidFill>
            </a:endParaRPr>
          </a:p>
          <a:p>
            <a:r>
              <a:rPr lang="en-US" dirty="0">
                <a:solidFill>
                  <a:srgbClr val="203864"/>
                </a:solidFill>
              </a:rPr>
              <a:t>When not everything can be validated </a:t>
            </a:r>
            <a:r>
              <a:rPr lang="en-US" sz="1600" dirty="0">
                <a:solidFill>
                  <a:srgbClr val="203864"/>
                </a:solidFill>
              </a:rPr>
              <a:t>(Hanson, 1995)</a:t>
            </a:r>
          </a:p>
          <a:p>
            <a:pPr lvl="1"/>
            <a:r>
              <a:rPr lang="en-US" sz="2000" dirty="0">
                <a:solidFill>
                  <a:srgbClr val="203864"/>
                </a:solidFill>
              </a:rPr>
              <a:t>Can decide which to replicate</a:t>
            </a:r>
          </a:p>
          <a:p>
            <a:endParaRPr lang="en-US" dirty="0">
              <a:solidFill>
                <a:srgbClr val="203864"/>
              </a:solidFill>
            </a:endParaRPr>
          </a:p>
          <a:p>
            <a:endParaRPr lang="en-US" dirty="0">
              <a:solidFill>
                <a:srgbClr val="203864"/>
              </a:solidFill>
            </a:endParaRPr>
          </a:p>
        </p:txBody>
      </p:sp>
      <p:sp>
        <p:nvSpPr>
          <p:cNvPr id="6" name="Rounded Rectangle 5">
            <a:extLst>
              <a:ext uri="{FF2B5EF4-FFF2-40B4-BE49-F238E27FC236}">
                <a16:creationId xmlns:a16="http://schemas.microsoft.com/office/drawing/2014/main" id="{95683838-699F-F640-A2BD-8A2FB649AE1B}"/>
              </a:ext>
            </a:extLst>
          </p:cNvPr>
          <p:cNvSpPr/>
          <p:nvPr/>
        </p:nvSpPr>
        <p:spPr>
          <a:xfrm>
            <a:off x="377688" y="3558209"/>
            <a:ext cx="9780104" cy="2618754"/>
          </a:xfrm>
          <a:prstGeom prst="roundRect">
            <a:avLst/>
          </a:prstGeom>
          <a:no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9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D968-8F78-164B-BC79-507C5F261A5E}"/>
              </a:ext>
            </a:extLst>
          </p:cNvPr>
          <p:cNvSpPr>
            <a:spLocks noGrp="1"/>
          </p:cNvSpPr>
          <p:nvPr>
            <p:ph type="title"/>
          </p:nvPr>
        </p:nvSpPr>
        <p:spPr/>
        <p:txBody>
          <a:bodyPr/>
          <a:lstStyle/>
          <a:p>
            <a:r>
              <a:rPr lang="en-US" dirty="0">
                <a:solidFill>
                  <a:srgbClr val="203864"/>
                </a:solidFill>
              </a:rPr>
              <a:t>Forecasting Replication Outcomes</a:t>
            </a:r>
          </a:p>
        </p:txBody>
      </p:sp>
      <p:sp>
        <p:nvSpPr>
          <p:cNvPr id="3" name="Content Placeholder 2">
            <a:extLst>
              <a:ext uri="{FF2B5EF4-FFF2-40B4-BE49-F238E27FC236}">
                <a16:creationId xmlns:a16="http://schemas.microsoft.com/office/drawing/2014/main" id="{D3A10E83-FFAE-C042-86EF-E0E80A32FE00}"/>
              </a:ext>
            </a:extLst>
          </p:cNvPr>
          <p:cNvSpPr>
            <a:spLocks noGrp="1"/>
          </p:cNvSpPr>
          <p:nvPr>
            <p:ph idx="1"/>
          </p:nvPr>
        </p:nvSpPr>
        <p:spPr/>
        <p:txBody>
          <a:bodyPr>
            <a:normAutofit fontScale="92500"/>
          </a:bodyPr>
          <a:lstStyle/>
          <a:p>
            <a:r>
              <a:rPr lang="en-US" dirty="0">
                <a:solidFill>
                  <a:srgbClr val="203864"/>
                </a:solidFill>
              </a:rPr>
              <a:t>The outcomes of replication studies within four replication projects have been forecasted (RPP, EERP, ML2 and SSRP) </a:t>
            </a:r>
            <a:r>
              <a:rPr lang="en-NZ" sz="1700" dirty="0">
                <a:solidFill>
                  <a:srgbClr val="203864"/>
                </a:solidFill>
              </a:rPr>
              <a:t>(Camerer et al., 2016, 2018; </a:t>
            </a:r>
            <a:r>
              <a:rPr lang="en-NZ" sz="1700" dirty="0" err="1">
                <a:solidFill>
                  <a:srgbClr val="203864"/>
                </a:solidFill>
              </a:rPr>
              <a:t>Dreber</a:t>
            </a:r>
            <a:r>
              <a:rPr lang="en-NZ" sz="1700" dirty="0">
                <a:solidFill>
                  <a:srgbClr val="203864"/>
                </a:solidFill>
              </a:rPr>
              <a:t> et al., 2015; </a:t>
            </a:r>
            <a:r>
              <a:rPr lang="en-NZ" sz="1700" dirty="0" err="1">
                <a:solidFill>
                  <a:srgbClr val="203864"/>
                </a:solidFill>
              </a:rPr>
              <a:t>Forsell</a:t>
            </a:r>
            <a:r>
              <a:rPr lang="en-NZ" sz="1700" dirty="0">
                <a:solidFill>
                  <a:srgbClr val="203864"/>
                </a:solidFill>
              </a:rPr>
              <a:t> et al., 2018)</a:t>
            </a:r>
          </a:p>
          <a:p>
            <a:pPr marL="0" indent="0">
              <a:buNone/>
            </a:pPr>
            <a:endParaRPr lang="en-US" dirty="0">
              <a:solidFill>
                <a:srgbClr val="203864"/>
              </a:solidFill>
            </a:endParaRPr>
          </a:p>
          <a:p>
            <a:r>
              <a:rPr lang="en-US" dirty="0">
                <a:solidFill>
                  <a:srgbClr val="203864"/>
                </a:solidFill>
              </a:rPr>
              <a:t>Predict the likelihood of ‘holding up’ under replication for different claims</a:t>
            </a:r>
          </a:p>
          <a:p>
            <a:endParaRPr lang="en-US" dirty="0">
              <a:solidFill>
                <a:srgbClr val="203864"/>
              </a:solidFill>
            </a:endParaRPr>
          </a:p>
          <a:p>
            <a:r>
              <a:rPr lang="en-US" dirty="0">
                <a:solidFill>
                  <a:srgbClr val="203864"/>
                </a:solidFill>
              </a:rPr>
              <a:t>103 total claims forecasted across the four projects</a:t>
            </a:r>
          </a:p>
          <a:p>
            <a:endParaRPr lang="en-US" dirty="0">
              <a:solidFill>
                <a:srgbClr val="203864"/>
              </a:solidFill>
            </a:endParaRPr>
          </a:p>
          <a:p>
            <a:r>
              <a:rPr lang="en-US" dirty="0">
                <a:solidFill>
                  <a:srgbClr val="203864"/>
                </a:solidFill>
              </a:rPr>
              <a:t>Forecasts were elicited with two methods: surveys and prediction markets</a:t>
            </a:r>
          </a:p>
          <a:p>
            <a:endParaRPr lang="en-US" dirty="0">
              <a:solidFill>
                <a:srgbClr val="203864"/>
              </a:solidFill>
            </a:endParaRPr>
          </a:p>
          <a:p>
            <a:endParaRPr lang="en-US" dirty="0">
              <a:solidFill>
                <a:srgbClr val="203864"/>
              </a:solidFill>
            </a:endParaRPr>
          </a:p>
          <a:p>
            <a:endParaRPr lang="en-US" dirty="0">
              <a:solidFill>
                <a:srgbClr val="203864"/>
              </a:solidFill>
            </a:endParaRPr>
          </a:p>
          <a:p>
            <a:endParaRPr lang="en-US" dirty="0">
              <a:solidFill>
                <a:srgbClr val="203864"/>
              </a:solidFill>
            </a:endParaRPr>
          </a:p>
        </p:txBody>
      </p:sp>
    </p:spTree>
    <p:extLst>
      <p:ext uri="{BB962C8B-B14F-4D97-AF65-F5344CB8AC3E}">
        <p14:creationId xmlns:p14="http://schemas.microsoft.com/office/powerpoint/2010/main" val="176772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E1B1-FE6D-BB4E-8A65-315EEA5F6D5C}"/>
              </a:ext>
            </a:extLst>
          </p:cNvPr>
          <p:cNvSpPr>
            <a:spLocks noGrp="1"/>
          </p:cNvSpPr>
          <p:nvPr>
            <p:ph type="title"/>
          </p:nvPr>
        </p:nvSpPr>
        <p:spPr/>
        <p:txBody>
          <a:bodyPr/>
          <a:lstStyle/>
          <a:p>
            <a:r>
              <a:rPr lang="en-US" dirty="0">
                <a:solidFill>
                  <a:srgbClr val="203864"/>
                </a:solidFill>
              </a:rPr>
              <a:t>Prediction Markets</a:t>
            </a:r>
          </a:p>
        </p:txBody>
      </p:sp>
      <p:sp>
        <p:nvSpPr>
          <p:cNvPr id="3" name="Content Placeholder 2">
            <a:extLst>
              <a:ext uri="{FF2B5EF4-FFF2-40B4-BE49-F238E27FC236}">
                <a16:creationId xmlns:a16="http://schemas.microsoft.com/office/drawing/2014/main" id="{3E5A577C-3AAA-9F4A-97E2-679F04B262B2}"/>
              </a:ext>
            </a:extLst>
          </p:cNvPr>
          <p:cNvSpPr>
            <a:spLocks noGrp="1"/>
          </p:cNvSpPr>
          <p:nvPr>
            <p:ph idx="1"/>
          </p:nvPr>
        </p:nvSpPr>
        <p:spPr>
          <a:xfrm>
            <a:off x="838200" y="1825624"/>
            <a:ext cx="10515600" cy="4610801"/>
          </a:xfrm>
        </p:spPr>
        <p:txBody>
          <a:bodyPr>
            <a:normAutofit/>
          </a:bodyPr>
          <a:lstStyle/>
          <a:p>
            <a:r>
              <a:rPr lang="en-US" dirty="0">
                <a:solidFill>
                  <a:srgbClr val="203864"/>
                </a:solidFill>
              </a:rPr>
              <a:t>Markets designed for trading on the outcome of future events.</a:t>
            </a:r>
          </a:p>
          <a:p>
            <a:endParaRPr lang="en-US" dirty="0">
              <a:solidFill>
                <a:srgbClr val="203864"/>
              </a:solidFill>
            </a:endParaRPr>
          </a:p>
          <a:p>
            <a:r>
              <a:rPr lang="en-US" dirty="0">
                <a:solidFill>
                  <a:srgbClr val="203864"/>
                </a:solidFill>
              </a:rPr>
              <a:t>Participants can buy shares which reflect beliefs</a:t>
            </a:r>
          </a:p>
          <a:p>
            <a:pPr lvl="1"/>
            <a:r>
              <a:rPr lang="en-US" dirty="0">
                <a:solidFill>
                  <a:srgbClr val="203864"/>
                </a:solidFill>
              </a:rPr>
              <a:t>This moves the price of contracts up or down within the market</a:t>
            </a:r>
          </a:p>
          <a:p>
            <a:endParaRPr lang="en-US" dirty="0">
              <a:solidFill>
                <a:srgbClr val="203864"/>
              </a:solidFill>
            </a:endParaRPr>
          </a:p>
          <a:p>
            <a:r>
              <a:rPr lang="en-US" dirty="0">
                <a:solidFill>
                  <a:srgbClr val="203864"/>
                </a:solidFill>
              </a:rPr>
              <a:t>Prices in a market are between $0 and $1 and can be interpreted as the aggregated belief of the market. </a:t>
            </a:r>
          </a:p>
          <a:p>
            <a:endParaRPr lang="en-US" dirty="0">
              <a:solidFill>
                <a:srgbClr val="203864"/>
              </a:solidFill>
            </a:endParaRPr>
          </a:p>
          <a:p>
            <a:r>
              <a:rPr lang="en-US" dirty="0">
                <a:solidFill>
                  <a:srgbClr val="203864"/>
                </a:solidFill>
              </a:rPr>
              <a:t>Participants are rewarded (receive payout) for trading correctly</a:t>
            </a:r>
          </a:p>
          <a:p>
            <a:pPr marL="0" indent="0">
              <a:buNone/>
            </a:pPr>
            <a:endParaRPr lang="en-US" dirty="0">
              <a:solidFill>
                <a:srgbClr val="203864"/>
              </a:solidFill>
            </a:endParaRPr>
          </a:p>
          <a:p>
            <a:endParaRPr lang="en-US" dirty="0">
              <a:solidFill>
                <a:srgbClr val="203864"/>
              </a:solidFill>
            </a:endParaRPr>
          </a:p>
        </p:txBody>
      </p:sp>
    </p:spTree>
    <p:extLst>
      <p:ext uri="{BB962C8B-B14F-4D97-AF65-F5344CB8AC3E}">
        <p14:creationId xmlns:p14="http://schemas.microsoft.com/office/powerpoint/2010/main" val="152513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B1C6-F763-8C46-9EA1-AE237C317452}"/>
              </a:ext>
            </a:extLst>
          </p:cNvPr>
          <p:cNvSpPr>
            <a:spLocks noGrp="1"/>
          </p:cNvSpPr>
          <p:nvPr>
            <p:ph type="title"/>
          </p:nvPr>
        </p:nvSpPr>
        <p:spPr/>
        <p:txBody>
          <a:bodyPr/>
          <a:lstStyle/>
          <a:p>
            <a:r>
              <a:rPr lang="en-US" dirty="0">
                <a:solidFill>
                  <a:srgbClr val="203864"/>
                </a:solidFill>
              </a:rPr>
              <a:t>Prediction Markets</a:t>
            </a:r>
          </a:p>
        </p:txBody>
      </p:sp>
      <p:sp>
        <p:nvSpPr>
          <p:cNvPr id="3" name="Content Placeholder 2">
            <a:extLst>
              <a:ext uri="{FF2B5EF4-FFF2-40B4-BE49-F238E27FC236}">
                <a16:creationId xmlns:a16="http://schemas.microsoft.com/office/drawing/2014/main" id="{CDE924BF-3C64-7F4A-8430-AC4C555BD035}"/>
              </a:ext>
            </a:extLst>
          </p:cNvPr>
          <p:cNvSpPr>
            <a:spLocks noGrp="1"/>
          </p:cNvSpPr>
          <p:nvPr>
            <p:ph idx="1"/>
          </p:nvPr>
        </p:nvSpPr>
        <p:spPr>
          <a:xfrm>
            <a:off x="838200" y="1402680"/>
            <a:ext cx="10515600" cy="4731025"/>
          </a:xfrm>
        </p:spPr>
        <p:txBody>
          <a:bodyPr>
            <a:normAutofit/>
          </a:bodyPr>
          <a:lstStyle/>
          <a:p>
            <a:pPr marL="0" indent="0" algn="ctr">
              <a:buNone/>
            </a:pPr>
            <a:endParaRPr lang="en-US" sz="1400" dirty="0">
              <a:solidFill>
                <a:srgbClr val="203864"/>
              </a:solidFill>
            </a:endParaRPr>
          </a:p>
          <a:p>
            <a:r>
              <a:rPr lang="en-US" dirty="0">
                <a:solidFill>
                  <a:srgbClr val="203864"/>
                </a:solidFill>
              </a:rPr>
              <a:t>Leverage wisdom of the crowd </a:t>
            </a:r>
            <a:r>
              <a:rPr lang="en-NZ" sz="1600" dirty="0">
                <a:solidFill>
                  <a:srgbClr val="203864"/>
                </a:solidFill>
              </a:rPr>
              <a:t>(</a:t>
            </a:r>
            <a:r>
              <a:rPr lang="en-NZ" sz="1600" dirty="0" err="1">
                <a:solidFill>
                  <a:srgbClr val="203864"/>
                </a:solidFill>
              </a:rPr>
              <a:t>Atanasov</a:t>
            </a:r>
            <a:r>
              <a:rPr lang="en-NZ" sz="1600" dirty="0">
                <a:solidFill>
                  <a:srgbClr val="203864"/>
                </a:solidFill>
              </a:rPr>
              <a:t> et al., 2017)</a:t>
            </a:r>
          </a:p>
          <a:p>
            <a:pPr marL="0" indent="0">
              <a:buNone/>
            </a:pPr>
            <a:endParaRPr lang="en-US" dirty="0">
              <a:solidFill>
                <a:srgbClr val="203864"/>
              </a:solidFill>
            </a:endParaRPr>
          </a:p>
          <a:p>
            <a:r>
              <a:rPr lang="en-US" dirty="0">
                <a:solidFill>
                  <a:srgbClr val="203864"/>
                </a:solidFill>
              </a:rPr>
              <a:t>Price changes are set using Logarithmic Market Scoring Rule (LMSR) </a:t>
            </a:r>
            <a:r>
              <a:rPr lang="en-NZ" sz="1600" dirty="0">
                <a:solidFill>
                  <a:srgbClr val="203864"/>
                </a:solidFill>
              </a:rPr>
              <a:t>(Hanson, 2003)</a:t>
            </a:r>
            <a:endParaRPr lang="en-US" sz="1600" dirty="0">
              <a:solidFill>
                <a:srgbClr val="203864"/>
              </a:solidFill>
            </a:endParaRPr>
          </a:p>
          <a:p>
            <a:pPr lvl="1"/>
            <a:r>
              <a:rPr lang="en-US" dirty="0">
                <a:solidFill>
                  <a:srgbClr val="203864"/>
                </a:solidFill>
              </a:rPr>
              <a:t>Proper scoring rule</a:t>
            </a:r>
          </a:p>
          <a:p>
            <a:pPr lvl="1"/>
            <a:r>
              <a:rPr lang="en-US" dirty="0">
                <a:solidFill>
                  <a:srgbClr val="203864"/>
                </a:solidFill>
              </a:rPr>
              <a:t>Keeps prices between 0 and 1</a:t>
            </a:r>
          </a:p>
          <a:p>
            <a:pPr lvl="1"/>
            <a:r>
              <a:rPr lang="en-US" dirty="0">
                <a:solidFill>
                  <a:srgbClr val="203864"/>
                </a:solidFill>
              </a:rPr>
              <a:t>Payout maximized by trading according to true beliefs </a:t>
            </a:r>
          </a:p>
          <a:p>
            <a:endParaRPr lang="en-US" dirty="0">
              <a:solidFill>
                <a:srgbClr val="203864"/>
              </a:solidFill>
            </a:endParaRPr>
          </a:p>
          <a:p>
            <a:r>
              <a:rPr lang="en-US" dirty="0">
                <a:solidFill>
                  <a:srgbClr val="203864"/>
                </a:solidFill>
              </a:rPr>
              <a:t>Aggregated beliefs is shown through price </a:t>
            </a:r>
            <a:r>
              <a:rPr lang="en-NZ" sz="1600" dirty="0">
                <a:solidFill>
                  <a:srgbClr val="203864"/>
                </a:solidFill>
              </a:rPr>
              <a:t>(</a:t>
            </a:r>
            <a:r>
              <a:rPr lang="en-NZ" sz="1600" dirty="0" err="1">
                <a:solidFill>
                  <a:srgbClr val="203864"/>
                </a:solidFill>
              </a:rPr>
              <a:t>Manski</a:t>
            </a:r>
            <a:r>
              <a:rPr lang="en-NZ" sz="1600" dirty="0">
                <a:solidFill>
                  <a:srgbClr val="203864"/>
                </a:solidFill>
              </a:rPr>
              <a:t>, 2006)</a:t>
            </a:r>
          </a:p>
          <a:p>
            <a:endParaRPr lang="en-US" dirty="0">
              <a:solidFill>
                <a:srgbClr val="203864"/>
              </a:solidFill>
            </a:endParaRPr>
          </a:p>
          <a:p>
            <a:endParaRPr lang="en-US" dirty="0"/>
          </a:p>
          <a:p>
            <a:endParaRPr lang="en-US" dirty="0"/>
          </a:p>
        </p:txBody>
      </p:sp>
    </p:spTree>
    <p:extLst>
      <p:ext uri="{BB962C8B-B14F-4D97-AF65-F5344CB8AC3E}">
        <p14:creationId xmlns:p14="http://schemas.microsoft.com/office/powerpoint/2010/main" val="233278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31205</TotalTime>
  <Words>1072</Words>
  <Application>Microsoft Macintosh PowerPoint</Application>
  <PresentationFormat>Widescreen</PresentationFormat>
  <Paragraphs>177</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Times New Roman</vt:lpstr>
      <vt:lpstr>Wingdings</vt:lpstr>
      <vt:lpstr>Office Theme</vt:lpstr>
      <vt:lpstr>PowerPoint Presentation</vt:lpstr>
      <vt:lpstr>Importance - Replication Crisis</vt:lpstr>
      <vt:lpstr>Large Scale Replication Projects</vt:lpstr>
      <vt:lpstr>Large Scale Replication Studies</vt:lpstr>
      <vt:lpstr>Costs and Benefits of Replications</vt:lpstr>
      <vt:lpstr>Why predict replications?</vt:lpstr>
      <vt:lpstr>Forecasting Replication Outcomes</vt:lpstr>
      <vt:lpstr>Prediction Markets</vt:lpstr>
      <vt:lpstr>Prediction Markets</vt:lpstr>
      <vt:lpstr>Surveys</vt:lpstr>
      <vt:lpstr>Combined Results and New Findings</vt:lpstr>
      <vt:lpstr>Combined Results of Pooled Data</vt:lpstr>
      <vt:lpstr>Combined Results of Pooled Data</vt:lpstr>
      <vt:lpstr>Statistical Tests</vt:lpstr>
      <vt:lpstr>Summary</vt:lpstr>
      <vt:lpstr>Replication Forecasting of AI</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Gordon</dc:creator>
  <cp:lastModifiedBy>Gordon, Michael</cp:lastModifiedBy>
  <cp:revision>220</cp:revision>
  <cp:lastPrinted>2019-11-25T22:51:39Z</cp:lastPrinted>
  <dcterms:created xsi:type="dcterms:W3CDTF">2019-05-20T00:40:41Z</dcterms:created>
  <dcterms:modified xsi:type="dcterms:W3CDTF">2020-02-10T16:56:27Z</dcterms:modified>
</cp:coreProperties>
</file>